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4" roundtripDataSignature="AMtx7mivN/SClBqkJr481XDfscRZl/L1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B66794-6F07-426E-81EB-B9D37080364E}">
  <a:tblStyle styleId="{19B66794-6F07-426E-81EB-B9D37080364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lt1"/>
        </a:solidFill>
      </p:bgPr>
    </p:bg>
    <p:spTree>
      <p:nvGrpSpPr>
        <p:cNvPr id="13" name="Shape 13"/>
        <p:cNvGrpSpPr/>
        <p:nvPr/>
      </p:nvGrpSpPr>
      <p:grpSpPr>
        <a:xfrm>
          <a:off x="0" y="0"/>
          <a:ext cx="0" cy="0"/>
          <a:chOff x="0" y="0"/>
          <a:chExt cx="0" cy="0"/>
        </a:xfrm>
      </p:grpSpPr>
      <p:sp>
        <p:nvSpPr>
          <p:cNvPr id="14" name="Google Shape;14;p24"/>
          <p:cNvSpPr txBox="1"/>
          <p:nvPr>
            <p:ph idx="1" type="body"/>
          </p:nvPr>
        </p:nvSpPr>
        <p:spPr>
          <a:xfrm>
            <a:off x="0" y="3705210"/>
            <a:ext cx="9144000" cy="5227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24"/>
          <p:cNvSpPr txBox="1"/>
          <p:nvPr>
            <p:ph idx="2" type="body"/>
          </p:nvPr>
        </p:nvSpPr>
        <p:spPr>
          <a:xfrm>
            <a:off x="-148" y="4227934"/>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1"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5"/>
          <p:cNvSpPr/>
          <p:nvPr/>
        </p:nvSpPr>
        <p:spPr>
          <a:xfrm>
            <a:off x="2699644" y="699542"/>
            <a:ext cx="3744416" cy="3744416"/>
          </a:xfrm>
          <a:prstGeom prst="ellipse">
            <a:avLst/>
          </a:prstGeom>
          <a:solidFill>
            <a:srgbClr val="17365D">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25"/>
          <p:cNvSpPr txBox="1"/>
          <p:nvPr>
            <p:ph idx="1" type="body"/>
          </p:nvPr>
        </p:nvSpPr>
        <p:spPr>
          <a:xfrm>
            <a:off x="2699792" y="2181230"/>
            <a:ext cx="3744416"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25"/>
          <p:cNvSpPr txBox="1"/>
          <p:nvPr>
            <p:ph idx="2" type="body"/>
          </p:nvPr>
        </p:nvSpPr>
        <p:spPr>
          <a:xfrm>
            <a:off x="2699644" y="2757294"/>
            <a:ext cx="3744416"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26"/>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2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 name="Google Shape;23;p26"/>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26"/>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26"/>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7"/>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27"/>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27"/>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7"/>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28"/>
          <p:cNvSpPr txBox="1"/>
          <p:nvPr>
            <p:ph type="title"/>
          </p:nvPr>
        </p:nvSpPr>
        <p:spPr>
          <a:xfrm>
            <a:off x="457200" y="205979"/>
            <a:ext cx="8229600" cy="857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28"/>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4" name="Google Shape;34;p28"/>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28"/>
          <p:cNvSpPr txBox="1"/>
          <p:nvPr>
            <p:ph idx="10" type="dt"/>
          </p:nvPr>
        </p:nvSpPr>
        <p:spPr>
          <a:xfrm>
            <a:off x="457200" y="4683919"/>
            <a:ext cx="2133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28"/>
          <p:cNvSpPr txBox="1"/>
          <p:nvPr>
            <p:ph idx="11" type="ftr"/>
          </p:nvPr>
        </p:nvSpPr>
        <p:spPr>
          <a:xfrm>
            <a:off x="3124200" y="4683919"/>
            <a:ext cx="2895600" cy="3571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28"/>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Arial"/>
                <a:ea typeface="Arial"/>
                <a:cs typeface="Arial"/>
                <a:sym typeface="Arial"/>
              </a:defRPr>
            </a:lvl1pPr>
            <a:lvl2pPr indent="0" lvl="1" marL="0" marR="0" rtl="0" algn="l">
              <a:spcBef>
                <a:spcPts val="0"/>
              </a:spcBef>
              <a:buNone/>
              <a:defRPr sz="1800">
                <a:solidFill>
                  <a:schemeClr val="dk1"/>
                </a:solidFill>
                <a:latin typeface="Arial"/>
                <a:ea typeface="Arial"/>
                <a:cs typeface="Arial"/>
                <a:sym typeface="Arial"/>
              </a:defRPr>
            </a:lvl2pPr>
            <a:lvl3pPr indent="0" lvl="2" marL="0" marR="0" rtl="0" algn="l">
              <a:spcBef>
                <a:spcPts val="0"/>
              </a:spcBef>
              <a:buNone/>
              <a:defRPr sz="1800">
                <a:solidFill>
                  <a:schemeClr val="dk1"/>
                </a:solidFill>
                <a:latin typeface="Arial"/>
                <a:ea typeface="Arial"/>
                <a:cs typeface="Arial"/>
                <a:sym typeface="Arial"/>
              </a:defRPr>
            </a:lvl3pPr>
            <a:lvl4pPr indent="0" lvl="3" marL="0" marR="0" rtl="0" algn="l">
              <a:spcBef>
                <a:spcPts val="0"/>
              </a:spcBef>
              <a:buNone/>
              <a:defRPr sz="1800">
                <a:solidFill>
                  <a:schemeClr val="dk1"/>
                </a:solidFill>
                <a:latin typeface="Arial"/>
                <a:ea typeface="Arial"/>
                <a:cs typeface="Arial"/>
                <a:sym typeface="Arial"/>
              </a:defRPr>
            </a:lvl4pPr>
            <a:lvl5pPr indent="0" lvl="4" marL="0" marR="0" rtl="0" algn="l">
              <a:spcBef>
                <a:spcPts val="0"/>
              </a:spcBef>
              <a:buNone/>
              <a:defRPr sz="1800">
                <a:solidFill>
                  <a:schemeClr val="dk1"/>
                </a:solidFill>
                <a:latin typeface="Arial"/>
                <a:ea typeface="Arial"/>
                <a:cs typeface="Arial"/>
                <a:sym typeface="Arial"/>
              </a:defRPr>
            </a:lvl5pPr>
            <a:lvl6pPr indent="0" lvl="5" marL="0" marR="0" rtl="0" algn="l">
              <a:spcBef>
                <a:spcPts val="0"/>
              </a:spcBef>
              <a:buNone/>
              <a:defRPr sz="1800">
                <a:solidFill>
                  <a:schemeClr val="dk1"/>
                </a:solidFill>
                <a:latin typeface="Arial"/>
                <a:ea typeface="Arial"/>
                <a:cs typeface="Arial"/>
                <a:sym typeface="Arial"/>
              </a:defRPr>
            </a:lvl6pPr>
            <a:lvl7pPr indent="0" lvl="6" marL="0" marR="0" rtl="0" algn="l">
              <a:spcBef>
                <a:spcPts val="0"/>
              </a:spcBef>
              <a:buNone/>
              <a:defRPr sz="1800">
                <a:solidFill>
                  <a:schemeClr val="dk1"/>
                </a:solidFill>
                <a:latin typeface="Arial"/>
                <a:ea typeface="Arial"/>
                <a:cs typeface="Arial"/>
                <a:sym typeface="Arial"/>
              </a:defRPr>
            </a:lvl7pPr>
            <a:lvl8pPr indent="0" lvl="7" marL="0" marR="0" rtl="0" algn="l">
              <a:spcBef>
                <a:spcPts val="0"/>
              </a:spcBef>
              <a:buNone/>
              <a:defRPr sz="1800">
                <a:solidFill>
                  <a:schemeClr val="dk1"/>
                </a:solidFill>
                <a:latin typeface="Arial"/>
                <a:ea typeface="Arial"/>
                <a:cs typeface="Arial"/>
                <a:sym typeface="Arial"/>
              </a:defRPr>
            </a:lvl8pPr>
            <a:lvl9pPr indent="0" lvl="8" marL="0" marR="0" rtl="0" algn="l">
              <a:spcBef>
                <a:spcPts val="0"/>
              </a:spcBef>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23"/>
          <p:cNvPicPr preferRelativeResize="0"/>
          <p:nvPr/>
        </p:nvPicPr>
        <p:blipFill rotWithShape="1">
          <a:blip r:embed="rId1">
            <a:alphaModFix/>
          </a:blip>
          <a:srcRect b="0" l="0" r="0" t="0"/>
          <a:stretch/>
        </p:blipFill>
        <p:spPr>
          <a:xfrm>
            <a:off x="3070850" y="0"/>
            <a:ext cx="6088050" cy="551250"/>
          </a:xfrm>
          <a:prstGeom prst="rect">
            <a:avLst/>
          </a:prstGeom>
          <a:noFill/>
          <a:ln>
            <a:noFill/>
          </a:ln>
        </p:spPr>
      </p:pic>
      <p:pic>
        <p:nvPicPr>
          <p:cNvPr id="11" name="Google Shape;11;p23"/>
          <p:cNvPicPr preferRelativeResize="0"/>
          <p:nvPr/>
        </p:nvPicPr>
        <p:blipFill rotWithShape="1">
          <a:blip r:embed="rId1">
            <a:alphaModFix/>
          </a:blip>
          <a:srcRect b="0" l="0" r="0" t="0"/>
          <a:stretch/>
        </p:blipFill>
        <p:spPr>
          <a:xfrm rot="10800000">
            <a:off x="-23339" y="4592250"/>
            <a:ext cx="6088050" cy="551250"/>
          </a:xfrm>
          <a:prstGeom prst="rect">
            <a:avLst/>
          </a:prstGeom>
          <a:noFill/>
          <a:ln>
            <a:noFill/>
          </a:ln>
        </p:spPr>
      </p:pic>
      <p:sp>
        <p:nvSpPr>
          <p:cNvPr id="12" name="Google Shape;12;p23"/>
          <p:cNvSpPr txBox="1"/>
          <p:nvPr/>
        </p:nvSpPr>
        <p:spPr>
          <a:xfrm>
            <a:off x="179512" y="123478"/>
            <a:ext cx="1440160" cy="338554"/>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41" name="Shape 41"/>
        <p:cNvGrpSpPr/>
        <p:nvPr/>
      </p:nvGrpSpPr>
      <p:grpSpPr>
        <a:xfrm>
          <a:off x="0" y="0"/>
          <a:ext cx="0" cy="0"/>
          <a:chOff x="0" y="0"/>
          <a:chExt cx="0" cy="0"/>
        </a:xfrm>
      </p:grpSpPr>
      <p:sp>
        <p:nvSpPr>
          <p:cNvPr id="42" name="Google Shape;42;p1"/>
          <p:cNvSpPr txBox="1"/>
          <p:nvPr>
            <p:ph idx="1" type="body"/>
          </p:nvPr>
        </p:nvSpPr>
        <p:spPr>
          <a:xfrm>
            <a:off x="-1676400" y="1733550"/>
            <a:ext cx="9144000" cy="522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3200"/>
              <a:buNone/>
            </a:pPr>
            <a:r>
              <a:rPr lang="en-US" sz="3200"/>
              <a:t>William Stallings </a:t>
            </a:r>
            <a:br>
              <a:rPr lang="en-US" sz="3200"/>
            </a:br>
            <a:r>
              <a:rPr lang="en-US" sz="3200"/>
              <a:t>Computer Organization </a:t>
            </a:r>
            <a:br>
              <a:rPr lang="en-US" sz="3200"/>
            </a:br>
            <a:r>
              <a:rPr lang="en-US" sz="3200"/>
              <a:t>and Architecture</a:t>
            </a:r>
            <a:br>
              <a:rPr lang="en-US" sz="3200"/>
            </a:br>
            <a:r>
              <a:rPr lang="en-US" sz="3200"/>
              <a:t>8</a:t>
            </a:r>
            <a:r>
              <a:rPr baseline="30000" lang="en-US" sz="3200"/>
              <a:t>th</a:t>
            </a:r>
            <a:r>
              <a:rPr lang="en-US" sz="3200"/>
              <a:t> Edition</a:t>
            </a:r>
            <a:endParaRPr sz="3200"/>
          </a:p>
        </p:txBody>
      </p:sp>
      <p:sp>
        <p:nvSpPr>
          <p:cNvPr id="43" name="Google Shape;43;p1"/>
          <p:cNvSpPr txBox="1"/>
          <p:nvPr>
            <p:ph idx="2" type="body"/>
          </p:nvPr>
        </p:nvSpPr>
        <p:spPr>
          <a:xfrm>
            <a:off x="1447800" y="3486150"/>
            <a:ext cx="9144000" cy="504056"/>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3F3F3F"/>
              </a:buClr>
              <a:buSzPts val="2400"/>
              <a:buNone/>
            </a:pPr>
            <a:r>
              <a:rPr lang="en-US" sz="2400"/>
              <a:t>Chapter 5</a:t>
            </a:r>
            <a:endParaRPr/>
          </a:p>
          <a:p>
            <a:pPr indent="0" lvl="0" marL="0" rtl="0" algn="ctr">
              <a:lnSpc>
                <a:spcPct val="100000"/>
              </a:lnSpc>
              <a:spcBef>
                <a:spcPts val="480"/>
              </a:spcBef>
              <a:spcAft>
                <a:spcPts val="0"/>
              </a:spcAft>
              <a:buClr>
                <a:srgbClr val="3F3F3F"/>
              </a:buClr>
              <a:buSzPts val="2400"/>
              <a:buNone/>
            </a:pPr>
            <a:r>
              <a:rPr lang="en-US" sz="2400"/>
              <a:t>Internal Memory</a:t>
            </a:r>
            <a:endParaRPr sz="2400"/>
          </a:p>
        </p:txBody>
      </p:sp>
      <p:sp>
        <p:nvSpPr>
          <p:cNvPr id="44" name="Google Shape;44;p1"/>
          <p:cNvSpPr txBox="1"/>
          <p:nvPr/>
        </p:nvSpPr>
        <p:spPr>
          <a:xfrm>
            <a:off x="179512" y="123478"/>
            <a:ext cx="1440160" cy="338554"/>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
        <p:nvSpPr>
          <p:cNvPr id="45" name="Google Shape;45;p1"/>
          <p:cNvSpPr txBox="1"/>
          <p:nvPr/>
        </p:nvSpPr>
        <p:spPr>
          <a:xfrm>
            <a:off x="304800" y="4589502"/>
            <a:ext cx="541020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chemeClr val="lt2"/>
                </a:solidFill>
                <a:latin typeface="Arial"/>
                <a:ea typeface="Arial"/>
                <a:cs typeface="Arial"/>
                <a:sym typeface="Arial"/>
              </a:rPr>
              <a:t>Book by : Computer,  Architecture and Organizations,  8</a:t>
            </a:r>
            <a:r>
              <a:rPr b="1" baseline="30000" i="0" lang="en-US" sz="1000" u="none" cap="none" strike="noStrike">
                <a:solidFill>
                  <a:schemeClr val="lt2"/>
                </a:solidFill>
                <a:latin typeface="Arial"/>
                <a:ea typeface="Arial"/>
                <a:cs typeface="Arial"/>
                <a:sym typeface="Arial"/>
              </a:rPr>
              <a:t>th</a:t>
            </a:r>
            <a:r>
              <a:rPr b="1" i="0" lang="en-US" sz="1000" u="none" cap="none" strike="noStrike">
                <a:solidFill>
                  <a:schemeClr val="lt2"/>
                </a:solidFill>
                <a:latin typeface="Arial"/>
                <a:ea typeface="Arial"/>
                <a:cs typeface="Arial"/>
                <a:sym typeface="Arial"/>
              </a:rPr>
              <a:t> Edition ,William Stalling  </a:t>
            </a:r>
            <a:endParaRPr/>
          </a:p>
          <a:p>
            <a:pPr indent="0" lvl="0" marL="0" marR="0" rtl="0" algn="l">
              <a:spcBef>
                <a:spcPts val="0"/>
              </a:spcBef>
              <a:spcAft>
                <a:spcPts val="0"/>
              </a:spcAft>
              <a:buNone/>
            </a:pPr>
            <a:r>
              <a:rPr b="1" lang="en-US" sz="1000">
                <a:solidFill>
                  <a:schemeClr val="lt2"/>
                </a:solidFill>
                <a:latin typeface="Arial"/>
                <a:ea typeface="Arial"/>
                <a:cs typeface="Arial"/>
                <a:sym typeface="Arial"/>
              </a:rPr>
              <a:t>Original Slides by : Adrian J Pullin</a:t>
            </a:r>
            <a:endParaRPr b="1" sz="1000">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13716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2400"/>
              <a:buFont typeface="Arial"/>
              <a:buNone/>
            </a:pPr>
            <a:r>
              <a:rPr lang="en-US" sz="2400">
                <a:solidFill>
                  <a:schemeClr val="lt1"/>
                </a:solidFill>
              </a:rPr>
              <a:t>RAM Memory Specifications</a:t>
            </a:r>
            <a:endParaRPr/>
          </a:p>
        </p:txBody>
      </p:sp>
      <p:sp>
        <p:nvSpPr>
          <p:cNvPr id="110" name="Google Shape;110;p10"/>
          <p:cNvSpPr txBox="1"/>
          <p:nvPr>
            <p:ph idx="1" type="body"/>
          </p:nvPr>
        </p:nvSpPr>
        <p:spPr>
          <a:xfrm>
            <a:off x="457200" y="8191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1600"/>
              <a:buChar char="•"/>
            </a:pPr>
            <a:r>
              <a:rPr lang="en-US" sz="1600"/>
              <a:t>The memory unit is specified by the number of words it contains and the number of bits in each word</a:t>
            </a:r>
            <a:endParaRPr/>
          </a:p>
          <a:p>
            <a:pPr indent="-228600" lvl="2" marL="1143000" rtl="0" algn="l">
              <a:lnSpc>
                <a:spcPct val="80000"/>
              </a:lnSpc>
              <a:spcBef>
                <a:spcPts val="320"/>
              </a:spcBef>
              <a:spcAft>
                <a:spcPts val="0"/>
              </a:spcAft>
              <a:buClr>
                <a:schemeClr val="dk1"/>
              </a:buClr>
              <a:buSzPts val="1600"/>
              <a:buChar char="•"/>
            </a:pPr>
            <a:r>
              <a:rPr lang="en-US" sz="1600"/>
              <a:t>E.g. 1024 x 16 bit memory means this ram has 1024 words in total and there are 16 bits in each word</a:t>
            </a:r>
            <a:endParaRPr/>
          </a:p>
          <a:p>
            <a:pPr indent="-127000" lvl="2" marL="1143000" rtl="0" algn="l">
              <a:lnSpc>
                <a:spcPct val="80000"/>
              </a:lnSpc>
              <a:spcBef>
                <a:spcPts val="320"/>
              </a:spcBef>
              <a:spcAft>
                <a:spcPts val="0"/>
              </a:spcAft>
              <a:buClr>
                <a:schemeClr val="dk1"/>
              </a:buClr>
              <a:buSzPts val="1600"/>
              <a:buNone/>
            </a:pPr>
            <a:r>
              <a:t/>
            </a:r>
            <a:endParaRPr sz="1600"/>
          </a:p>
          <a:p>
            <a:pPr indent="-228600" lvl="2" marL="1143000" rtl="0" algn="l">
              <a:lnSpc>
                <a:spcPct val="80000"/>
              </a:lnSpc>
              <a:spcBef>
                <a:spcPts val="320"/>
              </a:spcBef>
              <a:spcAft>
                <a:spcPts val="0"/>
              </a:spcAft>
              <a:buClr>
                <a:srgbClr val="FF0000"/>
              </a:buClr>
              <a:buSzPts val="1600"/>
              <a:buChar char="•"/>
            </a:pPr>
            <a:r>
              <a:rPr lang="en-US" sz="1600">
                <a:solidFill>
                  <a:srgbClr val="FF0000"/>
                </a:solidFill>
              </a:rPr>
              <a:t>We can also refer to this as 2K  x 8 bit memory or 1K x 16 bit memory</a:t>
            </a:r>
            <a:endParaRPr/>
          </a:p>
          <a:p>
            <a:pPr indent="-241300" lvl="0" marL="342900" rtl="0" algn="l">
              <a:lnSpc>
                <a:spcPct val="80000"/>
              </a:lnSpc>
              <a:spcBef>
                <a:spcPts val="320"/>
              </a:spcBef>
              <a:spcAft>
                <a:spcPts val="0"/>
              </a:spcAft>
              <a:buClr>
                <a:schemeClr val="dk1"/>
              </a:buClr>
              <a:buSzPts val="1600"/>
              <a:buNone/>
            </a:pPr>
            <a:r>
              <a:t/>
            </a:r>
            <a:endParaRPr sz="1600"/>
          </a:p>
          <a:p>
            <a:pPr indent="-342900" lvl="0" marL="342900" rtl="0" algn="l">
              <a:lnSpc>
                <a:spcPct val="80000"/>
              </a:lnSpc>
              <a:spcBef>
                <a:spcPts val="320"/>
              </a:spcBef>
              <a:spcAft>
                <a:spcPts val="0"/>
              </a:spcAft>
              <a:buClr>
                <a:schemeClr val="dk1"/>
              </a:buClr>
              <a:buSzPts val="1600"/>
              <a:buChar char="•"/>
            </a:pPr>
            <a:r>
              <a:rPr lang="en-US" sz="1600"/>
              <a:t>The address line selects one particular word</a:t>
            </a:r>
            <a:endParaRPr/>
          </a:p>
          <a:p>
            <a:pPr indent="-241300" lvl="0" marL="342900" rtl="0" algn="l">
              <a:lnSpc>
                <a:spcPct val="80000"/>
              </a:lnSpc>
              <a:spcBef>
                <a:spcPts val="320"/>
              </a:spcBef>
              <a:spcAft>
                <a:spcPts val="0"/>
              </a:spcAft>
              <a:buClr>
                <a:schemeClr val="dk1"/>
              </a:buClr>
              <a:buSzPts val="1600"/>
              <a:buNone/>
            </a:pPr>
            <a:r>
              <a:t/>
            </a:r>
            <a:endParaRPr sz="1600"/>
          </a:p>
          <a:p>
            <a:pPr indent="-342900" lvl="0" marL="342900" rtl="0" algn="l">
              <a:lnSpc>
                <a:spcPct val="80000"/>
              </a:lnSpc>
              <a:spcBef>
                <a:spcPts val="320"/>
              </a:spcBef>
              <a:spcAft>
                <a:spcPts val="0"/>
              </a:spcAft>
              <a:buClr>
                <a:schemeClr val="dk1"/>
              </a:buClr>
              <a:buSzPts val="1600"/>
              <a:buChar char="•"/>
            </a:pPr>
            <a:r>
              <a:rPr lang="en-US" sz="1600"/>
              <a:t>Each word in memory is assigned an identification number called an </a:t>
            </a:r>
            <a:r>
              <a:rPr i="1" lang="en-US" sz="1600"/>
              <a:t>address</a:t>
            </a:r>
            <a:endParaRPr sz="1600"/>
          </a:p>
          <a:p>
            <a:pPr indent="-241300" lvl="0" marL="342900" rtl="0" algn="l">
              <a:lnSpc>
                <a:spcPct val="80000"/>
              </a:lnSpc>
              <a:spcBef>
                <a:spcPts val="320"/>
              </a:spcBef>
              <a:spcAft>
                <a:spcPts val="0"/>
              </a:spcAft>
              <a:buClr>
                <a:schemeClr val="dk1"/>
              </a:buClr>
              <a:buSzPts val="1600"/>
              <a:buNone/>
            </a:pPr>
            <a:r>
              <a:t/>
            </a:r>
            <a:endParaRPr sz="1600"/>
          </a:p>
          <a:p>
            <a:pPr indent="-342900" lvl="0" marL="342900" rtl="0" algn="l">
              <a:lnSpc>
                <a:spcPct val="80000"/>
              </a:lnSpc>
              <a:spcBef>
                <a:spcPts val="320"/>
              </a:spcBef>
              <a:spcAft>
                <a:spcPts val="0"/>
              </a:spcAft>
              <a:buClr>
                <a:schemeClr val="dk1"/>
              </a:buClr>
              <a:buSzPts val="1600"/>
              <a:buChar char="•"/>
            </a:pPr>
            <a:r>
              <a:rPr lang="en-US" sz="1600"/>
              <a:t>Addresses range from 0 to 2</a:t>
            </a:r>
            <a:r>
              <a:rPr baseline="30000" lang="en-US" sz="1600"/>
              <a:t>k-1</a:t>
            </a:r>
            <a:r>
              <a:rPr lang="en-US" sz="1600"/>
              <a:t>, where k is the number of address lines				</a:t>
            </a:r>
            <a:endParaRPr/>
          </a:p>
          <a:p>
            <a:pPr indent="-342900" lvl="0" marL="342900" rtl="0" algn="l">
              <a:lnSpc>
                <a:spcPct val="80000"/>
              </a:lnSpc>
              <a:spcBef>
                <a:spcPts val="320"/>
              </a:spcBef>
              <a:spcAft>
                <a:spcPts val="0"/>
              </a:spcAft>
              <a:buClr>
                <a:schemeClr val="dk1"/>
              </a:buClr>
              <a:buSzPts val="1600"/>
              <a:buChar char="•"/>
            </a:pPr>
            <a:r>
              <a:rPr lang="en-US" sz="1600"/>
              <a:t>The selection of specific word inside memory is done by applying k bits binary address to the address line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16" name="Google Shape;116;p11"/>
          <p:cNvSpPr txBox="1"/>
          <p:nvPr>
            <p:ph type="title"/>
          </p:nvPr>
        </p:nvSpPr>
        <p:spPr>
          <a:xfrm>
            <a:off x="19812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Control Inputs to RAM Memory</a:t>
            </a:r>
            <a:endParaRPr/>
          </a:p>
        </p:txBody>
      </p:sp>
      <p:sp>
        <p:nvSpPr>
          <p:cNvPr id="117" name="Google Shape;117;p11"/>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Two types of control inputs to memory are present</a:t>
            </a:r>
            <a:endParaRPr/>
          </a:p>
          <a:p>
            <a:pPr indent="-228600" lvl="2" marL="1143000" rtl="0" algn="l">
              <a:spcBef>
                <a:spcPts val="360"/>
              </a:spcBef>
              <a:spcAft>
                <a:spcPts val="0"/>
              </a:spcAft>
              <a:buClr>
                <a:schemeClr val="dk1"/>
              </a:buClr>
              <a:buSzPts val="1800"/>
              <a:buChar char="•"/>
            </a:pPr>
            <a:r>
              <a:rPr lang="en-US" sz="1800"/>
              <a:t>Chip select</a:t>
            </a:r>
            <a:endParaRPr/>
          </a:p>
          <a:p>
            <a:pPr indent="-228600" lvl="2" marL="1143000" rtl="0" algn="l">
              <a:spcBef>
                <a:spcPts val="360"/>
              </a:spcBef>
              <a:spcAft>
                <a:spcPts val="0"/>
              </a:spcAft>
              <a:buClr>
                <a:schemeClr val="dk1"/>
              </a:buClr>
              <a:buSzPts val="1800"/>
              <a:buChar char="•"/>
            </a:pPr>
            <a:r>
              <a:rPr lang="en-US" sz="1800"/>
              <a:t>R/W</a:t>
            </a:r>
            <a:endParaRPr/>
          </a:p>
          <a:p>
            <a:pPr indent="-228600" lvl="2" marL="1143000" rtl="0" algn="l">
              <a:spcBef>
                <a:spcPts val="360"/>
              </a:spcBef>
              <a:spcAft>
                <a:spcPts val="0"/>
              </a:spcAft>
              <a:buClr>
                <a:schemeClr val="dk1"/>
              </a:buClr>
              <a:buSzPts val="1800"/>
              <a:buFont typeface="Arial"/>
              <a:buNone/>
            </a:pPr>
            <a:r>
              <a:t/>
            </a:r>
            <a:endParaRPr sz="1800"/>
          </a:p>
          <a:p>
            <a:pPr indent="-171450" lvl="1" marL="742950" rtl="0" algn="l">
              <a:spcBef>
                <a:spcPts val="360"/>
              </a:spcBef>
              <a:spcAft>
                <a:spcPts val="0"/>
              </a:spcAft>
              <a:buClr>
                <a:schemeClr val="dk1"/>
              </a:buClr>
              <a:buSzPts val="1800"/>
              <a:buNone/>
            </a:pPr>
            <a:r>
              <a:t/>
            </a:r>
            <a:endParaRPr sz="1800"/>
          </a:p>
        </p:txBody>
      </p:sp>
      <p:cxnSp>
        <p:nvCxnSpPr>
          <p:cNvPr id="118" name="Google Shape;118;p11"/>
          <p:cNvCxnSpPr/>
          <p:nvPr/>
        </p:nvCxnSpPr>
        <p:spPr>
          <a:xfrm>
            <a:off x="1752600" y="2190750"/>
            <a:ext cx="381000" cy="0"/>
          </a:xfrm>
          <a:prstGeom prst="straightConnector1">
            <a:avLst/>
          </a:prstGeom>
          <a:noFill/>
          <a:ln cap="flat" cmpd="sng" w="9525">
            <a:solidFill>
              <a:schemeClr val="dk1"/>
            </a:solidFill>
            <a:prstDash val="solid"/>
            <a:round/>
            <a:headEnd len="med" w="med" type="none"/>
            <a:tailEnd len="med" w="med" type="none"/>
          </a:ln>
        </p:spPr>
      </p:cxnSp>
      <p:graphicFrame>
        <p:nvGraphicFramePr>
          <p:cNvPr id="119" name="Google Shape;119;p11"/>
          <p:cNvGraphicFramePr/>
          <p:nvPr/>
        </p:nvGraphicFramePr>
        <p:xfrm>
          <a:off x="609600" y="2647950"/>
          <a:ext cx="3000000" cy="3000000"/>
        </p:xfrm>
        <a:graphic>
          <a:graphicData uri="http://schemas.openxmlformats.org/drawingml/2006/table">
            <a:tbl>
              <a:tblPr>
                <a:noFill/>
                <a:tableStyleId>{19B66794-6F07-426E-81EB-B9D37080364E}</a:tableStyleId>
              </a:tblPr>
              <a:tblGrid>
                <a:gridCol w="2667000"/>
                <a:gridCol w="2667000"/>
                <a:gridCol w="2667000"/>
              </a:tblGrid>
              <a:tr h="297175">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Chip Select</a:t>
                      </a:r>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  R/W</a:t>
                      </a:r>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1" i="0" lang="en-US" sz="1500" u="none" cap="none" strike="noStrike">
                          <a:solidFill>
                            <a:schemeClr val="dk1"/>
                          </a:solidFill>
                          <a:latin typeface="Arial"/>
                          <a:ea typeface="Arial"/>
                          <a:cs typeface="Arial"/>
                          <a:sym typeface="Arial"/>
                        </a:rPr>
                        <a:t>Memory Operation</a:t>
                      </a:r>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815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a:t>
                      </a:r>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X</a:t>
                      </a:r>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None</a:t>
                      </a:r>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8150">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1</a:t>
                      </a:r>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0</a:t>
                      </a:r>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Write</a:t>
                      </a:r>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1</a:t>
                      </a:r>
                      <a:endParaRPr/>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1</a:t>
                      </a:r>
                      <a:endParaRPr/>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500"/>
                        <a:buFont typeface="Arial"/>
                        <a:buNone/>
                      </a:pPr>
                      <a:r>
                        <a:rPr b="0" i="0" lang="en-US" sz="1500" u="none" cap="none" strike="noStrike">
                          <a:solidFill>
                            <a:schemeClr val="dk1"/>
                          </a:solidFill>
                          <a:latin typeface="Arial"/>
                          <a:ea typeface="Arial"/>
                          <a:cs typeface="Arial"/>
                          <a:sym typeface="Arial"/>
                        </a:rPr>
                        <a:t>Read</a:t>
                      </a:r>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120" name="Google Shape;120;p11"/>
          <p:cNvCxnSpPr/>
          <p:nvPr/>
        </p:nvCxnSpPr>
        <p:spPr>
          <a:xfrm>
            <a:off x="4495800" y="2724150"/>
            <a:ext cx="304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9144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Properties of RAM</a:t>
            </a:r>
            <a:endParaRPr/>
          </a:p>
        </p:txBody>
      </p:sp>
      <p:sp>
        <p:nvSpPr>
          <p:cNvPr id="126" name="Google Shape;126;p12"/>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Integrated circuit RAM may be either static or dynamic</a:t>
            </a:r>
            <a:endParaRPr/>
          </a:p>
          <a:p>
            <a:pPr indent="-285750" lvl="1" marL="742950" rtl="0" algn="l">
              <a:spcBef>
                <a:spcPts val="480"/>
              </a:spcBef>
              <a:spcAft>
                <a:spcPts val="0"/>
              </a:spcAft>
              <a:buClr>
                <a:schemeClr val="dk1"/>
              </a:buClr>
              <a:buSzPts val="2400"/>
              <a:buChar char="–"/>
            </a:pPr>
            <a:r>
              <a:rPr lang="en-US" sz="2400"/>
              <a:t>Static RAM (SRAM) consists of internal latches that store the binary information</a:t>
            </a:r>
            <a:endParaRPr/>
          </a:p>
          <a:p>
            <a:pPr indent="-228600" lvl="2" marL="1143000" rtl="0" algn="l">
              <a:spcBef>
                <a:spcPts val="480"/>
              </a:spcBef>
              <a:spcAft>
                <a:spcPts val="0"/>
              </a:spcAft>
              <a:buClr>
                <a:schemeClr val="dk1"/>
              </a:buClr>
              <a:buSzPts val="2400"/>
              <a:buChar char="•"/>
            </a:pPr>
            <a:r>
              <a:rPr lang="en-US"/>
              <a:t>The stored information remains valid as long as power is applied to the RAM</a:t>
            </a:r>
            <a:endParaRPr/>
          </a:p>
          <a:p>
            <a:pPr indent="-228600" lvl="2" marL="1143000" rtl="0" algn="l">
              <a:spcBef>
                <a:spcPts val="480"/>
              </a:spcBef>
              <a:spcAft>
                <a:spcPts val="0"/>
              </a:spcAft>
              <a:buClr>
                <a:schemeClr val="dk1"/>
              </a:buClr>
              <a:buSzPts val="2400"/>
              <a:buFont typeface="Arial"/>
              <a:buNone/>
            </a:pPr>
            <a:r>
              <a:t/>
            </a:r>
            <a:endParaRPr/>
          </a:p>
          <a:p>
            <a:pPr indent="-285750" lvl="1" marL="742950" rtl="0" algn="l">
              <a:spcBef>
                <a:spcPts val="480"/>
              </a:spcBef>
              <a:spcAft>
                <a:spcPts val="0"/>
              </a:spcAft>
              <a:buClr>
                <a:schemeClr val="dk1"/>
              </a:buClr>
              <a:buSzPts val="2400"/>
              <a:buChar char="–"/>
            </a:pPr>
            <a:r>
              <a:rPr lang="en-US" sz="2400"/>
              <a:t>Dynamic RAM stores the binary information in the form of electric charges on capacitors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3"/>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32" name="Google Shape;132;p13"/>
          <p:cNvSpPr txBox="1"/>
          <p:nvPr>
            <p:ph type="title"/>
          </p:nvPr>
        </p:nvSpPr>
        <p:spPr>
          <a:xfrm>
            <a:off x="9144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Static RAM</a:t>
            </a:r>
            <a:endParaRPr/>
          </a:p>
        </p:txBody>
      </p:sp>
      <p:sp>
        <p:nvSpPr>
          <p:cNvPr id="133" name="Google Shape;133;p13"/>
          <p:cNvSpPr txBox="1"/>
          <p:nvPr>
            <p:ph idx="1" type="body"/>
          </p:nvPr>
        </p:nvSpPr>
        <p:spPr>
          <a:xfrm>
            <a:off x="533400" y="8953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Char char="•"/>
            </a:pPr>
            <a:r>
              <a:rPr lang="en-US" sz="1800"/>
              <a:t>Bits stored as on/off switches</a:t>
            </a:r>
            <a:endParaRPr/>
          </a:p>
          <a:p>
            <a:pPr indent="-342900" lvl="0" marL="342900" rtl="0" algn="l">
              <a:spcBef>
                <a:spcPts val="360"/>
              </a:spcBef>
              <a:spcAft>
                <a:spcPts val="0"/>
              </a:spcAft>
              <a:buClr>
                <a:schemeClr val="dk1"/>
              </a:buClr>
              <a:buSzPts val="1800"/>
              <a:buChar char="•"/>
            </a:pPr>
            <a:r>
              <a:rPr lang="en-US" sz="1800"/>
              <a:t>No charges to leak</a:t>
            </a:r>
            <a:endParaRPr/>
          </a:p>
          <a:p>
            <a:pPr indent="-342900" lvl="0" marL="342900" rtl="0" algn="l">
              <a:spcBef>
                <a:spcPts val="360"/>
              </a:spcBef>
              <a:spcAft>
                <a:spcPts val="0"/>
              </a:spcAft>
              <a:buClr>
                <a:schemeClr val="dk1"/>
              </a:buClr>
              <a:buSzPts val="1800"/>
              <a:buChar char="•"/>
            </a:pPr>
            <a:r>
              <a:rPr lang="en-US" sz="1800"/>
              <a:t>No refreshing needed when powered</a:t>
            </a:r>
            <a:endParaRPr/>
          </a:p>
          <a:p>
            <a:pPr indent="-342900" lvl="0" marL="342900" rtl="0" algn="l">
              <a:spcBef>
                <a:spcPts val="360"/>
              </a:spcBef>
              <a:spcAft>
                <a:spcPts val="0"/>
              </a:spcAft>
              <a:buClr>
                <a:schemeClr val="dk1"/>
              </a:buClr>
              <a:buSzPts val="1800"/>
              <a:buChar char="•"/>
            </a:pPr>
            <a:r>
              <a:rPr lang="en-US" sz="1800"/>
              <a:t>More complex construction</a:t>
            </a:r>
            <a:endParaRPr/>
          </a:p>
          <a:p>
            <a:pPr indent="-342900" lvl="0" marL="342900" rtl="0" algn="l">
              <a:spcBef>
                <a:spcPts val="360"/>
              </a:spcBef>
              <a:spcAft>
                <a:spcPts val="0"/>
              </a:spcAft>
              <a:buClr>
                <a:schemeClr val="dk1"/>
              </a:buClr>
              <a:buSzPts val="1800"/>
              <a:buChar char="•"/>
            </a:pPr>
            <a:r>
              <a:rPr lang="en-US" sz="1800"/>
              <a:t>Larger per bit</a:t>
            </a:r>
            <a:endParaRPr/>
          </a:p>
          <a:p>
            <a:pPr indent="-342900" lvl="0" marL="342900" rtl="0" algn="l">
              <a:spcBef>
                <a:spcPts val="360"/>
              </a:spcBef>
              <a:spcAft>
                <a:spcPts val="0"/>
              </a:spcAft>
              <a:buClr>
                <a:schemeClr val="dk1"/>
              </a:buClr>
              <a:buSzPts val="1800"/>
              <a:buChar char="•"/>
            </a:pPr>
            <a:r>
              <a:rPr lang="en-US" sz="1800"/>
              <a:t>More expensive</a:t>
            </a:r>
            <a:endParaRPr/>
          </a:p>
          <a:p>
            <a:pPr indent="-342900" lvl="0" marL="342900" rtl="0" algn="l">
              <a:spcBef>
                <a:spcPts val="360"/>
              </a:spcBef>
              <a:spcAft>
                <a:spcPts val="0"/>
              </a:spcAft>
              <a:buClr>
                <a:schemeClr val="dk1"/>
              </a:buClr>
              <a:buSzPts val="1800"/>
              <a:buChar char="•"/>
            </a:pPr>
            <a:r>
              <a:rPr lang="en-US" sz="1800"/>
              <a:t>Does not need refresh circuits</a:t>
            </a:r>
            <a:endParaRPr/>
          </a:p>
          <a:p>
            <a:pPr indent="-342900" lvl="0" marL="342900" rtl="0" algn="l">
              <a:spcBef>
                <a:spcPts val="360"/>
              </a:spcBef>
              <a:spcAft>
                <a:spcPts val="0"/>
              </a:spcAft>
              <a:buClr>
                <a:schemeClr val="dk1"/>
              </a:buClr>
              <a:buSzPts val="1800"/>
              <a:buChar char="•"/>
            </a:pPr>
            <a:r>
              <a:rPr lang="en-US" sz="1800"/>
              <a:t>Faster</a:t>
            </a:r>
            <a:endParaRPr/>
          </a:p>
          <a:p>
            <a:pPr indent="-342900" lvl="0" marL="342900" rtl="0" algn="l">
              <a:spcBef>
                <a:spcPts val="360"/>
              </a:spcBef>
              <a:spcAft>
                <a:spcPts val="0"/>
              </a:spcAft>
              <a:buClr>
                <a:schemeClr val="dk1"/>
              </a:buClr>
              <a:buSzPts val="1800"/>
              <a:buChar char="•"/>
            </a:pPr>
            <a:r>
              <a:rPr lang="en-US" sz="1800"/>
              <a:t>Cache</a:t>
            </a:r>
            <a:endParaRPr/>
          </a:p>
          <a:p>
            <a:pPr indent="-342900" lvl="0" marL="342900" rtl="0" algn="l">
              <a:spcBef>
                <a:spcPts val="360"/>
              </a:spcBef>
              <a:spcAft>
                <a:spcPts val="0"/>
              </a:spcAft>
              <a:buClr>
                <a:schemeClr val="dk1"/>
              </a:buClr>
              <a:buSzPts val="1800"/>
              <a:buChar char="•"/>
            </a:pPr>
            <a:r>
              <a:rPr lang="en-US" sz="1800"/>
              <a:t>Digital</a:t>
            </a:r>
            <a:endParaRPr/>
          </a:p>
          <a:p>
            <a:pPr indent="-285750" lvl="1" marL="742950" rtl="0" algn="l">
              <a:spcBef>
                <a:spcPts val="360"/>
              </a:spcBef>
              <a:spcAft>
                <a:spcPts val="0"/>
              </a:spcAft>
              <a:buClr>
                <a:schemeClr val="dk1"/>
              </a:buClr>
              <a:buSzPts val="1800"/>
              <a:buChar char="–"/>
            </a:pPr>
            <a:r>
              <a:rPr lang="en-US" sz="1800"/>
              <a:t>Uses flip-flops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39" name="Google Shape;139;p14"/>
          <p:cNvSpPr txBox="1"/>
          <p:nvPr>
            <p:ph type="title"/>
          </p:nvPr>
        </p:nvSpPr>
        <p:spPr>
          <a:xfrm>
            <a:off x="10668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Static RAM Cell</a:t>
            </a:r>
            <a:endParaRPr/>
          </a:p>
        </p:txBody>
      </p:sp>
      <p:pic>
        <p:nvPicPr>
          <p:cNvPr descr="1newnew" id="140" name="Google Shape;140;p14"/>
          <p:cNvPicPr preferRelativeResize="0"/>
          <p:nvPr/>
        </p:nvPicPr>
        <p:blipFill rotWithShape="1">
          <a:blip r:embed="rId3">
            <a:alphaModFix/>
          </a:blip>
          <a:srcRect b="0" l="0" r="0" t="0"/>
          <a:stretch/>
        </p:blipFill>
        <p:spPr>
          <a:xfrm>
            <a:off x="1447800" y="1314450"/>
            <a:ext cx="5791200" cy="291346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46" name="Google Shape;146;p15"/>
          <p:cNvSpPr txBox="1"/>
          <p:nvPr>
            <p:ph type="title"/>
          </p:nvPr>
        </p:nvSpPr>
        <p:spPr>
          <a:xfrm>
            <a:off x="12954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RAM bit slice Model</a:t>
            </a:r>
            <a:endParaRPr/>
          </a:p>
        </p:txBody>
      </p:sp>
      <p:sp>
        <p:nvSpPr>
          <p:cNvPr id="147" name="Google Shape;147;p1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interconnection of a set of RAM cells and read and write circuits is called RAM bit slice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1981200" y="0"/>
            <a:ext cx="8204200" cy="6286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000"/>
              <a:buFont typeface="Arial"/>
              <a:buNone/>
            </a:pPr>
            <a:r>
              <a:rPr b="1" lang="en-US" sz="3000">
                <a:solidFill>
                  <a:schemeClr val="lt2"/>
                </a:solidFill>
              </a:rPr>
              <a:t>Review Questions</a:t>
            </a:r>
            <a:endParaRPr b="1" sz="3000">
              <a:solidFill>
                <a:schemeClr val="lt2"/>
              </a:solidFill>
            </a:endParaRPr>
          </a:p>
        </p:txBody>
      </p:sp>
      <p:sp>
        <p:nvSpPr>
          <p:cNvPr id="153" name="Google Shape;153;p21"/>
          <p:cNvSpPr/>
          <p:nvPr/>
        </p:nvSpPr>
        <p:spPr>
          <a:xfrm>
            <a:off x="152400" y="971550"/>
            <a:ext cx="8839200" cy="1754326"/>
          </a:xfrm>
          <a:prstGeom prst="rect">
            <a:avLst/>
          </a:prstGeom>
          <a:noFill/>
          <a:ln>
            <a:noFill/>
          </a:ln>
        </p:spPr>
        <p:txBody>
          <a:bodyPr anchorCtr="0" anchor="t" bIns="45700" lIns="91425" spcFirstLastPara="1" rIns="91425" wrap="square" tIns="45700">
            <a:spAutoFit/>
          </a:bodyPr>
          <a:lstStyle/>
          <a:p>
            <a:pPr indent="-114300" lvl="0" marL="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What are the key properties of semiconductor memory?</a:t>
            </a:r>
            <a:endParaRPr/>
          </a:p>
          <a:p>
            <a:pPr indent="-114300" lvl="0" marL="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What are two senses in which the term random-access memory is used?</a:t>
            </a:r>
            <a:endParaRPr/>
          </a:p>
          <a:p>
            <a:pPr indent="-114300" lvl="0" marL="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What is the difference between DRAM and SRAM in terms of application? </a:t>
            </a:r>
            <a:endParaRPr/>
          </a:p>
          <a:p>
            <a:pPr indent="-114300" lvl="0" marL="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What is the difference between DRAM and SRAM in terms of characteristics such </a:t>
            </a:r>
            <a:endParaRPr/>
          </a:p>
          <a:p>
            <a:pPr indent="0" lvl="0" marL="0" marR="0" rtl="0" algn="just">
              <a:spcBef>
                <a:spcPts val="0"/>
              </a:spcBef>
              <a:spcAft>
                <a:spcPts val="0"/>
              </a:spcAft>
              <a:buNone/>
            </a:pPr>
            <a:r>
              <a:rPr lang="en-US" sz="1800">
                <a:solidFill>
                  <a:schemeClr val="dk1"/>
                </a:solidFill>
                <a:latin typeface="Arial"/>
                <a:ea typeface="Arial"/>
                <a:cs typeface="Arial"/>
                <a:sym typeface="Arial"/>
              </a:rPr>
              <a:t>as speed, size, and cost?</a:t>
            </a:r>
            <a:endParaRPr/>
          </a:p>
          <a:p>
            <a:pPr indent="-114300" lvl="0" marL="0" marR="0" rtl="0" algn="just">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 Explain why one type of RAM is considered to be analog and the other digital.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2700338" y="2181225"/>
            <a:ext cx="3743325" cy="5762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Thank you</a:t>
            </a:r>
            <a:endParaRPr/>
          </a:p>
        </p:txBody>
      </p:sp>
      <p:sp>
        <p:nvSpPr>
          <p:cNvPr id="159" name="Google Shape;159;p22"/>
          <p:cNvSpPr txBox="1"/>
          <p:nvPr>
            <p:ph idx="2" type="body"/>
          </p:nvPr>
        </p:nvSpPr>
        <p:spPr>
          <a:xfrm>
            <a:off x="2700338" y="2757488"/>
            <a:ext cx="3743325" cy="28733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ph idx="2" type="body"/>
          </p:nvPr>
        </p:nvSpPr>
        <p:spPr>
          <a:xfrm>
            <a:off x="3429000" y="1962150"/>
            <a:ext cx="264816" cy="584775"/>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lt1"/>
              </a:buClr>
              <a:buSzPts val="1400"/>
              <a:buFont typeface="Arial"/>
              <a:buNone/>
            </a:pPr>
            <a:r>
              <a:t/>
            </a:r>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1" name="Google Shape;51;p2"/>
          <p:cNvSpPr txBox="1"/>
          <p:nvPr>
            <p:ph idx="1" type="body"/>
          </p:nvPr>
        </p:nvSpPr>
        <p:spPr>
          <a:xfrm>
            <a:off x="2699792" y="2181230"/>
            <a:ext cx="3744416" cy="5760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1800"/>
              <a:buNone/>
            </a:pPr>
            <a:r>
              <a:rPr lang="en-US" sz="1800"/>
              <a:t>Internal Memory</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ph type="title"/>
          </p:nvPr>
        </p:nvSpPr>
        <p:spPr>
          <a:xfrm>
            <a:off x="3505200" y="0"/>
            <a:ext cx="7556500" cy="8366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3000"/>
              <a:buFont typeface="Arial"/>
              <a:buNone/>
            </a:pPr>
            <a:r>
              <a:rPr b="1" lang="en-US" sz="3000">
                <a:solidFill>
                  <a:schemeClr val="lt2"/>
                </a:solidFill>
              </a:rPr>
              <a:t>Lecture Outcomes</a:t>
            </a:r>
            <a:endParaRPr/>
          </a:p>
        </p:txBody>
      </p:sp>
      <p:sp>
        <p:nvSpPr>
          <p:cNvPr id="57" name="Google Shape;57;p3"/>
          <p:cNvSpPr txBox="1"/>
          <p:nvPr>
            <p:ph idx="1" type="body"/>
          </p:nvPr>
        </p:nvSpPr>
        <p:spPr>
          <a:xfrm>
            <a:off x="533400" y="742950"/>
            <a:ext cx="8153400" cy="31083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500"/>
              <a:buNone/>
            </a:pPr>
            <a:r>
              <a:rPr b="1" lang="en-US" sz="2500"/>
              <a:t>Understanding of:</a:t>
            </a:r>
            <a:endParaRPr/>
          </a:p>
          <a:p>
            <a:pPr indent="-342900" lvl="0" marL="342900" rtl="0" algn="l">
              <a:spcBef>
                <a:spcPts val="320"/>
              </a:spcBef>
              <a:spcAft>
                <a:spcPts val="0"/>
              </a:spcAft>
              <a:buClr>
                <a:schemeClr val="dk1"/>
              </a:buClr>
              <a:buSzPts val="1600"/>
              <a:buChar char="•"/>
            </a:pPr>
            <a:r>
              <a:rPr lang="en-US" sz="1600"/>
              <a:t>Memory and types of memory</a:t>
            </a:r>
            <a:endParaRPr sz="1600"/>
          </a:p>
          <a:p>
            <a:pPr indent="-342900" lvl="0" marL="342900" rtl="0" algn="l">
              <a:spcBef>
                <a:spcPts val="320"/>
              </a:spcBef>
              <a:spcAft>
                <a:spcPts val="0"/>
              </a:spcAft>
              <a:buClr>
                <a:schemeClr val="dk1"/>
              </a:buClr>
              <a:buSzPts val="1600"/>
              <a:buChar char="•"/>
            </a:pPr>
            <a:r>
              <a:rPr lang="en-US" sz="1600"/>
              <a:t>Ram</a:t>
            </a:r>
            <a:endParaRPr/>
          </a:p>
          <a:p>
            <a:pPr indent="-342900" lvl="0" marL="342900" rtl="0" algn="l">
              <a:spcBef>
                <a:spcPts val="320"/>
              </a:spcBef>
              <a:spcAft>
                <a:spcPts val="0"/>
              </a:spcAft>
              <a:buClr>
                <a:schemeClr val="dk1"/>
              </a:buClr>
              <a:buSzPts val="1600"/>
              <a:buChar char="•"/>
            </a:pPr>
            <a:r>
              <a:rPr lang="en-US" sz="1600"/>
              <a:t>Ram designing and addressing</a:t>
            </a:r>
            <a:endParaRPr/>
          </a:p>
          <a:p>
            <a:pPr indent="-342900" lvl="0" marL="342900" rtl="0" algn="l">
              <a:spcBef>
                <a:spcPts val="320"/>
              </a:spcBef>
              <a:spcAft>
                <a:spcPts val="0"/>
              </a:spcAft>
              <a:buClr>
                <a:schemeClr val="dk1"/>
              </a:buClr>
              <a:buSzPts val="1600"/>
              <a:buChar char="•"/>
            </a:pPr>
            <a:r>
              <a:rPr lang="en-US" sz="1600"/>
              <a:t>Static Ram</a:t>
            </a:r>
            <a:endParaRPr/>
          </a:p>
          <a:p>
            <a:pPr indent="-241300" lvl="0" marL="342900" rtl="0" algn="l">
              <a:spcBef>
                <a:spcPts val="320"/>
              </a:spcBef>
              <a:spcAft>
                <a:spcPts val="0"/>
              </a:spcAft>
              <a:buClr>
                <a:schemeClr val="dk1"/>
              </a:buClr>
              <a:buSzPts val="16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 name="Google Shape;63;p4"/>
          <p:cNvSpPr txBox="1"/>
          <p:nvPr>
            <p:ph type="title"/>
          </p:nvPr>
        </p:nvSpPr>
        <p:spPr>
          <a:xfrm>
            <a:off x="381000" y="205740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Arial"/>
              <a:buNone/>
            </a:pPr>
            <a:r>
              <a:rPr lang="en-US"/>
              <a:t>What is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ph idx="12" type="sldNum"/>
          </p:nvPr>
        </p:nvSpPr>
        <p:spPr>
          <a:xfrm>
            <a:off x="6553200" y="4683919"/>
            <a:ext cx="2133600" cy="3571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9" name="Google Shape;69;p5"/>
          <p:cNvSpPr txBox="1"/>
          <p:nvPr>
            <p:ph type="title"/>
          </p:nvPr>
        </p:nvSpPr>
        <p:spPr>
          <a:xfrm>
            <a:off x="6858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Memory</a:t>
            </a:r>
            <a:endParaRPr/>
          </a:p>
        </p:txBody>
      </p:sp>
      <p:sp>
        <p:nvSpPr>
          <p:cNvPr id="70" name="Google Shape;70;p5"/>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In digital systems, memory is a collection of cells capable of storing binary information.</a:t>
            </a:r>
            <a:endParaRPr/>
          </a:p>
          <a:p>
            <a:pPr indent="-285750" lvl="1" marL="742950" rtl="0" algn="l">
              <a:spcBef>
                <a:spcPts val="480"/>
              </a:spcBef>
              <a:spcAft>
                <a:spcPts val="0"/>
              </a:spcAft>
              <a:buClr>
                <a:schemeClr val="dk1"/>
              </a:buClr>
              <a:buSzPts val="2400"/>
              <a:buChar char="–"/>
            </a:pPr>
            <a:r>
              <a:rPr lang="en-US" sz="2400"/>
              <a:t>In addition to these cells, memory contains electronic circuits for storing and retrieving the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6"/>
          <p:cNvSpPr txBox="1"/>
          <p:nvPr>
            <p:ph type="title"/>
          </p:nvPr>
        </p:nvSpPr>
        <p:spPr>
          <a:xfrm>
            <a:off x="16002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Memory Cell Operation</a:t>
            </a:r>
            <a:endParaRPr/>
          </a:p>
        </p:txBody>
      </p:sp>
      <p:pic>
        <p:nvPicPr>
          <p:cNvPr id="76" name="Google Shape;76;p6"/>
          <p:cNvPicPr preferRelativeResize="0"/>
          <p:nvPr>
            <p:ph idx="1" type="body"/>
          </p:nvPr>
        </p:nvPicPr>
        <p:blipFill rotWithShape="1">
          <a:blip r:embed="rId3">
            <a:alphaModFix/>
          </a:blip>
          <a:srcRect b="38136" l="16283" r="17502" t="22496"/>
          <a:stretch/>
        </p:blipFill>
        <p:spPr>
          <a:xfrm>
            <a:off x="381000" y="1314450"/>
            <a:ext cx="8458200" cy="236101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7"/>
          <p:cNvSpPr txBox="1"/>
          <p:nvPr>
            <p:ph type="title"/>
          </p:nvPr>
        </p:nvSpPr>
        <p:spPr>
          <a:xfrm>
            <a:off x="13716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Types of memories</a:t>
            </a:r>
            <a:endParaRPr/>
          </a:p>
        </p:txBody>
      </p:sp>
      <p:sp>
        <p:nvSpPr>
          <p:cNvPr id="82" name="Google Shape;82;p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Two types of memories are used in various parts of a computer system</a:t>
            </a:r>
            <a:endParaRPr/>
          </a:p>
          <a:p>
            <a:pPr indent="-285750" lvl="1" marL="742950" rtl="0" algn="l">
              <a:spcBef>
                <a:spcPts val="480"/>
              </a:spcBef>
              <a:spcAft>
                <a:spcPts val="0"/>
              </a:spcAft>
              <a:buClr>
                <a:schemeClr val="dk1"/>
              </a:buClr>
              <a:buSzPts val="2400"/>
              <a:buChar char="–"/>
            </a:pPr>
            <a:r>
              <a:rPr lang="en-US" sz="2400"/>
              <a:t>Random Access Memory (RAM)</a:t>
            </a:r>
            <a:endParaRPr/>
          </a:p>
          <a:p>
            <a:pPr indent="-285750" lvl="1" marL="742950" rtl="0" algn="l">
              <a:spcBef>
                <a:spcPts val="480"/>
              </a:spcBef>
              <a:spcAft>
                <a:spcPts val="0"/>
              </a:spcAft>
              <a:buClr>
                <a:schemeClr val="dk1"/>
              </a:buClr>
              <a:buSzPts val="2400"/>
              <a:buChar char="–"/>
            </a:pPr>
            <a:r>
              <a:rPr lang="en-US" sz="2400"/>
              <a:t>Read Only Memory (ROM)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8"/>
          <p:cNvSpPr txBox="1"/>
          <p:nvPr>
            <p:ph type="title"/>
          </p:nvPr>
        </p:nvSpPr>
        <p:spPr>
          <a:xfrm>
            <a:off x="9144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What is RAM</a:t>
            </a:r>
            <a:endParaRPr/>
          </a:p>
        </p:txBody>
      </p:sp>
      <p:sp>
        <p:nvSpPr>
          <p:cNvPr id="88" name="Google Shape;88;p8"/>
          <p:cNvSpPr txBox="1"/>
          <p:nvPr>
            <p:ph idx="1" type="body"/>
          </p:nvPr>
        </p:nvSpPr>
        <p:spPr>
          <a:xfrm>
            <a:off x="533400" y="895350"/>
            <a:ext cx="8229600" cy="33944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Char char="•"/>
            </a:pPr>
            <a:r>
              <a:rPr lang="en-US" sz="2400"/>
              <a:t>By random access we mean that memory cells can be accessed to transfer information to or from any desired location with the access taking the </a:t>
            </a:r>
            <a:r>
              <a:rPr lang="en-US" sz="2400">
                <a:solidFill>
                  <a:srgbClr val="FF0000"/>
                </a:solidFill>
              </a:rPr>
              <a:t>same time </a:t>
            </a:r>
            <a:r>
              <a:rPr lang="en-US" sz="2400"/>
              <a:t>regardless of the location</a:t>
            </a:r>
            <a:endParaRPr/>
          </a:p>
          <a:p>
            <a:pPr indent="-190500" lvl="0" marL="342900" rtl="0" algn="l">
              <a:lnSpc>
                <a:spcPct val="90000"/>
              </a:lnSpc>
              <a:spcBef>
                <a:spcPts val="480"/>
              </a:spcBef>
              <a:spcAft>
                <a:spcPts val="0"/>
              </a:spcAft>
              <a:buClr>
                <a:schemeClr val="dk1"/>
              </a:buClr>
              <a:buSzPts val="2400"/>
              <a:buNone/>
            </a:pPr>
            <a:r>
              <a:t/>
            </a:r>
            <a:endParaRPr sz="2400"/>
          </a:p>
          <a:p>
            <a:pPr indent="-342900" lvl="0" marL="342900" rtl="0" algn="l">
              <a:lnSpc>
                <a:spcPct val="90000"/>
              </a:lnSpc>
              <a:spcBef>
                <a:spcPts val="480"/>
              </a:spcBef>
              <a:spcAft>
                <a:spcPts val="0"/>
              </a:spcAft>
              <a:buClr>
                <a:schemeClr val="dk1"/>
              </a:buClr>
              <a:buSzPts val="2400"/>
              <a:buChar char="•"/>
            </a:pPr>
            <a:r>
              <a:rPr lang="en-US" sz="2400"/>
              <a:t>In contrast, serial/sequential memory such as exhibited by a magnetic disk or tape unit takes different lengths of time to access information, depending on where the desired location is relative to the current physical portion of the disk or tape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txBox="1"/>
          <p:nvPr>
            <p:ph type="title"/>
          </p:nvPr>
        </p:nvSpPr>
        <p:spPr>
          <a:xfrm>
            <a:off x="1905000" y="0"/>
            <a:ext cx="8229600" cy="85725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3200"/>
              <a:buFont typeface="Arial"/>
              <a:buNone/>
            </a:pPr>
            <a:r>
              <a:rPr lang="en-US" sz="3200">
                <a:solidFill>
                  <a:schemeClr val="lt1"/>
                </a:solidFill>
              </a:rPr>
              <a:t>Simple block diagram of a RAM </a:t>
            </a:r>
            <a:endParaRPr/>
          </a:p>
        </p:txBody>
      </p:sp>
      <p:sp>
        <p:nvSpPr>
          <p:cNvPr id="94" name="Google Shape;94;p9"/>
          <p:cNvSpPr/>
          <p:nvPr/>
        </p:nvSpPr>
        <p:spPr>
          <a:xfrm>
            <a:off x="2971800" y="1581150"/>
            <a:ext cx="3048000" cy="154305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Memory unit</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2</a:t>
            </a:r>
            <a:r>
              <a:rPr baseline="30000" lang="en-US" sz="1800">
                <a:solidFill>
                  <a:schemeClr val="dk1"/>
                </a:solidFill>
                <a:latin typeface="Arial"/>
                <a:ea typeface="Arial"/>
                <a:cs typeface="Arial"/>
                <a:sym typeface="Arial"/>
              </a:rPr>
              <a:t>k </a:t>
            </a:r>
            <a:r>
              <a:rPr lang="en-US" sz="1800">
                <a:solidFill>
                  <a:schemeClr val="dk1"/>
                </a:solidFill>
                <a:latin typeface="Arial"/>
                <a:ea typeface="Arial"/>
                <a:cs typeface="Arial"/>
                <a:sym typeface="Arial"/>
              </a:rPr>
              <a:t>words</a:t>
            </a:r>
            <a:endParaRPr/>
          </a:p>
          <a:p>
            <a:pPr indent="0" lvl="0" marL="0" marR="0" rtl="0" algn="ctr">
              <a:spcBef>
                <a:spcPts val="0"/>
              </a:spcBef>
              <a:spcAft>
                <a:spcPts val="0"/>
              </a:spcAft>
              <a:buNone/>
            </a:pPr>
            <a:r>
              <a:rPr lang="en-US" sz="1800">
                <a:solidFill>
                  <a:schemeClr val="dk1"/>
                </a:solidFill>
                <a:latin typeface="Arial"/>
                <a:ea typeface="Arial"/>
                <a:cs typeface="Arial"/>
                <a:sym typeface="Arial"/>
              </a:rPr>
              <a:t>n bits per words</a:t>
            </a:r>
            <a:endParaRPr/>
          </a:p>
        </p:txBody>
      </p:sp>
      <p:cxnSp>
        <p:nvCxnSpPr>
          <p:cNvPr id="95" name="Google Shape;95;p9"/>
          <p:cNvCxnSpPr/>
          <p:nvPr/>
        </p:nvCxnSpPr>
        <p:spPr>
          <a:xfrm>
            <a:off x="4572000" y="781050"/>
            <a:ext cx="0" cy="800100"/>
          </a:xfrm>
          <a:prstGeom prst="straightConnector1">
            <a:avLst/>
          </a:prstGeom>
          <a:noFill/>
          <a:ln cap="flat" cmpd="sng" w="9525">
            <a:solidFill>
              <a:schemeClr val="dk1"/>
            </a:solidFill>
            <a:prstDash val="solid"/>
            <a:round/>
            <a:headEnd len="med" w="med" type="none"/>
            <a:tailEnd len="med" w="med" type="triangle"/>
          </a:ln>
        </p:spPr>
      </p:cxnSp>
      <p:sp>
        <p:nvSpPr>
          <p:cNvPr id="96" name="Google Shape;96;p9"/>
          <p:cNvSpPr txBox="1"/>
          <p:nvPr/>
        </p:nvSpPr>
        <p:spPr>
          <a:xfrm>
            <a:off x="4572000" y="1191816"/>
            <a:ext cx="228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 data input lines</a:t>
            </a:r>
            <a:endParaRPr/>
          </a:p>
        </p:txBody>
      </p:sp>
      <p:cxnSp>
        <p:nvCxnSpPr>
          <p:cNvPr id="97" name="Google Shape;97;p9"/>
          <p:cNvCxnSpPr/>
          <p:nvPr/>
        </p:nvCxnSpPr>
        <p:spPr>
          <a:xfrm>
            <a:off x="2209800" y="1924050"/>
            <a:ext cx="762000" cy="0"/>
          </a:xfrm>
          <a:prstGeom prst="straightConnector1">
            <a:avLst/>
          </a:prstGeom>
          <a:noFill/>
          <a:ln cap="flat" cmpd="sng" w="9525">
            <a:solidFill>
              <a:schemeClr val="dk1"/>
            </a:solidFill>
            <a:prstDash val="solid"/>
            <a:round/>
            <a:headEnd len="med" w="med" type="none"/>
            <a:tailEnd len="med" w="med" type="triangle"/>
          </a:ln>
        </p:spPr>
      </p:cxnSp>
      <p:sp>
        <p:nvSpPr>
          <p:cNvPr id="98" name="Google Shape;98;p9"/>
          <p:cNvSpPr txBox="1"/>
          <p:nvPr/>
        </p:nvSpPr>
        <p:spPr>
          <a:xfrm>
            <a:off x="1066800" y="1649016"/>
            <a:ext cx="190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k address lines</a:t>
            </a:r>
            <a:endParaRPr/>
          </a:p>
        </p:txBody>
      </p:sp>
      <p:cxnSp>
        <p:nvCxnSpPr>
          <p:cNvPr id="99" name="Google Shape;99;p9"/>
          <p:cNvCxnSpPr/>
          <p:nvPr/>
        </p:nvCxnSpPr>
        <p:spPr>
          <a:xfrm>
            <a:off x="2286000" y="2438400"/>
            <a:ext cx="685800" cy="0"/>
          </a:xfrm>
          <a:prstGeom prst="straightConnector1">
            <a:avLst/>
          </a:prstGeom>
          <a:noFill/>
          <a:ln cap="flat" cmpd="sng" w="9525">
            <a:solidFill>
              <a:schemeClr val="dk1"/>
            </a:solidFill>
            <a:prstDash val="solid"/>
            <a:round/>
            <a:headEnd len="med" w="med" type="none"/>
            <a:tailEnd len="med" w="med" type="triangle"/>
          </a:ln>
        </p:spPr>
      </p:cxnSp>
      <p:sp>
        <p:nvSpPr>
          <p:cNvPr id="100" name="Google Shape;100;p9"/>
          <p:cNvSpPr txBox="1"/>
          <p:nvPr/>
        </p:nvSpPr>
        <p:spPr>
          <a:xfrm>
            <a:off x="1828800" y="2189560"/>
            <a:ext cx="1371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Read</a:t>
            </a:r>
            <a:endParaRPr/>
          </a:p>
        </p:txBody>
      </p:sp>
      <p:cxnSp>
        <p:nvCxnSpPr>
          <p:cNvPr id="101" name="Google Shape;101;p9"/>
          <p:cNvCxnSpPr/>
          <p:nvPr/>
        </p:nvCxnSpPr>
        <p:spPr>
          <a:xfrm>
            <a:off x="2209800" y="2781300"/>
            <a:ext cx="762000" cy="0"/>
          </a:xfrm>
          <a:prstGeom prst="straightConnector1">
            <a:avLst/>
          </a:prstGeom>
          <a:noFill/>
          <a:ln cap="flat" cmpd="sng" w="9525">
            <a:solidFill>
              <a:schemeClr val="dk1"/>
            </a:solidFill>
            <a:prstDash val="solid"/>
            <a:round/>
            <a:headEnd len="med" w="med" type="none"/>
            <a:tailEnd len="med" w="med" type="triangle"/>
          </a:ln>
        </p:spPr>
      </p:cxnSp>
      <p:sp>
        <p:nvSpPr>
          <p:cNvPr id="102" name="Google Shape;102;p9"/>
          <p:cNvSpPr txBox="1"/>
          <p:nvPr/>
        </p:nvSpPr>
        <p:spPr>
          <a:xfrm>
            <a:off x="1862138" y="2506266"/>
            <a:ext cx="838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Write</a:t>
            </a:r>
            <a:endParaRPr/>
          </a:p>
        </p:txBody>
      </p:sp>
      <p:cxnSp>
        <p:nvCxnSpPr>
          <p:cNvPr id="103" name="Google Shape;103;p9"/>
          <p:cNvCxnSpPr/>
          <p:nvPr/>
        </p:nvCxnSpPr>
        <p:spPr>
          <a:xfrm>
            <a:off x="4648200" y="3124200"/>
            <a:ext cx="0" cy="857250"/>
          </a:xfrm>
          <a:prstGeom prst="straightConnector1">
            <a:avLst/>
          </a:prstGeom>
          <a:noFill/>
          <a:ln cap="flat" cmpd="sng" w="9525">
            <a:solidFill>
              <a:schemeClr val="dk1"/>
            </a:solidFill>
            <a:prstDash val="solid"/>
            <a:round/>
            <a:headEnd len="med" w="med" type="none"/>
            <a:tailEnd len="med" w="med" type="triangle"/>
          </a:ln>
        </p:spPr>
      </p:cxnSp>
      <p:sp>
        <p:nvSpPr>
          <p:cNvPr id="104" name="Google Shape;104;p9"/>
          <p:cNvSpPr txBox="1"/>
          <p:nvPr/>
        </p:nvSpPr>
        <p:spPr>
          <a:xfrm>
            <a:off x="4648200" y="3638550"/>
            <a:ext cx="228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chemeClr val="dk1"/>
                </a:solidFill>
                <a:latin typeface="Arial"/>
                <a:ea typeface="Arial"/>
                <a:cs typeface="Arial"/>
                <a:sym typeface="Arial"/>
              </a:rPr>
              <a:t>n data output lines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2016-12-05T23:26:54Z</dcterms:created>
  <dc:creator>GoogleSlidesPPT.com;Allppt.com</dc:creator>
</cp:coreProperties>
</file>