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30"/>
  </p:notesMasterIdLst>
  <p:sldIdLst>
    <p:sldId id="256" r:id="rId4"/>
    <p:sldId id="262" r:id="rId5"/>
    <p:sldId id="288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9" r:id="rId28"/>
    <p:sldId id="290" r:id="rId2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6595" autoAdjust="0"/>
  </p:normalViewPr>
  <p:slideViewPr>
    <p:cSldViewPr>
      <p:cViewPr varScale="1">
        <p:scale>
          <a:sx n="89" d="100"/>
          <a:sy n="89" d="100"/>
        </p:scale>
        <p:origin x="85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42F62-A932-4D1B-96A5-0A7E0D4AE6EE}" type="datetimeFigureOut">
              <a:rPr lang="en-US" smtClean="0"/>
              <a:pPr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E4830-55D3-4380-A819-9B187C3BC8B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EE4830-55D3-4380-A819-9B187C3BC8B3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8C9C0F7-762F-486C-81F6-33CA59509674}" type="slidenum">
              <a:rPr lang="en-US"/>
              <a:pPr/>
              <a:t>12</a:t>
            </a:fld>
            <a:endParaRPr lang="en-US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5E019-27AD-4E42-8AAC-F79EB54A389F}" type="slidenum">
              <a:rPr lang="en-US"/>
              <a:pPr/>
              <a:t>13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4E11FB-39A4-44CA-BC04-B945CB60A060}" type="slidenum">
              <a:rPr lang="en-US"/>
              <a:pPr/>
              <a:t>14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085C8C-43A8-4C6F-92E8-8D026386363F}" type="slidenum">
              <a:rPr lang="en-US"/>
              <a:pPr/>
              <a:t>15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57517E-358A-4258-B18B-E98AFF09C8B6}" type="slidenum">
              <a:rPr lang="en-US"/>
              <a:pPr/>
              <a:t>16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2761D5-EFF6-4067-9415-7C8DA3EA496F}" type="slidenum">
              <a:rPr lang="en-US"/>
              <a:pPr/>
              <a:t>21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539BE4-08D6-4CD2-81C5-11643CF265C2}" type="slidenum">
              <a:rPr lang="en-US"/>
              <a:pPr/>
              <a:t>22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86F1BB-3A42-4720-8F48-7F1BC004FBBD}" type="slidenum">
              <a:rPr lang="en-US"/>
              <a:pPr/>
              <a:t>23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F3EC232-3F8C-409B-8286-79BA2C4EF7F9}" type="slidenum">
              <a:rPr lang="en-US"/>
              <a:pPr/>
              <a:t>24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1F01F8A-2D24-4834-A00A-F350FF6250E4}" type="slidenum">
              <a:rPr lang="en-US"/>
              <a:pPr/>
              <a:t>4</a:t>
            </a:fld>
            <a:endParaRPr lang="en-US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61C0C1-AB31-40B5-B6A4-FE9887D44547}" type="slidenum">
              <a:rPr lang="en-US"/>
              <a:pPr/>
              <a:t>5</a:t>
            </a:fld>
            <a:endParaRPr lang="en-US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95ACC9-8BA6-45C4-BC87-BDBBADA0F232}" type="slidenum">
              <a:rPr lang="en-US"/>
              <a:pPr/>
              <a:t>6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A57378-2073-490C-85DD-ED3AAE8AA11F}" type="slidenum">
              <a:rPr lang="en-US"/>
              <a:pPr/>
              <a:t>7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352D6F-BB9E-49A4-8533-3AF4EC74B9E0}" type="slidenum">
              <a:rPr lang="en-US"/>
              <a:pPr/>
              <a:t>8</a:t>
            </a:fld>
            <a:endParaRPr lang="en-US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5745F-FF73-40E9-A9A5-0C5EFD787487}" type="slidenum">
              <a:rPr lang="en-US"/>
              <a:pPr/>
              <a:t>9</a:t>
            </a:fld>
            <a:endParaRPr lang="en-US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F38475-48D2-4271-A71C-02521B0CAE11}" type="slidenum">
              <a:rPr lang="en-US"/>
              <a:pPr/>
              <a:t>10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248D7-4BBC-4800-BC4D-413E2E033400}" type="slidenum">
              <a:rPr lang="en-US"/>
              <a:pPr/>
              <a:t>11</a:t>
            </a:fld>
            <a:endParaRPr lang="en-US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" y="114300"/>
            <a:ext cx="8204200" cy="62865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00100"/>
            <a:ext cx="8178800" cy="42291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13000"/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1676400" y="1733550"/>
            <a:ext cx="9144000" cy="522725"/>
          </a:xfrm>
        </p:spPr>
        <p:txBody>
          <a:bodyPr/>
          <a:lstStyle/>
          <a:p>
            <a:pPr lvl="0"/>
            <a:r>
              <a:rPr lang="en-GB" sz="3200" dirty="0" smtClean="0"/>
              <a:t>William Stallings </a:t>
            </a:r>
            <a:br>
              <a:rPr lang="en-GB" sz="3200" dirty="0" smtClean="0"/>
            </a:br>
            <a:r>
              <a:rPr lang="en-GB" sz="3200" dirty="0" smtClean="0"/>
              <a:t>Computer Organization </a:t>
            </a:r>
            <a:br>
              <a:rPr lang="en-GB" sz="3200" dirty="0" smtClean="0"/>
            </a:br>
            <a:r>
              <a:rPr lang="en-GB" sz="3200" dirty="0" smtClean="0"/>
              <a:t>and Architecture</a:t>
            </a:r>
            <a:br>
              <a:rPr lang="en-GB" sz="3200" dirty="0" smtClean="0"/>
            </a:br>
            <a:r>
              <a:rPr lang="en-GB" sz="3200" dirty="0" smtClean="0"/>
              <a:t>8</a:t>
            </a:r>
            <a:r>
              <a:rPr lang="en-GB" sz="3200" baseline="30000" dirty="0" smtClean="0"/>
              <a:t>th</a:t>
            </a:r>
            <a:r>
              <a:rPr lang="en-GB" sz="3200" dirty="0" smtClean="0"/>
              <a:t> Edition</a:t>
            </a:r>
            <a:endParaRPr lang="en-US" altLang="ko-KR" sz="32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447800" y="3486150"/>
            <a:ext cx="9144000" cy="504056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400" dirty="0" smtClean="0"/>
              <a:t>Chapter 3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Top Level View of Computer Function </a:t>
            </a:r>
          </a:p>
          <a:p>
            <a:pPr>
              <a:lnSpc>
                <a:spcPct val="90000"/>
              </a:lnSpc>
            </a:pPr>
            <a:r>
              <a:rPr lang="en-GB" sz="2400" dirty="0" smtClean="0"/>
              <a:t>and Interconnection</a:t>
            </a:r>
            <a:endParaRPr lang="en-GB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4800" y="4589502"/>
            <a:ext cx="5410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solidFill>
                  <a:schemeClr val="bg2"/>
                </a:solidFill>
              </a:rPr>
              <a:t>Book by : Computer,  Architecture and Organizations,  8</a:t>
            </a:r>
            <a:r>
              <a:rPr lang="en-US" sz="1000" b="1" baseline="30000" dirty="0" smtClean="0">
                <a:solidFill>
                  <a:schemeClr val="bg2"/>
                </a:solidFill>
              </a:rPr>
              <a:t>th</a:t>
            </a:r>
            <a:r>
              <a:rPr lang="en-US" sz="1000" b="1" dirty="0" smtClean="0">
                <a:solidFill>
                  <a:schemeClr val="bg2"/>
                </a:solidFill>
              </a:rPr>
              <a:t> Edition ,William Stalling  </a:t>
            </a:r>
          </a:p>
          <a:p>
            <a:r>
              <a:rPr lang="en-US" sz="1000" b="1" dirty="0" smtClean="0">
                <a:solidFill>
                  <a:schemeClr val="bg2"/>
                </a:solidFill>
              </a:rPr>
              <a:t>Original Slides by : Adrian J </a:t>
            </a:r>
            <a:r>
              <a:rPr lang="en-US" sz="1000" b="1" smtClean="0">
                <a:solidFill>
                  <a:schemeClr val="bg2"/>
                </a:solidFill>
              </a:rPr>
              <a:t>Pullin</a:t>
            </a:r>
            <a:endParaRPr lang="en-US" sz="10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Fetch Cycle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00100"/>
            <a:ext cx="8534400" cy="4229100"/>
          </a:xfrm>
        </p:spPr>
        <p:txBody>
          <a:bodyPr/>
          <a:lstStyle/>
          <a:p>
            <a:r>
              <a:rPr lang="en-US" sz="2400" dirty="0"/>
              <a:t>Program Counter (PC) holds address of next instruction to fetch</a:t>
            </a:r>
          </a:p>
          <a:p>
            <a:r>
              <a:rPr lang="en-US" sz="2400" dirty="0"/>
              <a:t>Processor fetches instruction from memory location pointed to by PC</a:t>
            </a:r>
          </a:p>
          <a:p>
            <a:r>
              <a:rPr lang="en-US" sz="2400" dirty="0"/>
              <a:t>Increment PC</a:t>
            </a:r>
          </a:p>
          <a:p>
            <a:pPr lvl="1"/>
            <a:r>
              <a:rPr lang="en-US" sz="2400" dirty="0"/>
              <a:t>Unless told otherwise</a:t>
            </a:r>
          </a:p>
          <a:p>
            <a:r>
              <a:rPr lang="en-US" sz="2400" dirty="0"/>
              <a:t>Instruction loaded into Instruction Register (IR)</a:t>
            </a:r>
          </a:p>
          <a:p>
            <a:r>
              <a:rPr lang="en-US" sz="2400" dirty="0"/>
              <a:t>Processor interprets instruction and performs required actions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Execute Cycle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Processor-memory</a:t>
            </a:r>
          </a:p>
          <a:p>
            <a:pPr lvl="1"/>
            <a:r>
              <a:rPr lang="en-US" sz="2000" dirty="0"/>
              <a:t>data transfer between CPU and main memory</a:t>
            </a:r>
          </a:p>
          <a:p>
            <a:r>
              <a:rPr lang="en-US" sz="2000" dirty="0"/>
              <a:t>Processor I/O</a:t>
            </a:r>
          </a:p>
          <a:p>
            <a:pPr lvl="1"/>
            <a:r>
              <a:rPr lang="en-US" sz="2000" dirty="0"/>
              <a:t>Data transfer between CPU and I/O module</a:t>
            </a:r>
          </a:p>
          <a:p>
            <a:r>
              <a:rPr lang="en-US" sz="2000" dirty="0"/>
              <a:t>Data processing</a:t>
            </a:r>
          </a:p>
          <a:p>
            <a:pPr lvl="1"/>
            <a:r>
              <a:rPr lang="en-US" sz="2000" dirty="0"/>
              <a:t>Some arithmetic or logical operation on data</a:t>
            </a:r>
          </a:p>
          <a:p>
            <a:r>
              <a:rPr lang="en-US" sz="2000" dirty="0"/>
              <a:t>Control</a:t>
            </a:r>
          </a:p>
          <a:p>
            <a:pPr lvl="1"/>
            <a:r>
              <a:rPr lang="en-US" sz="2000" dirty="0"/>
              <a:t>Alteration of sequence of operations</a:t>
            </a:r>
          </a:p>
          <a:p>
            <a:pPr lvl="1"/>
            <a:r>
              <a:rPr lang="en-US" sz="2000" dirty="0"/>
              <a:t>e.g. jump</a:t>
            </a:r>
          </a:p>
          <a:p>
            <a:r>
              <a:rPr lang="en-US" sz="2000" dirty="0"/>
              <a:t>Combination of above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Example of Program Execution</a:t>
            </a:r>
          </a:p>
        </p:txBody>
      </p:sp>
      <p:pic>
        <p:nvPicPr>
          <p:cNvPr id="50181" name="Picture 1029"/>
          <p:cNvPicPr>
            <a:picLocks noChangeAspect="1" noChangeArrowheads="1"/>
          </p:cNvPicPr>
          <p:nvPr/>
        </p:nvPicPr>
        <p:blipFill>
          <a:blip r:embed="rId3"/>
          <a:srcRect b="22234"/>
          <a:stretch>
            <a:fillRect/>
          </a:stretch>
        </p:blipFill>
        <p:spPr bwMode="auto">
          <a:xfrm>
            <a:off x="1981199" y="590550"/>
            <a:ext cx="635682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Instruction Cycle State Diagram</a:t>
            </a:r>
          </a:p>
        </p:txBody>
      </p:sp>
      <p:pic>
        <p:nvPicPr>
          <p:cNvPr id="52229" name="Picture 5"/>
          <p:cNvPicPr>
            <a:picLocks noChangeAspect="1" noChangeArrowheads="1"/>
          </p:cNvPicPr>
          <p:nvPr/>
        </p:nvPicPr>
        <p:blipFill>
          <a:blip r:embed="rId3"/>
          <a:srcRect b="28000"/>
          <a:stretch>
            <a:fillRect/>
          </a:stretch>
        </p:blipFill>
        <p:spPr bwMode="auto">
          <a:xfrm>
            <a:off x="381001" y="1371600"/>
            <a:ext cx="8088313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Interrupts</a:t>
            </a: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590550"/>
            <a:ext cx="8178800" cy="4229100"/>
          </a:xfrm>
        </p:spPr>
        <p:txBody>
          <a:bodyPr/>
          <a:lstStyle/>
          <a:p>
            <a:r>
              <a:rPr lang="en-GB" sz="2000" dirty="0"/>
              <a:t>Mechanism by which other modules (e.g. I/O) may interrupt normal sequence of processing</a:t>
            </a:r>
          </a:p>
          <a:p>
            <a:r>
              <a:rPr lang="en-GB" sz="2000" dirty="0"/>
              <a:t>Program</a:t>
            </a:r>
          </a:p>
          <a:p>
            <a:pPr lvl="1"/>
            <a:r>
              <a:rPr lang="en-GB" sz="2000" dirty="0"/>
              <a:t>e.g. overflow, division by zero</a:t>
            </a:r>
          </a:p>
          <a:p>
            <a:r>
              <a:rPr lang="en-GB" sz="2000" dirty="0"/>
              <a:t>Timer</a:t>
            </a:r>
          </a:p>
          <a:p>
            <a:pPr lvl="1"/>
            <a:r>
              <a:rPr lang="en-GB" sz="2000" dirty="0"/>
              <a:t>Generated by internal processor timer</a:t>
            </a:r>
          </a:p>
          <a:p>
            <a:pPr lvl="1"/>
            <a:r>
              <a:rPr lang="en-GB" sz="2000" dirty="0"/>
              <a:t>Used in pre-emptive multi-tasking</a:t>
            </a:r>
          </a:p>
          <a:p>
            <a:r>
              <a:rPr lang="en-GB" sz="2000" dirty="0"/>
              <a:t>I/O</a:t>
            </a:r>
          </a:p>
          <a:p>
            <a:pPr lvl="1"/>
            <a:r>
              <a:rPr lang="en-GB" sz="2000" dirty="0"/>
              <a:t>from I/O controller</a:t>
            </a:r>
          </a:p>
          <a:p>
            <a:r>
              <a:rPr lang="en-GB" sz="2000" dirty="0"/>
              <a:t>Hardware failure</a:t>
            </a:r>
          </a:p>
          <a:p>
            <a:pPr lvl="1"/>
            <a:r>
              <a:rPr lang="en-GB" sz="2000" dirty="0"/>
              <a:t>e.g. memory parity error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Program Flow Control</a:t>
            </a:r>
          </a:p>
        </p:txBody>
      </p:sp>
      <p:pic>
        <p:nvPicPr>
          <p:cNvPr id="53254" name="Picture 6"/>
          <p:cNvPicPr>
            <a:picLocks noChangeAspect="1" noChangeArrowheads="1"/>
          </p:cNvPicPr>
          <p:nvPr/>
        </p:nvPicPr>
        <p:blipFill>
          <a:blip r:embed="rId3"/>
          <a:srcRect b="15073"/>
          <a:stretch>
            <a:fillRect/>
          </a:stretch>
        </p:blipFill>
        <p:spPr bwMode="auto">
          <a:xfrm>
            <a:off x="457199" y="666750"/>
            <a:ext cx="8230583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1028"/>
          <p:cNvSpPr>
            <a:spLocks noGrp="1" noChangeArrowheads="1"/>
          </p:cNvSpPr>
          <p:nvPr>
            <p:ph type="title"/>
          </p:nvPr>
        </p:nvSpPr>
        <p:spPr>
          <a:xfrm>
            <a:off x="12192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Interrupt Cycle</a:t>
            </a:r>
          </a:p>
        </p:txBody>
      </p:sp>
      <p:sp>
        <p:nvSpPr>
          <p:cNvPr id="55301" name="Rectangle 1029"/>
          <p:cNvSpPr>
            <a:spLocks noGrp="1" noChangeArrowheads="1"/>
          </p:cNvSpPr>
          <p:nvPr>
            <p:ph type="body" idx="1"/>
          </p:nvPr>
        </p:nvSpPr>
        <p:spPr>
          <a:xfrm>
            <a:off x="533400" y="590550"/>
            <a:ext cx="8178800" cy="4229100"/>
          </a:xfrm>
        </p:spPr>
        <p:txBody>
          <a:bodyPr/>
          <a:lstStyle/>
          <a:p>
            <a:r>
              <a:rPr lang="en-US" sz="2200" dirty="0"/>
              <a:t>Added to instruction cycle</a:t>
            </a:r>
          </a:p>
          <a:p>
            <a:r>
              <a:rPr lang="en-US" sz="2200" dirty="0"/>
              <a:t>Processor checks for interrupt</a:t>
            </a:r>
          </a:p>
          <a:p>
            <a:pPr lvl="1"/>
            <a:r>
              <a:rPr lang="en-US" sz="2200" dirty="0"/>
              <a:t>Indicated by an interrupt signal</a:t>
            </a:r>
          </a:p>
          <a:p>
            <a:r>
              <a:rPr lang="en-US" sz="2200" dirty="0"/>
              <a:t>If no interrupt, fetch next instruction</a:t>
            </a:r>
          </a:p>
          <a:p>
            <a:r>
              <a:rPr lang="en-US" sz="2200" dirty="0"/>
              <a:t>If interrupt pending:</a:t>
            </a:r>
          </a:p>
          <a:p>
            <a:pPr lvl="1"/>
            <a:r>
              <a:rPr lang="en-US" sz="2200" dirty="0"/>
              <a:t>Suspend execution of current program </a:t>
            </a:r>
          </a:p>
          <a:p>
            <a:pPr lvl="1"/>
            <a:r>
              <a:rPr lang="en-US" sz="2200" dirty="0"/>
              <a:t>Save context</a:t>
            </a:r>
          </a:p>
          <a:p>
            <a:pPr lvl="1"/>
            <a:r>
              <a:rPr lang="en-US" sz="2200" dirty="0"/>
              <a:t>Set PC to start address of interrupt handler routine</a:t>
            </a:r>
          </a:p>
          <a:p>
            <a:pPr lvl="1"/>
            <a:r>
              <a:rPr lang="en-US" sz="2200" dirty="0"/>
              <a:t>Process interrupt</a:t>
            </a:r>
          </a:p>
          <a:p>
            <a:pPr lvl="1"/>
            <a:r>
              <a:rPr lang="en-US" sz="2200" dirty="0"/>
              <a:t>Restore context and continue interrupted program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Transfer of Control via Interrupts</a:t>
            </a:r>
          </a:p>
        </p:txBody>
      </p:sp>
      <p:pic>
        <p:nvPicPr>
          <p:cNvPr id="115716" name="Picture 4"/>
          <p:cNvPicPr>
            <a:picLocks noChangeAspect="1" noChangeArrowheads="1"/>
          </p:cNvPicPr>
          <p:nvPr/>
        </p:nvPicPr>
        <p:blipFill>
          <a:blip r:embed="rId2"/>
          <a:srcRect l="14394" t="12746" r="28029" b="35559"/>
          <a:stretch>
            <a:fillRect/>
          </a:stretch>
        </p:blipFill>
        <p:spPr bwMode="auto">
          <a:xfrm>
            <a:off x="1752600" y="666750"/>
            <a:ext cx="7162800" cy="372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Instruction Cycle with Interrupts</a:t>
            </a:r>
          </a:p>
        </p:txBody>
      </p:sp>
      <p:pic>
        <p:nvPicPr>
          <p:cNvPr id="116740" name="Picture 4"/>
          <p:cNvPicPr>
            <a:picLocks noChangeAspect="1" noChangeArrowheads="1"/>
          </p:cNvPicPr>
          <p:nvPr/>
        </p:nvPicPr>
        <p:blipFill>
          <a:blip r:embed="rId2"/>
          <a:srcRect l="8333" t="24510" r="8333" b="30392"/>
          <a:stretch>
            <a:fillRect/>
          </a:stretch>
        </p:blipFill>
        <p:spPr bwMode="auto">
          <a:xfrm>
            <a:off x="381000" y="1428750"/>
            <a:ext cx="83820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Program </a:t>
            </a:r>
            <a:r>
              <a:rPr lang="en-GB" sz="3200" dirty="0" smtClean="0">
                <a:solidFill>
                  <a:schemeClr val="bg1"/>
                </a:solidFill>
              </a:rPr>
              <a:t>Timing Short </a:t>
            </a:r>
            <a:r>
              <a:rPr lang="en-GB" sz="3200" dirty="0">
                <a:solidFill>
                  <a:schemeClr val="bg1"/>
                </a:solidFill>
              </a:rPr>
              <a:t>I/O Wait</a:t>
            </a:r>
          </a:p>
        </p:txBody>
      </p:sp>
      <p:pic>
        <p:nvPicPr>
          <p:cNvPr id="117764" name="Picture 4"/>
          <p:cNvPicPr>
            <a:picLocks noChangeAspect="1" noChangeArrowheads="1"/>
          </p:cNvPicPr>
          <p:nvPr/>
        </p:nvPicPr>
        <p:blipFill>
          <a:blip r:embed="rId2"/>
          <a:srcRect l="8968" t="7576" r="11765" b="21211"/>
          <a:stretch>
            <a:fillRect/>
          </a:stretch>
        </p:blipFill>
        <p:spPr bwMode="auto">
          <a:xfrm>
            <a:off x="3352801" y="590550"/>
            <a:ext cx="5181600" cy="4519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667000" y="2343150"/>
            <a:ext cx="3744416" cy="576063"/>
          </a:xfrm>
        </p:spPr>
        <p:txBody>
          <a:bodyPr/>
          <a:lstStyle/>
          <a:p>
            <a:endParaRPr lang="en-US" altLang="ko-KR" sz="1500" dirty="0" smtClean="0"/>
          </a:p>
          <a:p>
            <a:pPr>
              <a:lnSpc>
                <a:spcPct val="90000"/>
              </a:lnSpc>
            </a:pPr>
            <a:r>
              <a:rPr lang="en-US" altLang="ko-KR" sz="1500" dirty="0" smtClean="0"/>
              <a:t> </a:t>
            </a:r>
            <a:r>
              <a:rPr lang="en-GB" sz="1600" dirty="0" smtClean="0"/>
              <a:t>Top Level View of Computer</a:t>
            </a:r>
          </a:p>
          <a:p>
            <a:pPr>
              <a:lnSpc>
                <a:spcPct val="90000"/>
              </a:lnSpc>
            </a:pPr>
            <a:r>
              <a:rPr lang="en-GB" sz="1600" dirty="0" smtClean="0"/>
              <a:t> Function and Interconnection</a:t>
            </a:r>
            <a:endParaRPr lang="en-GB" sz="1500" dirty="0" smtClean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Program </a:t>
            </a:r>
            <a:r>
              <a:rPr lang="en-GB" sz="3200" dirty="0" smtClean="0">
                <a:solidFill>
                  <a:schemeClr val="bg1"/>
                </a:solidFill>
              </a:rPr>
              <a:t>Timing Long </a:t>
            </a:r>
            <a:r>
              <a:rPr lang="en-GB" sz="3200" dirty="0">
                <a:solidFill>
                  <a:schemeClr val="bg1"/>
                </a:solidFill>
              </a:rPr>
              <a:t>I/O Wait</a:t>
            </a:r>
          </a:p>
        </p:txBody>
      </p:sp>
      <p:pic>
        <p:nvPicPr>
          <p:cNvPr id="118788" name="Picture 4"/>
          <p:cNvPicPr>
            <a:picLocks noChangeAspect="1" noChangeArrowheads="1"/>
          </p:cNvPicPr>
          <p:nvPr/>
        </p:nvPicPr>
        <p:blipFill>
          <a:blip r:embed="rId2"/>
          <a:srcRect l="7843" t="7576" r="11765" b="12122"/>
          <a:stretch>
            <a:fillRect/>
          </a:stretch>
        </p:blipFill>
        <p:spPr bwMode="auto">
          <a:xfrm>
            <a:off x="3276600" y="590550"/>
            <a:ext cx="4696062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939800" y="590550"/>
            <a:ext cx="8204200" cy="628650"/>
          </a:xfrm>
        </p:spPr>
        <p:txBody>
          <a:bodyPr/>
          <a:lstStyle/>
          <a:p>
            <a:r>
              <a:rPr lang="en-US" sz="2400" dirty="0"/>
              <a:t>Instruction Cycle (with Interrupts) -  State Diagram</a:t>
            </a:r>
          </a:p>
        </p:txBody>
      </p:sp>
      <p:pic>
        <p:nvPicPr>
          <p:cNvPr id="57349" name="Picture 1029"/>
          <p:cNvPicPr>
            <a:picLocks noChangeAspect="1" noChangeArrowheads="1"/>
          </p:cNvPicPr>
          <p:nvPr/>
        </p:nvPicPr>
        <p:blipFill>
          <a:blip r:embed="rId3"/>
          <a:srcRect b="23878"/>
          <a:stretch>
            <a:fillRect/>
          </a:stretch>
        </p:blipFill>
        <p:spPr bwMode="auto">
          <a:xfrm>
            <a:off x="304800" y="1468296"/>
            <a:ext cx="8839200" cy="2760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Multiple Interrupts</a:t>
            </a:r>
          </a:p>
        </p:txBody>
      </p:sp>
      <p:sp>
        <p:nvSpPr>
          <p:cNvPr id="58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000" dirty="0"/>
              <a:t>Disable interrupts</a:t>
            </a:r>
          </a:p>
          <a:p>
            <a:pPr lvl="1"/>
            <a:r>
              <a:rPr lang="en-US" sz="2000" dirty="0"/>
              <a:t>Processor will ignore further interrupts whilst processing one interrupt</a:t>
            </a:r>
          </a:p>
          <a:p>
            <a:pPr lvl="1"/>
            <a:r>
              <a:rPr lang="en-US" sz="2000" dirty="0"/>
              <a:t>Interrupts remain pending and are checked after first interrupt has been processed</a:t>
            </a:r>
          </a:p>
          <a:p>
            <a:pPr lvl="1"/>
            <a:r>
              <a:rPr lang="en-US" sz="2000" dirty="0"/>
              <a:t>Interrupts handled in sequence as they occur</a:t>
            </a:r>
          </a:p>
          <a:p>
            <a:r>
              <a:rPr lang="en-US" sz="2000" dirty="0"/>
              <a:t>Define priorities</a:t>
            </a:r>
          </a:p>
          <a:p>
            <a:pPr lvl="1"/>
            <a:r>
              <a:rPr lang="en-US" sz="2000" dirty="0"/>
              <a:t>Low priority interrupts can be interrupted by higher priority interrupts</a:t>
            </a:r>
          </a:p>
          <a:p>
            <a:pPr lvl="1"/>
            <a:r>
              <a:rPr lang="en-US" sz="2000" dirty="0"/>
              <a:t>When higher priority interrupt has been processed, processor returns to previous interrupt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Multiple Interrupts - Sequential</a:t>
            </a:r>
          </a:p>
        </p:txBody>
      </p:sp>
      <p:pic>
        <p:nvPicPr>
          <p:cNvPr id="59396" name="Picture 1028"/>
          <p:cNvPicPr>
            <a:picLocks noChangeAspect="1" noChangeArrowheads="1"/>
          </p:cNvPicPr>
          <p:nvPr/>
        </p:nvPicPr>
        <p:blipFill>
          <a:blip r:embed="rId3"/>
          <a:srcRect b="57561"/>
          <a:stretch>
            <a:fillRect/>
          </a:stretch>
        </p:blipFill>
        <p:spPr bwMode="auto">
          <a:xfrm>
            <a:off x="990600" y="1123950"/>
            <a:ext cx="6858000" cy="3343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0"/>
            <a:ext cx="8204200" cy="62865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Multiple Interrupts – Nested</a:t>
            </a:r>
          </a:p>
        </p:txBody>
      </p:sp>
      <p:pic>
        <p:nvPicPr>
          <p:cNvPr id="60420" name="Picture 4"/>
          <p:cNvPicPr>
            <a:picLocks noChangeAspect="1" noChangeArrowheads="1"/>
          </p:cNvPicPr>
          <p:nvPr/>
        </p:nvPicPr>
        <p:blipFill>
          <a:blip r:embed="rId3"/>
          <a:srcRect t="47769" b="9605"/>
          <a:stretch>
            <a:fillRect/>
          </a:stretch>
        </p:blipFill>
        <p:spPr bwMode="auto">
          <a:xfrm>
            <a:off x="1143000" y="971550"/>
            <a:ext cx="7086600" cy="347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04200" cy="628650"/>
          </a:xfrm>
        </p:spPr>
        <p:txBody>
          <a:bodyPr/>
          <a:lstStyle/>
          <a:p>
            <a:r>
              <a:rPr lang="en-US" sz="3000" b="1" dirty="0" smtClean="0">
                <a:solidFill>
                  <a:schemeClr val="bg2"/>
                </a:solidFill>
              </a:rPr>
              <a:t>Review Questions</a:t>
            </a:r>
            <a:endParaRPr lang="en-US" sz="3000" b="1" dirty="0">
              <a:solidFill>
                <a:schemeClr val="bg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895350"/>
            <a:ext cx="8229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dirty="0" smtClean="0"/>
              <a:t> What general categories of functions are specified by computer instructions?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List and briefly define the possible states that define an instruction execution.</a:t>
            </a:r>
          </a:p>
          <a:p>
            <a:pPr>
              <a:buFont typeface="Wingdings" pitchFamily="2" charset="2"/>
              <a:buChar char="q"/>
            </a:pPr>
            <a:r>
              <a:rPr lang="en-US" dirty="0" smtClean="0"/>
              <a:t>List and briefly define two approaches to dealing with multiple interrupts.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700338" y="2181225"/>
            <a:ext cx="3743325" cy="576263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43011" name="Text Placeholder 2"/>
          <p:cNvSpPr>
            <a:spLocks noGrp="1"/>
          </p:cNvSpPr>
          <p:nvPr>
            <p:ph type="body" sz="quarter" idx="11"/>
          </p:nvPr>
        </p:nvSpPr>
        <p:spPr bwMode="auto">
          <a:xfrm>
            <a:off x="2700338" y="2757488"/>
            <a:ext cx="3743325" cy="287337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ko-KR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 bwMode="auto">
          <a:xfrm>
            <a:off x="3505200" y="0"/>
            <a:ext cx="7556500" cy="836613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en-US" sz="3000" b="1" dirty="0" smtClean="0">
                <a:solidFill>
                  <a:schemeClr val="bg2"/>
                </a:solidFill>
              </a:rPr>
              <a:t>Lecture Outcomes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 bwMode="auto">
          <a:xfrm>
            <a:off x="533400" y="742950"/>
            <a:ext cx="8153400" cy="3108325"/>
          </a:xfr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None/>
            </a:pPr>
            <a:r>
              <a:rPr lang="en-US" altLang="en-US" sz="2500" b="1" dirty="0" smtClean="0"/>
              <a:t>Understanding of:</a:t>
            </a:r>
          </a:p>
          <a:p>
            <a:r>
              <a:rPr lang="en-US" altLang="en-US" sz="2500" dirty="0" smtClean="0"/>
              <a:t>Computer Components</a:t>
            </a:r>
          </a:p>
          <a:p>
            <a:r>
              <a:rPr lang="en-US" altLang="en-US" sz="2500" dirty="0" smtClean="0"/>
              <a:t>Computer Function </a:t>
            </a:r>
          </a:p>
          <a:p>
            <a:r>
              <a:rPr lang="en-US" altLang="en-US" sz="2500" dirty="0" smtClean="0"/>
              <a:t>Instruction Fetch and Execute </a:t>
            </a:r>
          </a:p>
          <a:p>
            <a:r>
              <a:rPr lang="en-US" altLang="en-US" sz="2500" dirty="0" smtClean="0"/>
              <a:t>Interrupts </a:t>
            </a:r>
          </a:p>
          <a:p>
            <a:endParaRPr lang="en-US" altLang="en-US" sz="2500" dirty="0" smtClean="0"/>
          </a:p>
          <a:p>
            <a:endParaRPr lang="en-US" sz="20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Program Concept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Hardwired systems are inflexible</a:t>
            </a:r>
          </a:p>
          <a:p>
            <a:r>
              <a:rPr lang="en-GB" sz="2400" dirty="0"/>
              <a:t>General purpose hardware can do different tasks, given correct control signals</a:t>
            </a:r>
          </a:p>
          <a:p>
            <a:r>
              <a:rPr lang="en-GB" sz="2400" dirty="0"/>
              <a:t>Instead of re-wiring, supply a new set of control signals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What is a program?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A sequence of steps</a:t>
            </a:r>
          </a:p>
          <a:p>
            <a:r>
              <a:rPr lang="en-GB" sz="2400" dirty="0"/>
              <a:t>For each step, an arithmetic or logical operation is done</a:t>
            </a:r>
          </a:p>
          <a:p>
            <a:r>
              <a:rPr lang="en-GB" sz="2400" dirty="0"/>
              <a:t>For each operation, a different set of control signals is needed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Function of Control Unit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00100"/>
            <a:ext cx="8915400" cy="4229100"/>
          </a:xfrm>
        </p:spPr>
        <p:txBody>
          <a:bodyPr/>
          <a:lstStyle/>
          <a:p>
            <a:r>
              <a:rPr lang="en-GB" sz="2400" dirty="0"/>
              <a:t>For each operation a unique code is provided</a:t>
            </a:r>
          </a:p>
          <a:p>
            <a:pPr lvl="1"/>
            <a:r>
              <a:rPr lang="en-GB" sz="2400" dirty="0"/>
              <a:t>e.g. ADD, MOVE</a:t>
            </a:r>
          </a:p>
          <a:p>
            <a:r>
              <a:rPr lang="en-GB" sz="2400" dirty="0"/>
              <a:t>A hardware segment accepts the code and issues the control signals</a:t>
            </a:r>
          </a:p>
          <a:p>
            <a:endParaRPr lang="en-GB" sz="2400" dirty="0"/>
          </a:p>
          <a:p>
            <a:r>
              <a:rPr lang="en-GB" sz="2400" dirty="0"/>
              <a:t>We have a computer!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Components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The Control Unit and the Arithmetic and Logic Unit constitute the Central Processing Unit</a:t>
            </a:r>
          </a:p>
          <a:p>
            <a:r>
              <a:rPr lang="en-GB" sz="2400" dirty="0"/>
              <a:t>Data and instructions need to get into the system and results out</a:t>
            </a:r>
          </a:p>
          <a:p>
            <a:pPr lvl="1"/>
            <a:r>
              <a:rPr lang="en-GB" sz="2400" dirty="0"/>
              <a:t>Input/output</a:t>
            </a:r>
          </a:p>
          <a:p>
            <a:r>
              <a:rPr lang="en-GB" sz="2400" dirty="0"/>
              <a:t>Temporary storage of code and results is needed</a:t>
            </a:r>
          </a:p>
          <a:p>
            <a:pPr lvl="1"/>
            <a:r>
              <a:rPr lang="en-GB" sz="2400" dirty="0"/>
              <a:t>Main memory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0"/>
            <a:ext cx="8204200" cy="628650"/>
          </a:xfrm>
        </p:spPr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Computer </a:t>
            </a:r>
            <a:r>
              <a:rPr lang="en-US" sz="2400" dirty="0" smtClean="0">
                <a:solidFill>
                  <a:schemeClr val="bg1"/>
                </a:solidFill>
              </a:rPr>
              <a:t>Components : Top </a:t>
            </a:r>
            <a:r>
              <a:rPr lang="en-US" sz="2400" dirty="0">
                <a:solidFill>
                  <a:schemeClr val="bg1"/>
                </a:solidFill>
              </a:rPr>
              <a:t>Level View</a:t>
            </a:r>
          </a:p>
        </p:txBody>
      </p:sp>
      <p:pic>
        <p:nvPicPr>
          <p:cNvPr id="51206" name="Picture 6"/>
          <p:cNvPicPr>
            <a:picLocks noChangeAspect="1" noChangeArrowheads="1"/>
          </p:cNvPicPr>
          <p:nvPr/>
        </p:nvPicPr>
        <p:blipFill>
          <a:blip r:embed="rId3"/>
          <a:srcRect b="8975"/>
          <a:stretch>
            <a:fillRect/>
          </a:stretch>
        </p:blipFill>
        <p:spPr bwMode="auto">
          <a:xfrm>
            <a:off x="2514600" y="590550"/>
            <a:ext cx="6291503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939800" y="0"/>
            <a:ext cx="8204200" cy="628650"/>
          </a:xfrm>
        </p:spPr>
        <p:txBody>
          <a:bodyPr/>
          <a:lstStyle/>
          <a:p>
            <a:r>
              <a:rPr lang="en-GB" sz="3200" dirty="0">
                <a:solidFill>
                  <a:schemeClr val="bg1"/>
                </a:solidFill>
              </a:rPr>
              <a:t>Instruction Cycle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2400" dirty="0"/>
              <a:t>Two steps:</a:t>
            </a:r>
          </a:p>
          <a:p>
            <a:pPr lvl="1"/>
            <a:r>
              <a:rPr lang="en-GB" sz="2400" dirty="0"/>
              <a:t>Fetch</a:t>
            </a:r>
          </a:p>
          <a:p>
            <a:pPr lvl="1"/>
            <a:r>
              <a:rPr lang="en-GB" sz="2400" dirty="0"/>
              <a:t>Execute</a:t>
            </a: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 b="40727"/>
          <a:stretch>
            <a:fillRect/>
          </a:stretch>
        </p:blipFill>
        <p:spPr bwMode="auto">
          <a:xfrm>
            <a:off x="685800" y="2266950"/>
            <a:ext cx="8077200" cy="150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545</Words>
  <Application>Microsoft Office PowerPoint</Application>
  <PresentationFormat>On-screen Show (16:9)</PresentationFormat>
  <Paragraphs>121</Paragraphs>
  <Slides>26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맑은 고딕</vt:lpstr>
      <vt:lpstr>Arial</vt:lpstr>
      <vt:lpstr>Arial Unicode MS</vt:lpstr>
      <vt:lpstr>Calibri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Lecture Outcomes</vt:lpstr>
      <vt:lpstr>Program Concept</vt:lpstr>
      <vt:lpstr>What is a program?</vt:lpstr>
      <vt:lpstr>Function of Control Unit</vt:lpstr>
      <vt:lpstr>Components</vt:lpstr>
      <vt:lpstr>Computer Components : Top Level View</vt:lpstr>
      <vt:lpstr>Instruction Cycle</vt:lpstr>
      <vt:lpstr>Fetch Cycle</vt:lpstr>
      <vt:lpstr>Execute Cycle</vt:lpstr>
      <vt:lpstr>Example of Program Execution</vt:lpstr>
      <vt:lpstr>Instruction Cycle State Diagram</vt:lpstr>
      <vt:lpstr>Interrupts</vt:lpstr>
      <vt:lpstr>Program Flow Control</vt:lpstr>
      <vt:lpstr>Interrupt Cycle</vt:lpstr>
      <vt:lpstr>Transfer of Control via Interrupts</vt:lpstr>
      <vt:lpstr>Instruction Cycle with Interrupts</vt:lpstr>
      <vt:lpstr>Program Timing Short I/O Wait</vt:lpstr>
      <vt:lpstr>Program Timing Long I/O Wait</vt:lpstr>
      <vt:lpstr>Instruction Cycle (with Interrupts) -  State Diagram</vt:lpstr>
      <vt:lpstr>Multiple Interrupts</vt:lpstr>
      <vt:lpstr>Multiple Interrupts - Sequential</vt:lpstr>
      <vt:lpstr>Multiple Interrupts – Nested</vt:lpstr>
      <vt:lpstr>Review Questions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Administrator</cp:lastModifiedBy>
  <cp:revision>168</cp:revision>
  <dcterms:created xsi:type="dcterms:W3CDTF">2016-12-05T23:26:54Z</dcterms:created>
  <dcterms:modified xsi:type="dcterms:W3CDTF">2020-04-30T09:04:03Z</dcterms:modified>
</cp:coreProperties>
</file>