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6"/>
  </p:notesMasterIdLst>
  <p:sldIdLst>
    <p:sldId id="256" r:id="rId4"/>
    <p:sldId id="262" r:id="rId5"/>
    <p:sldId id="319" r:id="rId6"/>
    <p:sldId id="317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9" r:id="rId28"/>
    <p:sldId id="310" r:id="rId29"/>
    <p:sldId id="311" r:id="rId30"/>
    <p:sldId id="312" r:id="rId31"/>
    <p:sldId id="313" r:id="rId32"/>
    <p:sldId id="315" r:id="rId33"/>
    <p:sldId id="320" r:id="rId34"/>
    <p:sldId id="321" r:id="rId3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6595" autoAdjust="0"/>
  </p:normalViewPr>
  <p:slideViewPr>
    <p:cSldViewPr>
      <p:cViewPr varScale="1">
        <p:scale>
          <a:sx n="89" d="100"/>
          <a:sy n="89" d="100"/>
        </p:scale>
        <p:origin x="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42F62-A932-4D1B-96A5-0A7E0D4AE6EE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4830-55D3-4380-A819-9B187C3BC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2F96A-67F1-47A8-8F93-834D42C0C771}" type="slidenum">
              <a:rPr lang="en-US"/>
              <a:pPr/>
              <a:t>5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7B700-43C2-4818-ABD7-D74F8D61E325}" type="slidenum">
              <a:rPr lang="en-US"/>
              <a:pPr/>
              <a:t>15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90772-4E99-4A75-AD6A-52F099D201A5}" type="slidenum">
              <a:rPr lang="en-US"/>
              <a:pPr/>
              <a:t>16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715C8-59BC-4134-9989-75142131A0C8}" type="slidenum">
              <a:rPr lang="en-US"/>
              <a:pPr/>
              <a:t>17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4F713-0DD8-48DB-8B53-E616AB6D4958}" type="slidenum">
              <a:rPr lang="en-US"/>
              <a:pPr/>
              <a:t>19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9A838-9295-4720-9192-DE0277CBCC07}" type="slidenum">
              <a:rPr lang="en-US"/>
              <a:pPr/>
              <a:t>20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11E6E-2F8D-423F-8C22-B3D86803C8FB}" type="slidenum">
              <a:rPr lang="en-US"/>
              <a:pPr/>
              <a:t>21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E4B93-C1B9-42AF-8031-739C084E8ABF}" type="slidenum">
              <a:rPr lang="en-US"/>
              <a:pPr/>
              <a:t>22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2E412-FDEB-421B-B834-8571BBD073AD}" type="slidenum">
              <a:rPr lang="en-US"/>
              <a:pPr/>
              <a:t>23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38C66-8238-437D-92D5-3053DB97EE51}" type="slidenum">
              <a:rPr lang="en-US"/>
              <a:pPr/>
              <a:t>24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5849FB-5B56-4820-AF30-1910F69B62A4}" type="slidenum">
              <a:rPr lang="en-US"/>
              <a:pPr/>
              <a:t>25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F4594-612D-41B4-85BF-353472015C86}" type="slidenum">
              <a:rPr lang="en-US"/>
              <a:pPr/>
              <a:t>7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62E96-F9D1-400A-9ADC-CF6076F484B6}" type="slidenum">
              <a:rPr lang="en-US"/>
              <a:pPr/>
              <a:t>26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0BA91-FE09-4C71-920D-603F4735684F}" type="slidenum">
              <a:rPr lang="en-US"/>
              <a:pPr/>
              <a:t>27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74A3E-2ADA-4FD0-AB18-4B213E68B95C}" type="slidenum">
              <a:rPr lang="en-US"/>
              <a:pPr/>
              <a:t>28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2F3EFC-32C7-46CA-BAAD-A80A029D3100}" type="slidenum">
              <a:rPr lang="en-US"/>
              <a:pPr/>
              <a:t>29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2C6984-7204-47C6-B885-D14AFFC663B9}" type="slidenum">
              <a:rPr lang="en-US"/>
              <a:pPr/>
              <a:t>30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10F9B-7C0A-45F8-B7BA-75A69DB839BE}" type="slidenum">
              <a:rPr lang="en-US"/>
              <a:pPr/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DC847-783D-479F-AFBB-48D1DB3B5A98}" type="slidenum">
              <a:rPr lang="en-US"/>
              <a:pPr/>
              <a:t>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138A7-D2EC-46A3-AB51-6FA988513AA5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CDC0B-31E9-4CC4-A853-9F67D9EEB74C}" type="slidenum">
              <a:rPr lang="en-US"/>
              <a:pPr/>
              <a:t>11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5E018-EAA1-4F90-AA46-5A66C3AC4CF8}" type="slidenum">
              <a:rPr lang="en-US"/>
              <a:pPr/>
              <a:t>12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C5AC10-0168-41D3-8D5E-248700C8EEDB}" type="slidenum">
              <a:rPr lang="en-US"/>
              <a:pPr/>
              <a:t>13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91418-D32D-48AE-AE47-E96AA827CF92}" type="slidenum">
              <a:rPr lang="en-US"/>
              <a:pPr/>
              <a:t>14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676400" y="1733550"/>
            <a:ext cx="9144000" cy="522725"/>
          </a:xfrm>
        </p:spPr>
        <p:txBody>
          <a:bodyPr/>
          <a:lstStyle/>
          <a:p>
            <a:pPr lvl="0"/>
            <a:r>
              <a:rPr lang="en-GB" sz="3200" dirty="0" smtClean="0"/>
              <a:t>William Stallings </a:t>
            </a:r>
            <a:br>
              <a:rPr lang="en-GB" sz="3200" dirty="0" smtClean="0"/>
            </a:br>
            <a:r>
              <a:rPr lang="en-GB" sz="3200" dirty="0" smtClean="0"/>
              <a:t>Computer Organization </a:t>
            </a:r>
            <a:br>
              <a:rPr lang="en-GB" sz="3200" dirty="0" smtClean="0"/>
            </a:br>
            <a:r>
              <a:rPr lang="en-GB" sz="3200" dirty="0" smtClean="0"/>
              <a:t>and Architecture</a:t>
            </a:r>
            <a:br>
              <a:rPr lang="en-GB" sz="3200" dirty="0" smtClean="0"/>
            </a:br>
            <a:r>
              <a:rPr lang="en-GB" sz="3200" dirty="0" smtClean="0"/>
              <a:t>8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Edition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3486150"/>
            <a:ext cx="9144000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Chapter 3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Cont. Top Level View of Computer Function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and Interconnection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8950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Book by : Computer,  Architecture and Organizations,  8</a:t>
            </a:r>
            <a:r>
              <a:rPr lang="en-US" sz="10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000" b="1" dirty="0" smtClean="0">
                <a:solidFill>
                  <a:schemeClr val="bg2"/>
                </a:solidFill>
              </a:rPr>
              <a:t> Edition ,William Stalling  </a:t>
            </a:r>
          </a:p>
          <a:p>
            <a:r>
              <a:rPr lang="en-US" sz="1000" b="1" dirty="0" smtClean="0">
                <a:solidFill>
                  <a:schemeClr val="bg2"/>
                </a:solidFill>
              </a:rPr>
              <a:t>Original Slides by : Adrian J </a:t>
            </a:r>
            <a:r>
              <a:rPr lang="en-US" sz="1000" b="1" smtClean="0">
                <a:solidFill>
                  <a:schemeClr val="bg2"/>
                </a:solidFill>
              </a:rPr>
              <a:t>Pullin</a:t>
            </a:r>
            <a:endParaRPr lang="en-US" sz="10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CPU Connection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Reads instruction and data</a:t>
            </a:r>
          </a:p>
          <a:p>
            <a:r>
              <a:rPr lang="en-GB" sz="2400" dirty="0"/>
              <a:t>Writes out data (after processing)</a:t>
            </a:r>
          </a:p>
          <a:p>
            <a:r>
              <a:rPr lang="en-GB" sz="2400" dirty="0"/>
              <a:t>Sends control signals to other units</a:t>
            </a:r>
          </a:p>
          <a:p>
            <a:r>
              <a:rPr lang="en-GB" sz="2400" dirty="0"/>
              <a:t>Receives (&amp; acts on) interrupts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Buses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There are a number of possible interconnection systems</a:t>
            </a:r>
          </a:p>
          <a:p>
            <a:r>
              <a:rPr lang="en-GB" sz="2400" dirty="0"/>
              <a:t>Single and multiple BUS structures are most common</a:t>
            </a:r>
          </a:p>
          <a:p>
            <a:r>
              <a:rPr lang="en-GB" sz="2400" dirty="0"/>
              <a:t>e.g. Control/Address/Data bus (PC</a:t>
            </a:r>
            <a:r>
              <a:rPr lang="en-GB" sz="2400" dirty="0" smtClean="0"/>
              <a:t>)</a:t>
            </a:r>
            <a:endParaRPr lang="en-GB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What is a Bus?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A communication pathway connecting two or more devices</a:t>
            </a:r>
          </a:p>
          <a:p>
            <a:r>
              <a:rPr lang="en-GB" sz="2400" dirty="0"/>
              <a:t>Usually broadcast </a:t>
            </a:r>
          </a:p>
          <a:p>
            <a:r>
              <a:rPr lang="en-GB" sz="2400" dirty="0"/>
              <a:t>Often grouped</a:t>
            </a:r>
          </a:p>
          <a:p>
            <a:pPr lvl="1"/>
            <a:r>
              <a:rPr lang="en-GB" sz="2400" dirty="0"/>
              <a:t>A number of channels in one bus</a:t>
            </a:r>
          </a:p>
          <a:p>
            <a:pPr lvl="1"/>
            <a:r>
              <a:rPr lang="en-GB" sz="2400" dirty="0"/>
              <a:t>e.g. 32 bit data bus is 32 separate single bit channels</a:t>
            </a:r>
          </a:p>
          <a:p>
            <a:r>
              <a:rPr lang="en-GB" sz="2400" dirty="0"/>
              <a:t>Power lines may not be shown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Carries data</a:t>
            </a:r>
          </a:p>
          <a:p>
            <a:pPr lvl="1"/>
            <a:r>
              <a:rPr lang="en-GB" sz="2400" dirty="0"/>
              <a:t>Remember that there is no difference between “data” and “instruction” at this level</a:t>
            </a:r>
          </a:p>
          <a:p>
            <a:r>
              <a:rPr lang="en-GB" sz="2400" dirty="0"/>
              <a:t>Width is a key determinant of performance</a:t>
            </a:r>
          </a:p>
          <a:p>
            <a:pPr lvl="1"/>
            <a:r>
              <a:rPr lang="en-GB" sz="2400" dirty="0"/>
              <a:t>8, 16, 32, 64 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Address bus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Identify the source or destination of data</a:t>
            </a:r>
          </a:p>
          <a:p>
            <a:r>
              <a:rPr lang="en-GB" sz="2400" dirty="0"/>
              <a:t>e.g. CPU needs to read an instruction (data) from a given location in memory</a:t>
            </a:r>
          </a:p>
          <a:p>
            <a:r>
              <a:rPr lang="en-GB" sz="2400" dirty="0"/>
              <a:t>Bus width determines maximum memory capacity of system</a:t>
            </a:r>
          </a:p>
          <a:p>
            <a:pPr lvl="1"/>
            <a:r>
              <a:rPr lang="en-GB" sz="2400" dirty="0"/>
              <a:t>e.g. 8080 has 16 bit address bus giving 64k address space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Control Bus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Control and timing information</a:t>
            </a:r>
          </a:p>
          <a:p>
            <a:pPr lvl="1"/>
            <a:r>
              <a:rPr lang="en-GB" sz="2400" dirty="0"/>
              <a:t>Memory read/write signal</a:t>
            </a:r>
          </a:p>
          <a:p>
            <a:pPr lvl="1"/>
            <a:r>
              <a:rPr lang="en-GB" sz="2400" dirty="0"/>
              <a:t>Interrupt request</a:t>
            </a:r>
          </a:p>
          <a:p>
            <a:pPr lvl="1"/>
            <a:r>
              <a:rPr lang="en-GB" sz="2400" dirty="0"/>
              <a:t>Clock signals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Bus Interconnection Scheme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/>
          <a:srcRect b="30487"/>
          <a:stretch>
            <a:fillRect/>
          </a:stretch>
        </p:blipFill>
        <p:spPr bwMode="auto">
          <a:xfrm>
            <a:off x="457200" y="1965723"/>
            <a:ext cx="8153400" cy="169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Big and Yellow?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What do buses look like?</a:t>
            </a:r>
          </a:p>
          <a:p>
            <a:pPr lvl="1"/>
            <a:r>
              <a:rPr lang="en-GB" sz="2400" dirty="0"/>
              <a:t>Parallel lines on circuit boards</a:t>
            </a:r>
          </a:p>
          <a:p>
            <a:pPr lvl="1"/>
            <a:r>
              <a:rPr lang="en-GB" sz="2400" dirty="0"/>
              <a:t>Ribbon cables</a:t>
            </a:r>
          </a:p>
          <a:p>
            <a:pPr lvl="1"/>
            <a:r>
              <a:rPr lang="en-GB" sz="2400" dirty="0"/>
              <a:t>Strip connectors on mother boards</a:t>
            </a:r>
          </a:p>
          <a:p>
            <a:pPr lvl="2"/>
            <a:r>
              <a:rPr lang="en-GB" dirty="0"/>
              <a:t>e.g. PCI</a:t>
            </a:r>
          </a:p>
          <a:p>
            <a:pPr lvl="1"/>
            <a:r>
              <a:rPr lang="en-GB" sz="2400" dirty="0"/>
              <a:t>Sets of wires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Physical Realization of Bus Architecture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/>
          <a:srcRect b="16869"/>
          <a:stretch>
            <a:fillRect/>
          </a:stretch>
        </p:blipFill>
        <p:spPr bwMode="auto">
          <a:xfrm>
            <a:off x="2057400" y="666750"/>
            <a:ext cx="6700354" cy="3708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Single Bus Problems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Lots of devices on one bus leads to:</a:t>
            </a:r>
          </a:p>
          <a:p>
            <a:pPr lvl="1"/>
            <a:r>
              <a:rPr lang="en-GB" sz="2400" dirty="0"/>
              <a:t>Propagation delays</a:t>
            </a:r>
          </a:p>
          <a:p>
            <a:pPr lvl="2"/>
            <a:r>
              <a:rPr lang="en-GB" dirty="0"/>
              <a:t>Long data paths mean that co-ordination of bus use can adversely affect performance</a:t>
            </a:r>
          </a:p>
          <a:p>
            <a:pPr lvl="2"/>
            <a:r>
              <a:rPr lang="en-GB" dirty="0"/>
              <a:t>If aggregate data transfer approaches bus capacity</a:t>
            </a:r>
          </a:p>
          <a:p>
            <a:r>
              <a:rPr lang="en-GB" sz="2400" dirty="0"/>
              <a:t>Most systems use multiple buses to overcome these problems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3200" y="2266950"/>
            <a:ext cx="3744416" cy="576063"/>
          </a:xfrm>
        </p:spPr>
        <p:txBody>
          <a:bodyPr/>
          <a:lstStyle/>
          <a:p>
            <a:r>
              <a:rPr lang="en-GB" sz="1600" dirty="0" smtClean="0"/>
              <a:t>Top Level View of Computer</a:t>
            </a:r>
          </a:p>
          <a:p>
            <a:pPr>
              <a:lnSpc>
                <a:spcPct val="90000"/>
              </a:lnSpc>
            </a:pPr>
            <a:r>
              <a:rPr lang="en-GB" sz="1600" dirty="0" smtClean="0"/>
              <a:t> Function and Interconnection</a:t>
            </a:r>
            <a:endParaRPr lang="en-GB" sz="15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Traditional (ISA</a:t>
            </a:r>
            <a:r>
              <a:rPr lang="en-GB" sz="3200" dirty="0" smtClean="0">
                <a:solidFill>
                  <a:schemeClr val="bg1"/>
                </a:solidFill>
              </a:rPr>
              <a:t>) (</a:t>
            </a:r>
            <a:r>
              <a:rPr lang="en-GB" sz="3200" dirty="0">
                <a:solidFill>
                  <a:schemeClr val="bg1"/>
                </a:solidFill>
              </a:rPr>
              <a:t>with cache)</a:t>
            </a:r>
          </a:p>
        </p:txBody>
      </p:sp>
      <p:pic>
        <p:nvPicPr>
          <p:cNvPr id="27691" name="Picture 43"/>
          <p:cNvPicPr>
            <a:picLocks noChangeAspect="1" noChangeArrowheads="1"/>
          </p:cNvPicPr>
          <p:nvPr/>
        </p:nvPicPr>
        <p:blipFill>
          <a:blip r:embed="rId3"/>
          <a:srcRect r="5608" b="62469"/>
          <a:stretch>
            <a:fillRect/>
          </a:stretch>
        </p:blipFill>
        <p:spPr bwMode="auto">
          <a:xfrm>
            <a:off x="1143000" y="895350"/>
            <a:ext cx="702277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High Performance Bus</a:t>
            </a:r>
          </a:p>
        </p:txBody>
      </p:sp>
      <p:pic>
        <p:nvPicPr>
          <p:cNvPr id="28713" name="Picture 41"/>
          <p:cNvPicPr>
            <a:picLocks noChangeAspect="1" noChangeArrowheads="1"/>
          </p:cNvPicPr>
          <p:nvPr/>
        </p:nvPicPr>
        <p:blipFill>
          <a:blip r:embed="rId3"/>
          <a:srcRect t="43143" b="10001"/>
          <a:stretch>
            <a:fillRect/>
          </a:stretch>
        </p:blipFill>
        <p:spPr bwMode="auto">
          <a:xfrm>
            <a:off x="762000" y="590550"/>
            <a:ext cx="7620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Bus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66750"/>
            <a:ext cx="8178800" cy="4229100"/>
          </a:xfrm>
        </p:spPr>
        <p:txBody>
          <a:bodyPr/>
          <a:lstStyle/>
          <a:p>
            <a:r>
              <a:rPr lang="en-GB" sz="2400" dirty="0"/>
              <a:t>Dedicated</a:t>
            </a:r>
          </a:p>
          <a:p>
            <a:pPr lvl="1"/>
            <a:r>
              <a:rPr lang="en-GB" sz="2400" dirty="0"/>
              <a:t>Separate data &amp; address lines</a:t>
            </a:r>
          </a:p>
          <a:p>
            <a:r>
              <a:rPr lang="en-GB" sz="2400" dirty="0"/>
              <a:t>Multiplexed</a:t>
            </a:r>
          </a:p>
          <a:p>
            <a:pPr lvl="1"/>
            <a:r>
              <a:rPr lang="en-GB" sz="2400" dirty="0"/>
              <a:t>Shared lines</a:t>
            </a:r>
          </a:p>
          <a:p>
            <a:pPr lvl="1"/>
            <a:r>
              <a:rPr lang="en-GB" sz="2400" dirty="0"/>
              <a:t>Address valid or data valid control line</a:t>
            </a:r>
          </a:p>
          <a:p>
            <a:pPr lvl="1"/>
            <a:r>
              <a:rPr lang="en-GB" sz="2400" dirty="0"/>
              <a:t>Advantage - fewer lines</a:t>
            </a:r>
          </a:p>
          <a:p>
            <a:pPr lvl="1"/>
            <a:r>
              <a:rPr lang="en-GB" sz="2400" dirty="0"/>
              <a:t>Disadvantages</a:t>
            </a:r>
          </a:p>
          <a:p>
            <a:pPr lvl="2"/>
            <a:r>
              <a:rPr lang="en-GB" dirty="0"/>
              <a:t>More complex control</a:t>
            </a:r>
          </a:p>
          <a:p>
            <a:pPr lvl="2"/>
            <a:r>
              <a:rPr lang="en-GB" dirty="0"/>
              <a:t>Ultimate performance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Bus Arbitration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More than one module controlling the bus</a:t>
            </a:r>
          </a:p>
          <a:p>
            <a:r>
              <a:rPr lang="en-GB" sz="2400" dirty="0"/>
              <a:t>e.g. CPU and DMA controller</a:t>
            </a:r>
          </a:p>
          <a:p>
            <a:r>
              <a:rPr lang="en-GB" sz="2400" dirty="0"/>
              <a:t>Only one module may control bus at one time</a:t>
            </a:r>
          </a:p>
          <a:p>
            <a:r>
              <a:rPr lang="en-GB" sz="2400" dirty="0"/>
              <a:t>Arbitration may be centralised or distributed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04200" cy="628650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Centralised or Distributed Arbitration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Centralised</a:t>
            </a:r>
          </a:p>
          <a:p>
            <a:pPr lvl="1"/>
            <a:r>
              <a:rPr lang="en-GB" sz="2400" dirty="0"/>
              <a:t>Single hardware device controlling bus access</a:t>
            </a:r>
          </a:p>
          <a:p>
            <a:pPr lvl="2"/>
            <a:r>
              <a:rPr lang="en-GB" dirty="0"/>
              <a:t>Bus Controller</a:t>
            </a:r>
          </a:p>
          <a:p>
            <a:pPr lvl="2"/>
            <a:r>
              <a:rPr lang="en-GB" dirty="0"/>
              <a:t>Arbiter</a:t>
            </a:r>
          </a:p>
          <a:p>
            <a:pPr lvl="1"/>
            <a:r>
              <a:rPr lang="en-GB" sz="2400" dirty="0"/>
              <a:t>May be part of CPU or separate</a:t>
            </a:r>
          </a:p>
          <a:p>
            <a:r>
              <a:rPr lang="en-GB" sz="2400" dirty="0"/>
              <a:t>Distributed</a:t>
            </a:r>
          </a:p>
          <a:p>
            <a:pPr lvl="1"/>
            <a:r>
              <a:rPr lang="en-GB" sz="2400" dirty="0"/>
              <a:t>Each module may claim the bus</a:t>
            </a:r>
          </a:p>
          <a:p>
            <a:pPr lvl="1"/>
            <a:r>
              <a:rPr lang="en-GB" sz="2400" dirty="0"/>
              <a:t>Control logic on all modules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PCI Bus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Peripheral Component Interconnection</a:t>
            </a:r>
          </a:p>
          <a:p>
            <a:r>
              <a:rPr lang="en-GB" sz="2400" dirty="0"/>
              <a:t>Intel released to public domain</a:t>
            </a:r>
          </a:p>
          <a:p>
            <a:r>
              <a:rPr lang="en-GB" sz="2400" dirty="0"/>
              <a:t>32 or 64 bit</a:t>
            </a:r>
          </a:p>
          <a:p>
            <a:r>
              <a:rPr lang="en-GB" sz="2400" dirty="0"/>
              <a:t>50 lines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PCI Bus Lines (required)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90550"/>
            <a:ext cx="8178800" cy="4229100"/>
          </a:xfrm>
        </p:spPr>
        <p:txBody>
          <a:bodyPr/>
          <a:lstStyle/>
          <a:p>
            <a:r>
              <a:rPr lang="en-GB" sz="2200" dirty="0"/>
              <a:t>Systems lines</a:t>
            </a:r>
          </a:p>
          <a:p>
            <a:pPr lvl="1"/>
            <a:r>
              <a:rPr lang="en-GB" sz="2200" dirty="0"/>
              <a:t>Including clock and reset</a:t>
            </a:r>
          </a:p>
          <a:p>
            <a:r>
              <a:rPr lang="en-GB" sz="2200" dirty="0"/>
              <a:t>Address &amp; Data</a:t>
            </a:r>
          </a:p>
          <a:p>
            <a:pPr lvl="1"/>
            <a:r>
              <a:rPr lang="en-GB" sz="2200" dirty="0"/>
              <a:t>32 time </a:t>
            </a:r>
            <a:r>
              <a:rPr lang="en-GB" sz="2200" dirty="0" err="1"/>
              <a:t>mux</a:t>
            </a:r>
            <a:r>
              <a:rPr lang="en-GB" sz="2200" dirty="0"/>
              <a:t> lines for address/data</a:t>
            </a:r>
          </a:p>
          <a:p>
            <a:pPr lvl="1"/>
            <a:r>
              <a:rPr lang="en-GB" sz="2200" dirty="0"/>
              <a:t>Interrupt &amp; validate lines</a:t>
            </a:r>
          </a:p>
          <a:p>
            <a:r>
              <a:rPr lang="en-GB" sz="2200" dirty="0"/>
              <a:t>Interface Control</a:t>
            </a:r>
          </a:p>
          <a:p>
            <a:r>
              <a:rPr lang="en-GB" sz="2200" dirty="0"/>
              <a:t>Arbitration</a:t>
            </a:r>
          </a:p>
          <a:p>
            <a:pPr lvl="1"/>
            <a:r>
              <a:rPr lang="en-GB" sz="2200" dirty="0"/>
              <a:t>Not shared</a:t>
            </a:r>
          </a:p>
          <a:p>
            <a:pPr lvl="1"/>
            <a:r>
              <a:rPr lang="en-GB" sz="2200" dirty="0"/>
              <a:t>Direct connection to PCI bus arbiter</a:t>
            </a:r>
          </a:p>
          <a:p>
            <a:r>
              <a:rPr lang="en-GB" sz="2200" dirty="0"/>
              <a:t>Error lines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PCI Bus Lines (Optional)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90550"/>
            <a:ext cx="8178800" cy="4229100"/>
          </a:xfrm>
        </p:spPr>
        <p:txBody>
          <a:bodyPr/>
          <a:lstStyle/>
          <a:p>
            <a:r>
              <a:rPr lang="en-GB" sz="2200" dirty="0"/>
              <a:t>Interrupt lines</a:t>
            </a:r>
          </a:p>
          <a:p>
            <a:pPr lvl="1"/>
            <a:r>
              <a:rPr lang="en-GB" sz="2200" dirty="0"/>
              <a:t>Not shared</a:t>
            </a:r>
          </a:p>
          <a:p>
            <a:r>
              <a:rPr lang="en-GB" sz="2200" dirty="0"/>
              <a:t>Cache support</a:t>
            </a:r>
          </a:p>
          <a:p>
            <a:r>
              <a:rPr lang="en-GB" sz="2200" dirty="0"/>
              <a:t>64-bit Bus Extension</a:t>
            </a:r>
          </a:p>
          <a:p>
            <a:pPr lvl="1"/>
            <a:r>
              <a:rPr lang="en-GB" sz="2200" dirty="0"/>
              <a:t>Additional 32 lines</a:t>
            </a:r>
          </a:p>
          <a:p>
            <a:pPr lvl="1"/>
            <a:r>
              <a:rPr lang="en-GB" sz="2200" dirty="0"/>
              <a:t>Time multiplexed</a:t>
            </a:r>
          </a:p>
          <a:p>
            <a:pPr lvl="1"/>
            <a:r>
              <a:rPr lang="en-GB" sz="2200" dirty="0"/>
              <a:t>2 lines to enable devices to agree to use 64-bit transfer</a:t>
            </a:r>
          </a:p>
          <a:p>
            <a:r>
              <a:rPr lang="en-GB" sz="2200" dirty="0"/>
              <a:t>JTAG/Boundary Scan</a:t>
            </a:r>
          </a:p>
          <a:p>
            <a:pPr lvl="1"/>
            <a:r>
              <a:rPr lang="en-GB" sz="2200" dirty="0"/>
              <a:t>For testing procedures</a:t>
            </a:r>
            <a:br>
              <a:rPr lang="en-GB" sz="2200" dirty="0"/>
            </a:br>
            <a:endParaRPr lang="en-GB" sz="2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PCI Commands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Transaction between initiator (master) and target</a:t>
            </a:r>
          </a:p>
          <a:p>
            <a:r>
              <a:rPr lang="en-GB" sz="2400" dirty="0"/>
              <a:t>Master claims bus</a:t>
            </a:r>
          </a:p>
          <a:p>
            <a:r>
              <a:rPr lang="en-GB" sz="2400" dirty="0"/>
              <a:t>Determine type of transaction</a:t>
            </a:r>
          </a:p>
          <a:p>
            <a:pPr lvl="1"/>
            <a:r>
              <a:rPr lang="en-GB" sz="2400" dirty="0"/>
              <a:t>e.g. I/O read/write</a:t>
            </a:r>
          </a:p>
          <a:p>
            <a:r>
              <a:rPr lang="en-GB" sz="2400" dirty="0"/>
              <a:t>Address phase</a:t>
            </a:r>
          </a:p>
          <a:p>
            <a:r>
              <a:rPr lang="en-GB" sz="2400" dirty="0"/>
              <a:t>One or more data phases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PCI Read Timing Diagram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/>
          <a:srcRect b="10757"/>
          <a:stretch>
            <a:fillRect/>
          </a:stretch>
        </p:blipFill>
        <p:spPr bwMode="auto">
          <a:xfrm>
            <a:off x="533400" y="819150"/>
            <a:ext cx="8001000" cy="381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3505200" y="0"/>
            <a:ext cx="7556500" cy="836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000" b="1" dirty="0" smtClean="0">
                <a:solidFill>
                  <a:schemeClr val="bg2"/>
                </a:solidFill>
              </a:rPr>
              <a:t>Lecture Outcomes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742950"/>
            <a:ext cx="8153400" cy="3108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en-US" sz="2500" b="1" dirty="0" smtClean="0"/>
              <a:t>Understanding of:</a:t>
            </a:r>
          </a:p>
          <a:p>
            <a:r>
              <a:rPr lang="en-US" altLang="en-US" sz="2500" dirty="0" smtClean="0"/>
              <a:t>Time Sequence</a:t>
            </a:r>
          </a:p>
          <a:p>
            <a:r>
              <a:rPr lang="en-US" altLang="en-US" sz="2500" dirty="0" smtClean="0"/>
              <a:t>Computer Modules</a:t>
            </a:r>
          </a:p>
          <a:p>
            <a:r>
              <a:rPr lang="en-US" altLang="en-US" sz="2500" dirty="0" smtClean="0"/>
              <a:t>Computer Interconnection</a:t>
            </a:r>
          </a:p>
          <a:p>
            <a:r>
              <a:rPr lang="en-US" altLang="en-US" sz="2500" dirty="0" smtClean="0"/>
              <a:t>Bus Structure</a:t>
            </a:r>
          </a:p>
          <a:p>
            <a:r>
              <a:rPr lang="en-US" altLang="en-US" sz="2500" dirty="0" smtClean="0"/>
              <a:t>Bus Arbitration</a:t>
            </a:r>
          </a:p>
          <a:p>
            <a:r>
              <a:rPr lang="en-US" altLang="en-US" sz="2500" dirty="0" smtClean="0"/>
              <a:t>PCI </a:t>
            </a:r>
          </a:p>
          <a:p>
            <a:endParaRPr lang="en-US" altLang="en-US" sz="25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PCI Bus Arbitration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/>
          <a:srcRect b="8519"/>
          <a:stretch>
            <a:fillRect/>
          </a:stretch>
        </p:blipFill>
        <p:spPr bwMode="auto">
          <a:xfrm>
            <a:off x="1295400" y="742950"/>
            <a:ext cx="6172200" cy="383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bg2"/>
                </a:solidFill>
              </a:rPr>
              <a:t>Review Questions</a:t>
            </a:r>
            <a:endParaRPr lang="en-US" sz="3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9535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What is the benefit of using a multiple-bus architecture compared to a single-bus architecture?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List and briefly define the functional groups of signal lines for PCI.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0338" y="2181225"/>
            <a:ext cx="3743325" cy="5762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700338" y="2757488"/>
            <a:ext cx="37433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04200" cy="628650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Time Sequence of Multiple Interrupts</a:t>
            </a:r>
          </a:p>
        </p:txBody>
      </p:sp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2"/>
          <a:srcRect l="14394" t="14706" r="19698" b="33333"/>
          <a:stretch>
            <a:fillRect/>
          </a:stretch>
        </p:blipFill>
        <p:spPr bwMode="auto">
          <a:xfrm>
            <a:off x="685800" y="666750"/>
            <a:ext cx="80047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Connecting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All the units must be connected</a:t>
            </a:r>
          </a:p>
          <a:p>
            <a:r>
              <a:rPr lang="en-GB" sz="2400" dirty="0"/>
              <a:t>Different type of connection for different type of unit</a:t>
            </a:r>
          </a:p>
          <a:p>
            <a:pPr lvl="1"/>
            <a:r>
              <a:rPr lang="en-GB" sz="2400" dirty="0"/>
              <a:t>Memory</a:t>
            </a:r>
          </a:p>
          <a:p>
            <a:pPr lvl="1"/>
            <a:r>
              <a:rPr lang="en-GB" sz="2400" dirty="0" err="1"/>
              <a:t>Input/Output</a:t>
            </a:r>
            <a:endParaRPr lang="en-GB" sz="2400" dirty="0"/>
          </a:p>
          <a:p>
            <a:pPr lvl="1"/>
            <a:r>
              <a:rPr lang="en-GB" sz="2400" dirty="0"/>
              <a:t>CPU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04200" cy="628650"/>
          </a:xfrm>
        </p:spPr>
        <p:txBody>
          <a:bodyPr/>
          <a:lstStyle/>
          <a:p>
            <a:r>
              <a:rPr lang="en-GB" sz="2400" dirty="0">
                <a:solidFill>
                  <a:schemeClr val="bg1"/>
                </a:solidFill>
              </a:rPr>
              <a:t>Computer Modules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2"/>
          <a:srcRect l="22549" t="9848" r="24510" b="15909"/>
          <a:stretch>
            <a:fillRect/>
          </a:stretch>
        </p:blipFill>
        <p:spPr bwMode="auto">
          <a:xfrm>
            <a:off x="3352800" y="590550"/>
            <a:ext cx="334482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Memory Connection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Receives and sends data</a:t>
            </a:r>
          </a:p>
          <a:p>
            <a:r>
              <a:rPr lang="en-GB" sz="2400" dirty="0"/>
              <a:t>Receives addresses (of locations)</a:t>
            </a:r>
          </a:p>
          <a:p>
            <a:r>
              <a:rPr lang="en-GB" sz="2400" dirty="0"/>
              <a:t>Receives control signals </a:t>
            </a:r>
          </a:p>
          <a:p>
            <a:pPr lvl="1"/>
            <a:r>
              <a:rPr lang="en-GB" sz="2400" dirty="0"/>
              <a:t>Read</a:t>
            </a:r>
          </a:p>
          <a:p>
            <a:pPr lvl="1"/>
            <a:r>
              <a:rPr lang="en-GB" sz="2400" dirty="0"/>
              <a:t>Write</a:t>
            </a:r>
          </a:p>
          <a:p>
            <a:pPr lvl="1"/>
            <a:r>
              <a:rPr lang="en-GB" sz="2400" dirty="0"/>
              <a:t>Timing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04200" cy="628650"/>
          </a:xfrm>
        </p:spPr>
        <p:txBody>
          <a:bodyPr/>
          <a:lstStyle/>
          <a:p>
            <a:r>
              <a:rPr lang="en-GB" sz="3200" smtClean="0">
                <a:solidFill>
                  <a:schemeClr val="bg1"/>
                </a:solidFill>
              </a:rPr>
              <a:t>Input / Output </a:t>
            </a:r>
            <a:r>
              <a:rPr lang="en-GB" sz="3200" dirty="0">
                <a:solidFill>
                  <a:schemeClr val="bg1"/>
                </a:solidFill>
              </a:rPr>
              <a:t>Connection(1)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Similar to memory from computer’s viewpoint</a:t>
            </a:r>
          </a:p>
          <a:p>
            <a:r>
              <a:rPr lang="en-GB" sz="2400" dirty="0"/>
              <a:t>Output</a:t>
            </a:r>
          </a:p>
          <a:p>
            <a:pPr lvl="1"/>
            <a:r>
              <a:rPr lang="en-GB" sz="2400" dirty="0"/>
              <a:t>Receive data from computer</a:t>
            </a:r>
          </a:p>
          <a:p>
            <a:pPr lvl="1"/>
            <a:r>
              <a:rPr lang="en-GB" sz="2400" dirty="0"/>
              <a:t>Send data to peripheral</a:t>
            </a:r>
          </a:p>
          <a:p>
            <a:r>
              <a:rPr lang="en-GB" sz="2400" dirty="0"/>
              <a:t>Input</a:t>
            </a:r>
          </a:p>
          <a:p>
            <a:pPr lvl="1"/>
            <a:r>
              <a:rPr lang="en-GB" sz="2400" dirty="0"/>
              <a:t>Receive data from peripheral</a:t>
            </a:r>
          </a:p>
          <a:p>
            <a:pPr lvl="1"/>
            <a:r>
              <a:rPr lang="en-GB" sz="2400" dirty="0"/>
              <a:t>Send data to computer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04200" cy="628650"/>
          </a:xfrm>
        </p:spPr>
        <p:txBody>
          <a:bodyPr/>
          <a:lstStyle/>
          <a:p>
            <a:r>
              <a:rPr lang="en-GB" sz="3200" dirty="0" err="1">
                <a:solidFill>
                  <a:schemeClr val="bg1"/>
                </a:solidFill>
              </a:rPr>
              <a:t>Input/Output</a:t>
            </a:r>
            <a:r>
              <a:rPr lang="en-GB" sz="3200" dirty="0">
                <a:solidFill>
                  <a:schemeClr val="bg1"/>
                </a:solidFill>
              </a:rPr>
              <a:t> Connection(2)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Receive control signals from computer</a:t>
            </a:r>
          </a:p>
          <a:p>
            <a:r>
              <a:rPr lang="en-GB" sz="2400" dirty="0"/>
              <a:t>Send control signals to peripherals</a:t>
            </a:r>
          </a:p>
          <a:p>
            <a:pPr lvl="1"/>
            <a:r>
              <a:rPr lang="en-GB" sz="2400" dirty="0"/>
              <a:t>e.g. spin disk</a:t>
            </a:r>
          </a:p>
          <a:p>
            <a:r>
              <a:rPr lang="en-GB" sz="2400" dirty="0"/>
              <a:t>Receive addresses from computer</a:t>
            </a:r>
          </a:p>
          <a:p>
            <a:pPr lvl="1"/>
            <a:r>
              <a:rPr lang="en-GB" sz="2400" dirty="0"/>
              <a:t>e.g. port number to identify peripheral</a:t>
            </a:r>
          </a:p>
          <a:p>
            <a:r>
              <a:rPr lang="en-GB" sz="2400" dirty="0"/>
              <a:t>Send interrupt signals (control)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716</Words>
  <Application>Microsoft Office PowerPoint</Application>
  <PresentationFormat>On-screen Show (16:9)</PresentationFormat>
  <Paragraphs>181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Arial Unicode MS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Lecture Outcomes</vt:lpstr>
      <vt:lpstr>Time Sequence of Multiple Interrupts</vt:lpstr>
      <vt:lpstr>Connecting</vt:lpstr>
      <vt:lpstr>Computer Modules</vt:lpstr>
      <vt:lpstr>Memory Connection</vt:lpstr>
      <vt:lpstr>Input / Output Connection(1)</vt:lpstr>
      <vt:lpstr>Input/Output Connection(2)</vt:lpstr>
      <vt:lpstr>CPU Connection</vt:lpstr>
      <vt:lpstr>Buses</vt:lpstr>
      <vt:lpstr>What is a Bus?</vt:lpstr>
      <vt:lpstr>Data Bus</vt:lpstr>
      <vt:lpstr>Address bus</vt:lpstr>
      <vt:lpstr>Control Bus</vt:lpstr>
      <vt:lpstr>Bus Interconnection Scheme</vt:lpstr>
      <vt:lpstr>Big and Yellow?</vt:lpstr>
      <vt:lpstr>Physical Realization of Bus Architecture</vt:lpstr>
      <vt:lpstr>Single Bus Problems</vt:lpstr>
      <vt:lpstr>Traditional (ISA) (with cache)</vt:lpstr>
      <vt:lpstr>High Performance Bus</vt:lpstr>
      <vt:lpstr>Bus Types</vt:lpstr>
      <vt:lpstr>Bus Arbitration</vt:lpstr>
      <vt:lpstr>Centralised or Distributed Arbitration</vt:lpstr>
      <vt:lpstr>PCI Bus</vt:lpstr>
      <vt:lpstr>PCI Bus Lines (required)</vt:lpstr>
      <vt:lpstr>PCI Bus Lines (Optional)</vt:lpstr>
      <vt:lpstr>PCI Commands</vt:lpstr>
      <vt:lpstr>PCI Read Timing Diagram</vt:lpstr>
      <vt:lpstr>PCI Bus Arbitration</vt:lpstr>
      <vt:lpstr>Review Questions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169</cp:revision>
  <dcterms:created xsi:type="dcterms:W3CDTF">2016-12-05T23:26:54Z</dcterms:created>
  <dcterms:modified xsi:type="dcterms:W3CDTF">2020-04-30T09:04:18Z</dcterms:modified>
</cp:coreProperties>
</file>