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0"/>
  </p:notesMasterIdLst>
  <p:sldIdLst>
    <p:sldId id="256" r:id="rId4"/>
    <p:sldId id="262" r:id="rId5"/>
    <p:sldId id="289" r:id="rId6"/>
    <p:sldId id="286" r:id="rId7"/>
    <p:sldId id="287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2" r:id="rId23"/>
    <p:sldId id="283" r:id="rId24"/>
    <p:sldId id="284" r:id="rId25"/>
    <p:sldId id="285" r:id="rId26"/>
    <p:sldId id="270" r:id="rId27"/>
    <p:sldId id="290" r:id="rId28"/>
    <p:sldId id="291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6595" autoAdjust="0"/>
  </p:normalViewPr>
  <p:slideViewPr>
    <p:cSldViewPr>
      <p:cViewPr varScale="1">
        <p:scale>
          <a:sx n="89" d="100"/>
          <a:sy n="89" d="100"/>
        </p:scale>
        <p:origin x="85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42F62-A932-4D1B-96A5-0A7E0D4AE6EE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E4830-55D3-4380-A819-9B187C3BC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66BAD-4256-4C08-91F5-AF17A7F583DD}" type="slidenum">
              <a:rPr lang="en-US"/>
              <a:pPr/>
              <a:t>4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5C42C7-92B9-4CDB-B4A8-5B1A6C519B49}" type="slidenum">
              <a:rPr lang="en-US"/>
              <a:pPr/>
              <a:t>5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7AE7EE-2EF0-4C94-B455-B24ED3531BAC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0518D-7F83-42AE-BCE7-778D1A59FB96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875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5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2C1A536-466A-44D2-A991-B36FDE99C2B7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/>
          <a:lstStyle/>
          <a:p>
            <a:fld id="{D74939E4-0F4F-4861-BEAB-3468C521E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14300"/>
            <a:ext cx="8204200" cy="6286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595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5552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83518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42902" y="45594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879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0800000">
            <a:off x="-23339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5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676400" y="1733550"/>
            <a:ext cx="9144000" cy="522725"/>
          </a:xfrm>
        </p:spPr>
        <p:txBody>
          <a:bodyPr/>
          <a:lstStyle/>
          <a:p>
            <a:pPr lvl="0"/>
            <a:r>
              <a:rPr lang="en-GB" sz="3200" dirty="0" smtClean="0"/>
              <a:t>William Stallings </a:t>
            </a:r>
            <a:br>
              <a:rPr lang="en-GB" sz="3200" dirty="0" smtClean="0"/>
            </a:br>
            <a:r>
              <a:rPr lang="en-GB" sz="3200" dirty="0" smtClean="0"/>
              <a:t>Computer Organization </a:t>
            </a:r>
            <a:br>
              <a:rPr lang="en-GB" sz="3200" dirty="0" smtClean="0"/>
            </a:br>
            <a:r>
              <a:rPr lang="en-GB" sz="3200" dirty="0" smtClean="0"/>
              <a:t>and Architecture</a:t>
            </a:r>
            <a:br>
              <a:rPr lang="en-GB" sz="3200" dirty="0" smtClean="0"/>
            </a:br>
            <a:r>
              <a:rPr lang="en-GB" sz="3200" dirty="0" smtClean="0"/>
              <a:t>8</a:t>
            </a:r>
            <a:r>
              <a:rPr lang="en-GB" sz="3200" baseline="30000" dirty="0" smtClean="0"/>
              <a:t>th</a:t>
            </a:r>
            <a:r>
              <a:rPr lang="en-GB" sz="3200" dirty="0" smtClean="0"/>
              <a:t> Edition</a:t>
            </a:r>
            <a:endParaRPr lang="en-US" altLang="ko-KR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47800" y="3486150"/>
            <a:ext cx="9144000" cy="5040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 smtClean="0"/>
              <a:t>Chapter 9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Computer Arithmetic 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589502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Book by : Computer,  Architecture and Organizations,  8</a:t>
            </a:r>
            <a:r>
              <a:rPr lang="en-US" sz="1000" b="1" baseline="30000" dirty="0" smtClean="0">
                <a:solidFill>
                  <a:schemeClr val="bg2"/>
                </a:solidFill>
              </a:rPr>
              <a:t>th</a:t>
            </a:r>
            <a:r>
              <a:rPr lang="en-US" sz="1000" b="1" dirty="0" smtClean="0">
                <a:solidFill>
                  <a:schemeClr val="bg2"/>
                </a:solidFill>
              </a:rPr>
              <a:t> Edition ,William Stalling  </a:t>
            </a:r>
          </a:p>
          <a:p>
            <a:r>
              <a:rPr lang="en-US" sz="1000" b="1" dirty="0" smtClean="0">
                <a:solidFill>
                  <a:schemeClr val="bg2"/>
                </a:solidFill>
              </a:rPr>
              <a:t>Original Slides by : Adrian J </a:t>
            </a:r>
            <a:r>
              <a:rPr lang="en-US" sz="1000" b="1" smtClean="0">
                <a:solidFill>
                  <a:schemeClr val="bg2"/>
                </a:solidFill>
              </a:rPr>
              <a:t>Pullin</a:t>
            </a:r>
            <a:endParaRPr lang="en-US" sz="1000" b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8229600" cy="857250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Two’s Complement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19150"/>
            <a:ext cx="6629400" cy="372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48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Example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95350"/>
            <a:ext cx="62484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07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229600" cy="85725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Comparing the signed number systems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algn="just" eaLnBrk="1" hangingPunct="1"/>
            <a:r>
              <a:rPr lang="en-US" sz="2000" dirty="0" smtClean="0"/>
              <a:t>Here are all the 4-bit numbers in the different systems.</a:t>
            </a:r>
          </a:p>
          <a:p>
            <a:pPr algn="just" eaLnBrk="1" hangingPunct="1"/>
            <a:r>
              <a:rPr lang="en-US" sz="2000" i="1" dirty="0" smtClean="0"/>
              <a:t>Positive numbers are the same in all three representations.</a:t>
            </a:r>
          </a:p>
          <a:p>
            <a:pPr algn="just" eaLnBrk="1" hangingPunct="1"/>
            <a:r>
              <a:rPr lang="en-US" sz="2000" b="1" dirty="0" smtClean="0"/>
              <a:t>Signed magnitude</a:t>
            </a:r>
            <a:r>
              <a:rPr lang="en-US" sz="2000" dirty="0" smtClean="0"/>
              <a:t> and </a:t>
            </a:r>
            <a:r>
              <a:rPr lang="en-US" sz="2000" b="1" dirty="0" smtClean="0"/>
              <a:t>one’s complement</a:t>
            </a:r>
            <a:r>
              <a:rPr lang="en-US" sz="2000" dirty="0" smtClean="0"/>
              <a:t> </a:t>
            </a:r>
            <a:r>
              <a:rPr lang="en-US" sz="2000" u="sng" dirty="0" smtClean="0"/>
              <a:t>have </a:t>
            </a:r>
            <a:r>
              <a:rPr lang="en-US" sz="2000" i="1" u="sng" dirty="0" smtClean="0"/>
              <a:t>two</a:t>
            </a:r>
            <a:r>
              <a:rPr lang="en-US" sz="2000" u="sng" dirty="0" smtClean="0"/>
              <a:t> ways of representing </a:t>
            </a:r>
            <a:r>
              <a:rPr lang="en-US" sz="2000" u="sng" dirty="0" smtClean="0">
                <a:solidFill>
                  <a:srgbClr val="3333FF"/>
                </a:solidFill>
              </a:rPr>
              <a:t>0</a:t>
            </a:r>
            <a:r>
              <a:rPr lang="en-US" sz="2000" dirty="0" smtClean="0"/>
              <a:t>. This makes things more complicated.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763117" y="742950"/>
          <a:ext cx="4380883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3" imgW="4281120" imgH="4964040" progId="Word.Document.8">
                  <p:embed/>
                </p:oleObj>
              </mc:Choice>
              <mc:Fallback>
                <p:oleObj name="Document" r:id="rId3" imgW="4281120" imgH="49640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117" y="742950"/>
                        <a:ext cx="4380883" cy="381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229600" cy="85725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Converting signed numbers to decimal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0"/>
            <a:ext cx="8229600" cy="3291840"/>
          </a:xfrm>
        </p:spPr>
        <p:txBody>
          <a:bodyPr/>
          <a:lstStyle/>
          <a:p>
            <a:pPr eaLnBrk="1" hangingPunct="1">
              <a:tabLst>
                <a:tab pos="688975" algn="l"/>
              </a:tabLst>
            </a:pPr>
            <a:r>
              <a:rPr lang="en-US" sz="1600" dirty="0" smtClean="0"/>
              <a:t>Convert 110101 to decimal, assuming this is a number in:</a:t>
            </a:r>
          </a:p>
          <a:p>
            <a:pPr eaLnBrk="1" hangingPunct="1">
              <a:spcBef>
                <a:spcPct val="50000"/>
              </a:spcBef>
              <a:buFontTx/>
              <a:buNone/>
              <a:tabLst>
                <a:tab pos="688975" algn="l"/>
              </a:tabLst>
            </a:pPr>
            <a:endParaRPr lang="en-US" sz="1600" dirty="0" smtClean="0"/>
          </a:p>
          <a:p>
            <a:pPr eaLnBrk="1" hangingPunct="1">
              <a:spcBef>
                <a:spcPct val="0"/>
              </a:spcBef>
              <a:spcAft>
                <a:spcPct val="30000"/>
              </a:spcAft>
              <a:buFontTx/>
              <a:buNone/>
              <a:tabLst>
                <a:tab pos="688975" algn="l"/>
              </a:tabLst>
            </a:pPr>
            <a:r>
              <a:rPr lang="en-US" sz="1600" dirty="0" smtClean="0"/>
              <a:t>	(a) signed magnitude format</a:t>
            </a:r>
          </a:p>
          <a:p>
            <a:pPr eaLnBrk="1" hangingPunct="1">
              <a:lnSpc>
                <a:spcPct val="200000"/>
              </a:lnSpc>
              <a:spcBef>
                <a:spcPct val="50000"/>
              </a:spcBef>
              <a:spcAft>
                <a:spcPct val="30000"/>
              </a:spcAft>
              <a:buFontTx/>
              <a:buNone/>
              <a:tabLst>
                <a:tab pos="688975" algn="l"/>
              </a:tabLst>
            </a:pPr>
            <a:r>
              <a:rPr lang="en-US" sz="1600" dirty="0" smtClean="0"/>
              <a:t>		</a:t>
            </a:r>
            <a:endParaRPr lang="en-US" sz="1600" dirty="0" smtClean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  <a:tabLst>
                <a:tab pos="688975" algn="l"/>
              </a:tabLst>
            </a:pPr>
            <a:r>
              <a:rPr lang="en-US" sz="1600" dirty="0" smtClean="0"/>
              <a:t>	(b) ones’ complement</a:t>
            </a:r>
          </a:p>
          <a:p>
            <a:pPr eaLnBrk="1" hangingPunct="1">
              <a:lnSpc>
                <a:spcPct val="200000"/>
              </a:lnSpc>
              <a:spcBef>
                <a:spcPct val="50000"/>
              </a:spcBef>
              <a:spcAft>
                <a:spcPct val="30000"/>
              </a:spcAft>
              <a:buFontTx/>
              <a:buNone/>
              <a:tabLst>
                <a:tab pos="688975" algn="l"/>
              </a:tabLst>
            </a:pPr>
            <a:r>
              <a:rPr lang="en-US" sz="1600" dirty="0" smtClean="0"/>
              <a:t>		</a:t>
            </a:r>
          </a:p>
          <a:p>
            <a:pPr eaLnBrk="1" hangingPunct="1">
              <a:buFontTx/>
              <a:buNone/>
              <a:tabLst>
                <a:tab pos="688975" algn="l"/>
              </a:tabLst>
            </a:pPr>
            <a:r>
              <a:rPr lang="en-US" sz="1600" dirty="0" smtClean="0"/>
              <a:t>	(c) two’s complement</a:t>
            </a:r>
          </a:p>
          <a:p>
            <a:pPr eaLnBrk="1" hangingPunct="1">
              <a:spcBef>
                <a:spcPct val="50000"/>
              </a:spcBef>
              <a:buFontTx/>
              <a:buNone/>
              <a:tabLst>
                <a:tab pos="688975" algn="l"/>
              </a:tabLst>
            </a:pPr>
            <a:r>
              <a:rPr lang="en-US" sz="1600" dirty="0" smtClean="0"/>
              <a:t>		</a:t>
            </a:r>
            <a:endParaRPr lang="en-US" sz="1600" baseline="-25000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8572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bg1"/>
                </a:solidFill>
              </a:rPr>
              <a:t>Signed overflow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42950"/>
            <a:ext cx="8229600" cy="329184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With two’s complement and a 4-bit adder, for example, the largest represent able decimal number is +7, and the smallest is -8.</a:t>
            </a:r>
          </a:p>
          <a:p>
            <a:pPr eaLnBrk="1" hangingPunct="1"/>
            <a:r>
              <a:rPr lang="en-US" sz="2400" dirty="0" smtClean="0"/>
              <a:t>What if you try to compute 4 + 5, or (-4) + (-5)?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7400" y="2571750"/>
            <a:ext cx="2057400" cy="978694"/>
            <a:chOff x="1392" y="1200"/>
            <a:chExt cx="1296" cy="822"/>
          </a:xfrm>
        </p:grpSpPr>
        <p:sp>
          <p:nvSpPr>
            <p:cNvPr id="28680" name="Text Box 5"/>
            <p:cNvSpPr txBox="1">
              <a:spLocks noChangeArrowheads="1"/>
            </p:cNvSpPr>
            <p:nvPr/>
          </p:nvSpPr>
          <p:spPr bwMode="auto">
            <a:xfrm>
              <a:off x="1392" y="1200"/>
              <a:ext cx="1296" cy="82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</a:pPr>
              <a:r>
                <a:rPr lang="en-US" dirty="0">
                  <a:latin typeface="Comic Sans MS" pitchFamily="66" charset="0"/>
                </a:rPr>
                <a:t>		0	1	0	0		(+4)	</a:t>
              </a:r>
            </a:p>
            <a:p>
              <a:pPr eaLnBrk="0" hangingPunct="0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</a:pPr>
              <a:r>
                <a:rPr lang="en-US" dirty="0">
                  <a:latin typeface="Comic Sans MS" pitchFamily="66" charset="0"/>
                </a:rPr>
                <a:t>+		0	1	0	1		(+5)</a:t>
              </a:r>
            </a:p>
            <a:p>
              <a:pPr eaLnBrk="0" hangingPunct="0">
                <a:spcBef>
                  <a:spcPct val="20000"/>
                </a:spcBef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</a:pPr>
              <a:r>
                <a:rPr lang="en-US" dirty="0">
                  <a:latin typeface="Comic Sans MS" pitchFamily="66" charset="0"/>
                </a:rPr>
                <a:t>	0	1	0	0	1		(</a:t>
              </a:r>
              <a:r>
                <a:rPr lang="en-US" b="1" dirty="0">
                  <a:solidFill>
                    <a:srgbClr val="FF0000"/>
                  </a:solidFill>
                  <a:latin typeface="Comic Sans MS" pitchFamily="66" charset="0"/>
                </a:rPr>
                <a:t>-</a:t>
              </a:r>
              <a:r>
                <a:rPr lang="en-US" dirty="0">
                  <a:latin typeface="Comic Sans MS" pitchFamily="66" charset="0"/>
                </a:rPr>
                <a:t>7)</a:t>
              </a:r>
            </a:p>
          </p:txBody>
        </p:sp>
        <p:sp>
          <p:nvSpPr>
            <p:cNvPr id="28681" name="Line 6"/>
            <p:cNvSpPr>
              <a:spLocks noChangeShapeType="1"/>
            </p:cNvSpPr>
            <p:nvPr/>
          </p:nvSpPr>
          <p:spPr bwMode="auto">
            <a:xfrm flipV="1">
              <a:off x="1392" y="1712"/>
              <a:ext cx="1114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257800" y="2647950"/>
            <a:ext cx="2362200" cy="978694"/>
            <a:chOff x="2983" y="294"/>
            <a:chExt cx="1488" cy="822"/>
          </a:xfrm>
        </p:grpSpPr>
        <p:sp>
          <p:nvSpPr>
            <p:cNvPr id="28678" name="Text Box 8"/>
            <p:cNvSpPr txBox="1">
              <a:spLocks noChangeArrowheads="1"/>
            </p:cNvSpPr>
            <p:nvPr/>
          </p:nvSpPr>
          <p:spPr bwMode="auto">
            <a:xfrm>
              <a:off x="2983" y="294"/>
              <a:ext cx="1488" cy="82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</a:pPr>
              <a:r>
                <a:rPr lang="en-US" dirty="0">
                  <a:latin typeface="Comic Sans MS" pitchFamily="66" charset="0"/>
                </a:rPr>
                <a:t>		1	1	0	0		(-4)</a:t>
              </a:r>
            </a:p>
            <a:p>
              <a:pPr eaLnBrk="0" hangingPunct="0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</a:pPr>
              <a:r>
                <a:rPr lang="en-US" dirty="0">
                  <a:latin typeface="Comic Sans MS" pitchFamily="66" charset="0"/>
                </a:rPr>
                <a:t>+		1	0	1	1		(-5)</a:t>
              </a:r>
            </a:p>
            <a:p>
              <a:pPr eaLnBrk="0" hangingPunct="0">
                <a:spcBef>
                  <a:spcPct val="20000"/>
                </a:spcBef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</a:pPr>
              <a:r>
                <a:rPr lang="en-US" dirty="0">
                  <a:latin typeface="Comic Sans MS" pitchFamily="66" charset="0"/>
                </a:rPr>
                <a:t>	1	0	1	1	1		(</a:t>
              </a:r>
              <a:r>
                <a:rPr lang="en-US" b="1" dirty="0">
                  <a:solidFill>
                    <a:srgbClr val="FF0000"/>
                  </a:solidFill>
                  <a:latin typeface="Comic Sans MS" pitchFamily="66" charset="0"/>
                </a:rPr>
                <a:t>+</a:t>
              </a:r>
              <a:r>
                <a:rPr lang="en-US" dirty="0">
                  <a:latin typeface="Comic Sans MS" pitchFamily="66" charset="0"/>
                </a:rPr>
                <a:t>7)</a:t>
              </a:r>
            </a:p>
          </p:txBody>
        </p:sp>
        <p:sp>
          <p:nvSpPr>
            <p:cNvPr id="28679" name="Line 9"/>
            <p:cNvSpPr>
              <a:spLocks noChangeShapeType="1"/>
            </p:cNvSpPr>
            <p:nvPr/>
          </p:nvSpPr>
          <p:spPr bwMode="auto">
            <a:xfrm flipV="1">
              <a:off x="3031" y="806"/>
              <a:ext cx="1137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0"/>
            <a:ext cx="8229600" cy="3291840"/>
          </a:xfrm>
        </p:spPr>
        <p:txBody>
          <a:bodyPr/>
          <a:lstStyle/>
          <a:p>
            <a:pPr eaLnBrk="1" hangingPunct="1">
              <a:spcBef>
                <a:spcPct val="450000"/>
              </a:spcBef>
            </a:pPr>
            <a:r>
              <a:rPr lang="en-US" sz="2000" dirty="0" smtClean="0"/>
              <a:t>We </a:t>
            </a:r>
            <a:r>
              <a:rPr lang="en-US" sz="2000" b="1" dirty="0" smtClean="0"/>
              <a:t>cannot</a:t>
            </a:r>
            <a:r>
              <a:rPr lang="en-US" sz="2000" dirty="0" smtClean="0"/>
              <a:t> just include the carry out to produce a five-digit result, as for unsigned addition. </a:t>
            </a:r>
            <a:r>
              <a:rPr lang="en-US" sz="2000" u="sng" dirty="0" smtClean="0"/>
              <a:t>If we did, (-4) + (-5) would result in +23!</a:t>
            </a:r>
          </a:p>
          <a:p>
            <a:pPr eaLnBrk="1" hangingPunct="1"/>
            <a:r>
              <a:rPr lang="en-US" sz="2000" b="1" dirty="0" smtClean="0"/>
              <a:t>Also</a:t>
            </a:r>
            <a:r>
              <a:rPr lang="en-US" sz="2000" dirty="0" smtClean="0"/>
              <a:t>, unlike the case with unsigned numbers, the </a:t>
            </a:r>
            <a:r>
              <a:rPr lang="en-US" sz="2000" b="1" u="sng" dirty="0" smtClean="0"/>
              <a:t>carry out </a:t>
            </a:r>
            <a:r>
              <a:rPr lang="en-US" sz="2000" b="1" i="1" u="sng" dirty="0" smtClean="0"/>
              <a:t>cannot</a:t>
            </a:r>
            <a:r>
              <a:rPr lang="en-US" sz="2000" b="1" u="sng" dirty="0" smtClean="0"/>
              <a:t> be used to detect overflow</a:t>
            </a:r>
            <a:r>
              <a:rPr lang="en-US" sz="2000" dirty="0" smtClean="0"/>
              <a:t>.</a:t>
            </a:r>
          </a:p>
          <a:p>
            <a:pPr lvl="1" eaLnBrk="1" hangingPunct="1"/>
            <a:r>
              <a:rPr lang="en-US" sz="2000" dirty="0" smtClean="0"/>
              <a:t>In the example on the left, the </a:t>
            </a:r>
            <a:r>
              <a:rPr lang="en-US" sz="2000" b="1" u="sng" dirty="0" smtClean="0"/>
              <a:t>carry out is 0</a:t>
            </a:r>
            <a:r>
              <a:rPr lang="en-US" sz="2000" dirty="0" smtClean="0"/>
              <a:t> </a:t>
            </a:r>
            <a:r>
              <a:rPr lang="en-US" sz="2000" u="sng" dirty="0" smtClean="0"/>
              <a:t>but there </a:t>
            </a:r>
            <a:r>
              <a:rPr lang="en-US" sz="2000" i="1" u="sng" dirty="0" smtClean="0"/>
              <a:t>is</a:t>
            </a:r>
            <a:r>
              <a:rPr lang="en-US" sz="2000" u="sng" dirty="0" smtClean="0"/>
              <a:t> overflow</a:t>
            </a:r>
            <a:r>
              <a:rPr lang="en-US" sz="2000" dirty="0" smtClean="0"/>
              <a:t>.</a:t>
            </a:r>
          </a:p>
          <a:p>
            <a:pPr lvl="1" eaLnBrk="1" hangingPunct="1"/>
            <a:r>
              <a:rPr lang="en-US" sz="2000" dirty="0" smtClean="0"/>
              <a:t>Conversely, </a:t>
            </a:r>
            <a:r>
              <a:rPr lang="en-US" sz="2000" b="1" u="sng" dirty="0" smtClean="0"/>
              <a:t>there are situations where the carry out is 1</a:t>
            </a:r>
            <a:r>
              <a:rPr lang="en-US" sz="2000" dirty="0" smtClean="0"/>
              <a:t> </a:t>
            </a:r>
            <a:r>
              <a:rPr lang="en-US" sz="2000" u="sng" dirty="0" smtClean="0"/>
              <a:t>but there is </a:t>
            </a:r>
            <a:r>
              <a:rPr lang="en-US" sz="2000" i="1" u="sng" dirty="0" smtClean="0"/>
              <a:t>no </a:t>
            </a:r>
            <a:r>
              <a:rPr lang="en-US" sz="2000" u="sng" dirty="0" smtClean="0"/>
              <a:t>overflow</a:t>
            </a:r>
            <a:r>
              <a:rPr lang="en-US" sz="2000" dirty="0" smtClean="0"/>
              <a:t>. </a:t>
            </a:r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229600" cy="8572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bg1"/>
                </a:solidFill>
              </a:rPr>
              <a:t>Detecting signed overflow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19150"/>
            <a:ext cx="8229600" cy="329184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easiest way to detect signed overflow is to look at all the sign bits.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33600" y="1809750"/>
            <a:ext cx="2057400" cy="978694"/>
            <a:chOff x="1344" y="1072"/>
            <a:chExt cx="1296" cy="822"/>
          </a:xfrm>
        </p:grpSpPr>
        <p:sp>
          <p:nvSpPr>
            <p:cNvPr id="30730" name="Text Box 6"/>
            <p:cNvSpPr txBox="1">
              <a:spLocks noChangeArrowheads="1"/>
            </p:cNvSpPr>
            <p:nvPr/>
          </p:nvSpPr>
          <p:spPr bwMode="auto">
            <a:xfrm>
              <a:off x="1344" y="1072"/>
              <a:ext cx="1296" cy="82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</a:pPr>
              <a:r>
                <a:rPr lang="en-US" dirty="0">
                  <a:latin typeface="Comic Sans MS" pitchFamily="66" charset="0"/>
                </a:rPr>
                <a:t>		0	1	0	0		(+4)	</a:t>
              </a:r>
            </a:p>
            <a:p>
              <a:pPr eaLnBrk="0" hangingPunct="0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</a:pPr>
              <a:r>
                <a:rPr lang="en-US" dirty="0">
                  <a:latin typeface="Comic Sans MS" pitchFamily="66" charset="0"/>
                </a:rPr>
                <a:t>+		0	1	0	1		(+5)</a:t>
              </a:r>
            </a:p>
            <a:p>
              <a:pPr eaLnBrk="0" hangingPunct="0">
                <a:spcBef>
                  <a:spcPct val="20000"/>
                </a:spcBef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</a:pPr>
              <a:r>
                <a:rPr lang="en-US" dirty="0">
                  <a:latin typeface="Comic Sans MS" pitchFamily="66" charset="0"/>
                </a:rPr>
                <a:t>	0	1	0	0	1		(-7)</a:t>
              </a:r>
            </a:p>
          </p:txBody>
        </p:sp>
        <p:sp>
          <p:nvSpPr>
            <p:cNvPr id="30731" name="Line 7"/>
            <p:cNvSpPr>
              <a:spLocks noChangeShapeType="1"/>
            </p:cNvSpPr>
            <p:nvPr/>
          </p:nvSpPr>
          <p:spPr bwMode="auto">
            <a:xfrm flipV="1">
              <a:off x="1407" y="1590"/>
              <a:ext cx="1114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181600" y="1733549"/>
            <a:ext cx="2362200" cy="978694"/>
            <a:chOff x="3024" y="5"/>
            <a:chExt cx="1488" cy="822"/>
          </a:xfrm>
        </p:grpSpPr>
        <p:sp>
          <p:nvSpPr>
            <p:cNvPr id="30728" name="Text Box 9"/>
            <p:cNvSpPr txBox="1">
              <a:spLocks noChangeArrowheads="1"/>
            </p:cNvSpPr>
            <p:nvPr/>
          </p:nvSpPr>
          <p:spPr bwMode="auto">
            <a:xfrm>
              <a:off x="3024" y="5"/>
              <a:ext cx="1488" cy="82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</a:pPr>
              <a:r>
                <a:rPr lang="en-US" dirty="0">
                  <a:latin typeface="Comic Sans MS" pitchFamily="66" charset="0"/>
                </a:rPr>
                <a:t>		1	1	0	0		(-4)</a:t>
              </a:r>
            </a:p>
            <a:p>
              <a:pPr eaLnBrk="0" hangingPunct="0"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</a:pPr>
              <a:r>
                <a:rPr lang="en-US" dirty="0">
                  <a:latin typeface="Comic Sans MS" pitchFamily="66" charset="0"/>
                </a:rPr>
                <a:t>+		1	0	1	1		(-5)</a:t>
              </a:r>
            </a:p>
            <a:p>
              <a:pPr eaLnBrk="0" hangingPunct="0">
                <a:spcBef>
                  <a:spcPct val="20000"/>
                </a:spcBef>
                <a:tabLst>
                  <a:tab pos="117475" algn="l"/>
                  <a:tab pos="287338" algn="l"/>
                  <a:tab pos="457200" algn="l"/>
                  <a:tab pos="627063" algn="l"/>
                  <a:tab pos="795338" algn="l"/>
                  <a:tab pos="965200" algn="l"/>
                  <a:tab pos="1252538" algn="l"/>
                </a:tabLst>
              </a:pPr>
              <a:r>
                <a:rPr lang="en-US" dirty="0">
                  <a:latin typeface="Comic Sans MS" pitchFamily="66" charset="0"/>
                </a:rPr>
                <a:t>	1	0	1	1	1		(+7)</a:t>
              </a:r>
            </a:p>
          </p:txBody>
        </p:sp>
        <p:sp>
          <p:nvSpPr>
            <p:cNvPr id="30729" name="Line 10"/>
            <p:cNvSpPr>
              <a:spLocks noChangeShapeType="1"/>
            </p:cNvSpPr>
            <p:nvPr/>
          </p:nvSpPr>
          <p:spPr bwMode="auto">
            <a:xfrm flipV="1">
              <a:off x="3120" y="581"/>
              <a:ext cx="1137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6" name="AutoShape 11"/>
          <p:cNvSpPr>
            <a:spLocks noChangeArrowheads="1"/>
          </p:cNvSpPr>
          <p:nvPr/>
        </p:nvSpPr>
        <p:spPr bwMode="auto">
          <a:xfrm>
            <a:off x="2514600" y="1733550"/>
            <a:ext cx="185737" cy="685800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AutoShape 12"/>
          <p:cNvSpPr>
            <a:spLocks noChangeArrowheads="1"/>
          </p:cNvSpPr>
          <p:nvPr/>
        </p:nvSpPr>
        <p:spPr bwMode="auto">
          <a:xfrm>
            <a:off x="5486400" y="1733550"/>
            <a:ext cx="203200" cy="685800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19150"/>
            <a:ext cx="8229600" cy="329184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Overflow occurs only in the two situations above:</a:t>
            </a:r>
          </a:p>
          <a:p>
            <a:pPr lvl="1" eaLnBrk="1" hangingPunct="1"/>
            <a:r>
              <a:rPr lang="en-US" sz="2400" dirty="0" smtClean="0"/>
              <a:t>If you </a:t>
            </a:r>
            <a:r>
              <a:rPr lang="en-US" sz="2400" b="1" dirty="0" smtClean="0"/>
              <a:t>add two </a:t>
            </a:r>
            <a:r>
              <a:rPr lang="en-US" sz="2400" b="1" i="1" dirty="0" smtClean="0"/>
              <a:t>positive</a:t>
            </a:r>
            <a:r>
              <a:rPr lang="en-US" sz="2400" b="1" dirty="0" smtClean="0"/>
              <a:t> numbers </a:t>
            </a:r>
            <a:r>
              <a:rPr lang="en-US" sz="2400" dirty="0" smtClean="0"/>
              <a:t>and get a </a:t>
            </a:r>
            <a:r>
              <a:rPr lang="en-US" sz="2400" b="1" i="1" u="sng" dirty="0" smtClean="0"/>
              <a:t>negative</a:t>
            </a:r>
            <a:r>
              <a:rPr lang="en-US" sz="2400" b="1" u="sng" dirty="0" smtClean="0"/>
              <a:t> result</a:t>
            </a:r>
            <a:r>
              <a:rPr lang="en-US" sz="2400" dirty="0" smtClean="0"/>
              <a:t>.</a:t>
            </a:r>
          </a:p>
          <a:p>
            <a:pPr lvl="1" eaLnBrk="1" hangingPunct="1"/>
            <a:r>
              <a:rPr lang="en-US" sz="2400" dirty="0" smtClean="0"/>
              <a:t>If you </a:t>
            </a:r>
            <a:r>
              <a:rPr lang="en-US" sz="2400" b="1" dirty="0" smtClean="0"/>
              <a:t>add two </a:t>
            </a:r>
            <a:r>
              <a:rPr lang="en-US" sz="2400" b="1" i="1" dirty="0" smtClean="0"/>
              <a:t>negative</a:t>
            </a:r>
            <a:r>
              <a:rPr lang="en-US" sz="2400" b="1" dirty="0" smtClean="0"/>
              <a:t> numbers </a:t>
            </a:r>
            <a:r>
              <a:rPr lang="en-US" sz="2400" dirty="0" smtClean="0"/>
              <a:t>and get a </a:t>
            </a:r>
            <a:r>
              <a:rPr lang="en-US" sz="2400" b="1" i="1" u="sng" dirty="0" smtClean="0"/>
              <a:t>positive</a:t>
            </a:r>
            <a:r>
              <a:rPr lang="en-US" sz="2400" b="1" u="sng" dirty="0" smtClean="0"/>
              <a:t> result</a:t>
            </a:r>
            <a:r>
              <a:rPr lang="en-US" sz="2400" dirty="0" smtClean="0"/>
              <a:t>.</a:t>
            </a:r>
          </a:p>
          <a:p>
            <a:pPr algn="just" eaLnBrk="1" hangingPunct="1"/>
            <a:r>
              <a:rPr lang="en-US" sz="2400" dirty="0" smtClean="0"/>
              <a:t>Overflow </a:t>
            </a:r>
            <a:r>
              <a:rPr lang="en-US" sz="2400" b="1" dirty="0" smtClean="0"/>
              <a:t>cannot</a:t>
            </a:r>
            <a:r>
              <a:rPr lang="en-US" sz="2400" dirty="0" smtClean="0"/>
              <a:t> occur if you add a positive number to a negative number. </a:t>
            </a:r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8229600" cy="8572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bg1"/>
                </a:solidFill>
              </a:rPr>
              <a:t>Sign extension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95350"/>
            <a:ext cx="8229600" cy="3291840"/>
          </a:xfrm>
        </p:spPr>
        <p:txBody>
          <a:bodyPr/>
          <a:lstStyle/>
          <a:p>
            <a:pPr algn="just" eaLnBrk="1" hangingPunct="1">
              <a:tabLst>
                <a:tab pos="3546475" algn="l"/>
                <a:tab pos="3776663" algn="l"/>
              </a:tabLst>
            </a:pPr>
            <a:r>
              <a:rPr lang="en-US" sz="2400" dirty="0" smtClean="0"/>
              <a:t>In everyday life, decimal numbers are assumed to have an infinite number of 0s in front of them. This helps in “lining up” numbers.</a:t>
            </a:r>
          </a:p>
          <a:p>
            <a:pPr algn="just" eaLnBrk="1" hangingPunct="1">
              <a:tabLst>
                <a:tab pos="3546475" algn="l"/>
                <a:tab pos="3776663" algn="l"/>
              </a:tabLst>
            </a:pPr>
            <a:r>
              <a:rPr lang="en-US" sz="2400" dirty="0" smtClean="0"/>
              <a:t>To subtract 231 and 3, for instance, you can imagine:</a:t>
            </a:r>
          </a:p>
          <a:p>
            <a:pPr algn="just" eaLnBrk="1" hangingPunct="1">
              <a:spcBef>
                <a:spcPct val="50000"/>
              </a:spcBef>
              <a:buFontTx/>
              <a:buNone/>
              <a:tabLst>
                <a:tab pos="3546475" algn="l"/>
                <a:tab pos="3776663" algn="l"/>
              </a:tabLst>
            </a:pPr>
            <a:r>
              <a:rPr lang="en-US" sz="2400" dirty="0" smtClean="0"/>
              <a:t>			231</a:t>
            </a:r>
          </a:p>
          <a:p>
            <a:pPr algn="just" eaLnBrk="1" hangingPunct="1">
              <a:buFontTx/>
              <a:buNone/>
              <a:tabLst>
                <a:tab pos="3546475" algn="l"/>
                <a:tab pos="3776663" algn="l"/>
              </a:tabLst>
            </a:pPr>
            <a:r>
              <a:rPr lang="en-US" sz="2400" dirty="0" smtClean="0"/>
              <a:t>		-	003</a:t>
            </a:r>
          </a:p>
          <a:p>
            <a:pPr algn="just" eaLnBrk="1" hangingPunct="1">
              <a:spcAft>
                <a:spcPct val="30000"/>
              </a:spcAft>
              <a:buFontTx/>
              <a:buNone/>
              <a:tabLst>
                <a:tab pos="3546475" algn="l"/>
                <a:tab pos="3776663" algn="l"/>
              </a:tabLst>
            </a:pPr>
            <a:r>
              <a:rPr lang="en-US" sz="2400" dirty="0" smtClean="0"/>
              <a:t>			228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4038600" y="3486150"/>
            <a:ext cx="109728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0"/>
            <a:ext cx="8153400" cy="329184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 smtClean="0"/>
              <a:t>Overflow is still a problem, but </a:t>
            </a:r>
            <a:r>
              <a:rPr lang="en-US" sz="2400" b="1" u="sng" dirty="0" smtClean="0"/>
              <a:t>signed overflow</a:t>
            </a:r>
            <a:r>
              <a:rPr lang="en-US" sz="2400" dirty="0" smtClean="0"/>
              <a:t> </a:t>
            </a:r>
            <a:r>
              <a:rPr lang="en-US" sz="2400" u="sng" dirty="0" smtClean="0"/>
              <a:t>is very different from the </a:t>
            </a:r>
            <a:r>
              <a:rPr lang="en-US" sz="2400" b="1" u="sng" dirty="0" smtClean="0"/>
              <a:t>unsigned overflow</a:t>
            </a:r>
            <a:r>
              <a:rPr lang="en-US" sz="2400" dirty="0" smtClean="0"/>
              <a:t> we mentioned last time.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dirty="0" smtClean="0"/>
              <a:t>Sign extension is needed to properly “</a:t>
            </a:r>
            <a:r>
              <a:rPr lang="en-US" sz="2400" dirty="0" err="1" smtClean="0"/>
              <a:t>lengthen”negative</a:t>
            </a:r>
            <a:r>
              <a:rPr lang="en-US" sz="2400" dirty="0" smtClean="0"/>
              <a:t> numbers.</a:t>
            </a:r>
          </a:p>
          <a:p>
            <a:pPr algn="just" eaLnBrk="1" hangingPunct="1">
              <a:lnSpc>
                <a:spcPct val="90000"/>
              </a:lnSpc>
            </a:pPr>
            <a:endParaRPr lang="en-US" dirty="0" smtClean="0"/>
          </a:p>
          <a:p>
            <a:pPr algn="just"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3200" y="2190750"/>
            <a:ext cx="3744416" cy="576063"/>
          </a:xfrm>
        </p:spPr>
        <p:txBody>
          <a:bodyPr/>
          <a:lstStyle/>
          <a:p>
            <a:r>
              <a:rPr lang="en-US" altLang="ko-KR" sz="1500" dirty="0" smtClean="0"/>
              <a:t>Computer Arithmetic</a:t>
            </a:r>
            <a:endParaRPr lang="ko-KR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76600" y="2419350"/>
            <a:ext cx="3744416" cy="304800"/>
          </a:xfrm>
        </p:spPr>
        <p:txBody>
          <a:bodyPr/>
          <a:lstStyle/>
          <a:p>
            <a:pPr lvl="0" algn="l">
              <a:buFont typeface="Arial" pitchFamily="34" charset="0"/>
              <a:buChar char="•"/>
            </a:pPr>
            <a:endParaRPr lang="en-US" sz="1600" b="1" dirty="0" smtClean="0"/>
          </a:p>
          <a:p>
            <a:pPr algn="l">
              <a:buFont typeface="Arial" pitchFamily="34" charset="0"/>
              <a:buChar char="•"/>
            </a:pP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b="1" dirty="0">
                <a:ea typeface="新細明體" pitchFamily="18" charset="-120"/>
              </a:rPr>
              <a:t>Addition of </a:t>
            </a:r>
            <a:br>
              <a:rPr lang="en-US" altLang="zh-TW" sz="2400" b="1" dirty="0">
                <a:ea typeface="新細明體" pitchFamily="18" charset="-120"/>
              </a:rPr>
            </a:br>
            <a:r>
              <a:rPr lang="en-US" altLang="zh-TW" sz="2400" b="1" dirty="0">
                <a:ea typeface="新細明體" pitchFamily="18" charset="-120"/>
              </a:rPr>
              <a:t>Numbers in Twos Complement Representation</a:t>
            </a:r>
          </a:p>
        </p:txBody>
      </p:sp>
      <p:pic>
        <p:nvPicPr>
          <p:cNvPr id="12800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63713" y="1383506"/>
            <a:ext cx="5340350" cy="2871788"/>
          </a:xfrm>
          <a:noFill/>
          <a:ln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8229600" cy="857250"/>
          </a:xfrm>
        </p:spPr>
        <p:txBody>
          <a:bodyPr/>
          <a:lstStyle/>
          <a:p>
            <a:r>
              <a:rPr lang="en-US" altLang="zh-TW" sz="3200" b="1" dirty="0">
                <a:solidFill>
                  <a:schemeClr val="bg1"/>
                </a:solidFill>
                <a:ea typeface="新細明體" pitchFamily="18" charset="-120"/>
              </a:rPr>
              <a:t>Subtraction of </a:t>
            </a:r>
            <a:r>
              <a:rPr lang="en-US" altLang="zh-TW" sz="3200" b="1" dirty="0" smtClean="0">
                <a:solidFill>
                  <a:schemeClr val="bg1"/>
                </a:solidFill>
                <a:ea typeface="新細明體" pitchFamily="18" charset="-120"/>
              </a:rPr>
              <a:t>Numbers</a:t>
            </a:r>
            <a:r>
              <a:rPr lang="en-US" altLang="zh-TW" sz="2400" b="1" dirty="0" smtClean="0">
                <a:ea typeface="新細明體" pitchFamily="18" charset="-120"/>
              </a:rPr>
              <a:t/>
            </a:r>
            <a:br>
              <a:rPr lang="en-US" altLang="zh-TW" sz="2400" b="1" dirty="0" smtClean="0">
                <a:ea typeface="新細明體" pitchFamily="18" charset="-120"/>
              </a:rPr>
            </a:br>
            <a:r>
              <a:rPr lang="en-US" altLang="zh-TW" sz="2400" b="1" dirty="0" smtClean="0">
                <a:ea typeface="新細明體" pitchFamily="18" charset="-120"/>
              </a:rPr>
              <a:t>in </a:t>
            </a:r>
            <a:r>
              <a:rPr lang="en-US" altLang="zh-TW" sz="2400" b="1" dirty="0">
                <a:ea typeface="新細明體" pitchFamily="18" charset="-120"/>
              </a:rPr>
              <a:t>Twos Complement Representation (M – S)</a:t>
            </a:r>
          </a:p>
        </p:txBody>
      </p:sp>
      <p:pic>
        <p:nvPicPr>
          <p:cNvPr id="13210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76401" y="895351"/>
            <a:ext cx="5562600" cy="3557724"/>
          </a:xfrm>
          <a:noFill/>
          <a:ln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8572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bg1"/>
                </a:solidFill>
              </a:rPr>
              <a:t>Why does this work?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23950"/>
            <a:ext cx="8229600" cy="3291840"/>
          </a:xfrm>
        </p:spPr>
        <p:txBody>
          <a:bodyPr/>
          <a:lstStyle/>
          <a:p>
            <a:pPr defTabSz="904875" eaLnBrk="1" hangingPunct="1">
              <a:tabLst>
                <a:tab pos="3197225" algn="l"/>
                <a:tab pos="3827463" algn="l"/>
              </a:tabLst>
            </a:pPr>
            <a:r>
              <a:rPr lang="en-US" sz="1800" dirty="0" smtClean="0"/>
              <a:t>For n-bit numbers, the negation of B in two’s complement is</a:t>
            </a:r>
          </a:p>
          <a:p>
            <a:pPr defTabSz="904875" eaLnBrk="1" hangingPunct="1">
              <a:buNone/>
              <a:tabLst>
                <a:tab pos="3197225" algn="l"/>
                <a:tab pos="3827463" algn="l"/>
              </a:tabLst>
            </a:pPr>
            <a:r>
              <a:rPr lang="en-US" sz="1800" dirty="0" smtClean="0"/>
              <a:t> 2</a:t>
            </a:r>
            <a:r>
              <a:rPr lang="en-US" sz="1800" baseline="50000" dirty="0" smtClean="0"/>
              <a:t>n</a:t>
            </a:r>
            <a:r>
              <a:rPr lang="en-US" sz="1800" dirty="0" smtClean="0"/>
              <a:t> - B (this is one of the alternative ways of negating a two’s-complement </a:t>
            </a:r>
          </a:p>
          <a:p>
            <a:pPr defTabSz="904875" eaLnBrk="1" hangingPunct="1">
              <a:buNone/>
              <a:tabLst>
                <a:tab pos="3197225" algn="l"/>
                <a:tab pos="3827463" algn="l"/>
              </a:tabLst>
            </a:pPr>
            <a:r>
              <a:rPr lang="en-US" sz="1800" dirty="0" smtClean="0"/>
              <a:t>number).		A - B	= A + (-B)</a:t>
            </a:r>
          </a:p>
          <a:p>
            <a:pPr defTabSz="904875" eaLnBrk="1" hangingPunct="1">
              <a:spcBef>
                <a:spcPct val="0"/>
              </a:spcBef>
              <a:buFontTx/>
              <a:buNone/>
              <a:tabLst>
                <a:tab pos="3197225" algn="l"/>
                <a:tab pos="3827463" algn="l"/>
              </a:tabLst>
            </a:pPr>
            <a:r>
              <a:rPr lang="en-US" sz="1800" dirty="0" smtClean="0"/>
              <a:t>			= A + (2</a:t>
            </a:r>
            <a:r>
              <a:rPr lang="en-US" sz="1800" baseline="50000" dirty="0" smtClean="0"/>
              <a:t>n</a:t>
            </a:r>
            <a:r>
              <a:rPr lang="en-US" sz="1800" dirty="0" smtClean="0"/>
              <a:t> - B)</a:t>
            </a:r>
          </a:p>
          <a:p>
            <a:pPr defTabSz="904875" eaLnBrk="1" hangingPunct="1">
              <a:spcBef>
                <a:spcPct val="0"/>
              </a:spcBef>
              <a:spcAft>
                <a:spcPct val="60000"/>
              </a:spcAft>
              <a:buFontTx/>
              <a:buNone/>
              <a:tabLst>
                <a:tab pos="3197225" algn="l"/>
                <a:tab pos="3827463" algn="l"/>
              </a:tabLst>
            </a:pPr>
            <a:r>
              <a:rPr lang="en-US" sz="1800" dirty="0" smtClean="0"/>
              <a:t>			= (A - B) + 2</a:t>
            </a:r>
            <a:r>
              <a:rPr lang="en-US" sz="1800" baseline="50000" dirty="0" smtClean="0"/>
              <a:t>n</a:t>
            </a:r>
            <a:endParaRPr lang="en-US" sz="1800" dirty="0" smtClean="0"/>
          </a:p>
          <a:p>
            <a:pPr defTabSz="904875" eaLnBrk="1" hangingPunct="1">
              <a:tabLst>
                <a:tab pos="3197225" algn="l"/>
                <a:tab pos="3827463" algn="l"/>
              </a:tabLst>
            </a:pPr>
            <a:r>
              <a:rPr lang="en-US" sz="1800" dirty="0" smtClean="0"/>
              <a:t>If A </a:t>
            </a:r>
            <a:r>
              <a:rPr lang="en-US" sz="1800" dirty="0" smtClean="0">
                <a:sym typeface="Symbol" pitchFamily="18" charset="2"/>
              </a:rPr>
              <a:t></a:t>
            </a:r>
            <a:r>
              <a:rPr lang="en-US" sz="1800" dirty="0" smtClean="0"/>
              <a:t> B, then (A - B) is a positive number, and 2</a:t>
            </a:r>
            <a:r>
              <a:rPr lang="en-US" sz="1800" baseline="50000" dirty="0" smtClean="0"/>
              <a:t>n</a:t>
            </a:r>
            <a:r>
              <a:rPr lang="en-US" sz="1800" dirty="0" smtClean="0"/>
              <a:t> represents a carry out of 1. Discarding this carry out is equivalent to subtracting 2</a:t>
            </a:r>
            <a:r>
              <a:rPr lang="en-US" sz="1800" baseline="50000" dirty="0" smtClean="0"/>
              <a:t>n</a:t>
            </a:r>
            <a:r>
              <a:rPr lang="en-US" sz="1800" dirty="0" smtClean="0"/>
              <a:t>, which leaves us with the desired result (A - B). </a:t>
            </a:r>
          </a:p>
          <a:p>
            <a:pPr defTabSz="904875" eaLnBrk="1" hangingPunct="1">
              <a:tabLst>
                <a:tab pos="3197225" algn="l"/>
                <a:tab pos="3827463" algn="l"/>
              </a:tabLst>
            </a:pPr>
            <a:r>
              <a:rPr lang="en-US" sz="1800" dirty="0" smtClean="0"/>
              <a:t>If A </a:t>
            </a:r>
            <a:r>
              <a:rPr lang="en-US" sz="1800" dirty="0" smtClean="0">
                <a:sym typeface="Symbol" pitchFamily="18" charset="2"/>
              </a:rPr>
              <a:t></a:t>
            </a:r>
            <a:r>
              <a:rPr lang="en-US" sz="1800" dirty="0" smtClean="0"/>
              <a:t> B, then (A - B) is a negative number and we have 2</a:t>
            </a:r>
            <a:r>
              <a:rPr lang="en-US" sz="1800" baseline="50000" dirty="0" smtClean="0"/>
              <a:t>n</a:t>
            </a:r>
            <a:r>
              <a:rPr lang="en-US" sz="1800" dirty="0" smtClean="0"/>
              <a:t> - (A - B). This corresponds to the desired result, -(A - B), in two’s complement form.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7480300" y="209550"/>
          <a:ext cx="16637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Clip" r:id="rId3" imgW="1568880" imgH="1795320" progId="">
                  <p:embed/>
                </p:oleObj>
              </mc:Choice>
              <mc:Fallback>
                <p:oleObj name="Clip" r:id="rId3" imgW="1568880" imgH="17953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209550"/>
                        <a:ext cx="1663700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8229600" cy="8572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bg1"/>
                </a:solidFill>
              </a:rPr>
              <a:t>Subtraction summary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42950"/>
            <a:ext cx="8382000" cy="3048000"/>
          </a:xfrm>
        </p:spPr>
        <p:txBody>
          <a:bodyPr/>
          <a:lstStyle/>
          <a:p>
            <a:pPr algn="just" eaLnBrk="1" hangingPunct="1"/>
            <a:r>
              <a:rPr lang="en-US" sz="2200" dirty="0" smtClean="0"/>
              <a:t>A good representation for negative numbers makes subtraction hardware much easier to design. </a:t>
            </a:r>
          </a:p>
          <a:p>
            <a:pPr lvl="1" algn="just" eaLnBrk="1" hangingPunct="1"/>
            <a:r>
              <a:rPr lang="en-US" sz="2200" dirty="0" smtClean="0"/>
              <a:t>Two’s complement is used most often (although signed </a:t>
            </a:r>
          </a:p>
          <a:p>
            <a:pPr lvl="1" algn="just" eaLnBrk="1" hangingPunct="1">
              <a:buNone/>
            </a:pPr>
            <a:r>
              <a:rPr lang="en-US" sz="2200" dirty="0" smtClean="0"/>
              <a:t>magnitude shows up sometimes, such as in floating-point systems, which we’ll discuss on Wednesday).</a:t>
            </a:r>
          </a:p>
          <a:p>
            <a:pPr lvl="1" algn="just" eaLnBrk="1" hangingPunct="1"/>
            <a:r>
              <a:rPr lang="en-US" sz="2200" dirty="0" smtClean="0"/>
              <a:t>Using two’s complement, we can build a </a:t>
            </a:r>
            <a:r>
              <a:rPr lang="en-US" sz="2200" dirty="0" err="1" smtClean="0"/>
              <a:t>subtractor</a:t>
            </a:r>
            <a:r>
              <a:rPr lang="en-US" sz="2200" dirty="0" smtClean="0"/>
              <a:t> with </a:t>
            </a:r>
          </a:p>
          <a:p>
            <a:pPr lvl="1" algn="just" eaLnBrk="1" hangingPunct="1">
              <a:buNone/>
            </a:pPr>
            <a:r>
              <a:rPr lang="en-US" sz="2200" dirty="0" smtClean="0"/>
              <a:t>minor changes to the adder from.</a:t>
            </a:r>
          </a:p>
          <a:p>
            <a:pPr lvl="1" algn="just" eaLnBrk="1" hangingPunct="1"/>
            <a:r>
              <a:rPr lang="en-US" sz="2200" dirty="0" smtClean="0"/>
              <a:t>We can also make a single circuit which can both add and </a:t>
            </a:r>
          </a:p>
          <a:p>
            <a:pPr lvl="1" algn="just" eaLnBrk="1" hangingPunct="1">
              <a:buNone/>
            </a:pPr>
            <a:r>
              <a:rPr lang="en-US" sz="2200" dirty="0" smtClean="0"/>
              <a:t>subtract.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229600" cy="857250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An adder </a:t>
            </a:r>
            <a:r>
              <a:rPr lang="en-US" sz="3200" dirty="0" err="1" smtClean="0">
                <a:solidFill>
                  <a:schemeClr val="bg1"/>
                </a:solidFill>
              </a:rPr>
              <a:t>subtractor</a:t>
            </a:r>
            <a:r>
              <a:rPr lang="en-US" sz="3200" dirty="0" smtClean="0">
                <a:solidFill>
                  <a:schemeClr val="bg1"/>
                </a:solidFill>
              </a:rPr>
              <a:t> circuit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38200" y="1352550"/>
            <a:ext cx="7659169" cy="23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4738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04200" cy="628650"/>
          </a:xfrm>
        </p:spPr>
        <p:txBody>
          <a:bodyPr/>
          <a:lstStyle/>
          <a:p>
            <a:r>
              <a:rPr lang="en-US" sz="3000" b="1" dirty="0" smtClean="0">
                <a:solidFill>
                  <a:schemeClr val="bg2"/>
                </a:solidFill>
              </a:rPr>
              <a:t>Review Questions</a:t>
            </a:r>
            <a:endParaRPr lang="en-US" sz="3000" b="1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95350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Briefly explain the following representations: sign magnitude, twos complement, biased.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Explain how to determine if a number is negative in the following representations: sign magnitude, twos complement, biased.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What is the sign-extension rule for twos complement numbers?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How can you form the negation of an integer in twos complement representation?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 general terms, when does the twos complement operation on an n-bit integer pro- duce the same integer?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00338" y="2181225"/>
            <a:ext cx="3743325" cy="5762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43011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2700338" y="2757488"/>
            <a:ext cx="37433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3505200" y="0"/>
            <a:ext cx="7556500" cy="8366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000" b="1" dirty="0" smtClean="0">
                <a:solidFill>
                  <a:schemeClr val="bg2"/>
                </a:solidFill>
              </a:rPr>
              <a:t>Lecture Outcomes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742950"/>
            <a:ext cx="8153400" cy="31083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en-US" altLang="en-US" sz="2500" b="1" dirty="0" smtClean="0"/>
              <a:t>Understanding of:</a:t>
            </a:r>
          </a:p>
          <a:p>
            <a:r>
              <a:rPr lang="en-US" altLang="en-US" sz="2500" dirty="0" smtClean="0"/>
              <a:t>Arithmetic &amp; Logic Unit</a:t>
            </a:r>
          </a:p>
          <a:p>
            <a:r>
              <a:rPr lang="en-US" altLang="en-US" sz="2500" dirty="0" smtClean="0"/>
              <a:t>Integer Representation</a:t>
            </a:r>
          </a:p>
          <a:p>
            <a:r>
              <a:rPr lang="en-US" altLang="en-US" sz="2500" dirty="0" smtClean="0"/>
              <a:t>Adder sub tractor Circuit</a:t>
            </a:r>
          </a:p>
          <a:p>
            <a:endParaRPr lang="en-US" altLang="en-US" sz="2500" dirty="0" smtClean="0"/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Arithmetic &amp; Logic Unit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7750"/>
            <a:ext cx="8229600" cy="3291840"/>
          </a:xfrm>
        </p:spPr>
        <p:txBody>
          <a:bodyPr/>
          <a:lstStyle/>
          <a:p>
            <a:r>
              <a:rPr lang="en-US" sz="2400" dirty="0"/>
              <a:t>Does the calculations</a:t>
            </a:r>
          </a:p>
          <a:p>
            <a:r>
              <a:rPr lang="en-US" sz="2400" dirty="0"/>
              <a:t>Everything else in the computer is there to service this unit</a:t>
            </a:r>
          </a:p>
          <a:p>
            <a:r>
              <a:rPr lang="en-US" sz="2400" dirty="0"/>
              <a:t>Handles integers</a:t>
            </a:r>
          </a:p>
          <a:p>
            <a:r>
              <a:rPr lang="en-US" sz="2400" dirty="0"/>
              <a:t>May handle floating point (real) numbers</a:t>
            </a:r>
          </a:p>
          <a:p>
            <a:r>
              <a:rPr lang="en-US" sz="2400" dirty="0"/>
              <a:t>May be separate FPU (</a:t>
            </a:r>
            <a:r>
              <a:rPr lang="en-US" sz="2400" dirty="0" err="1"/>
              <a:t>maths</a:t>
            </a:r>
            <a:r>
              <a:rPr lang="en-US" sz="2400" dirty="0"/>
              <a:t> co-processor)</a:t>
            </a:r>
          </a:p>
          <a:p>
            <a:r>
              <a:rPr lang="en-US" sz="2400" dirty="0"/>
              <a:t>May be on chip separate FPU (486DX +)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ALU Inputs and Outputs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 b="28885"/>
          <a:stretch>
            <a:fillRect/>
          </a:stretch>
        </p:blipFill>
        <p:spPr bwMode="auto">
          <a:xfrm>
            <a:off x="1219200" y="1276350"/>
            <a:ext cx="7312663" cy="198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8229600" cy="857250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What is signed number?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computing, signed number representations are required to encode negative numbers in binary number systems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08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42950"/>
            <a:ext cx="6705600" cy="3768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8229600" cy="857250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Sign Magnitude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4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8229600" cy="857250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1’s Complement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42950"/>
            <a:ext cx="65532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19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90550"/>
            <a:ext cx="6477000" cy="364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8229600" cy="857250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Example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20019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666</Words>
  <Application>Microsoft Office PowerPoint</Application>
  <PresentationFormat>On-screen Show (16:9)</PresentationFormat>
  <Paragraphs>104</Paragraphs>
  <Slides>26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맑은 고딕</vt:lpstr>
      <vt:lpstr>Arial</vt:lpstr>
      <vt:lpstr>Arial Unicode MS</vt:lpstr>
      <vt:lpstr>Calibri</vt:lpstr>
      <vt:lpstr>Comic Sans MS</vt:lpstr>
      <vt:lpstr>新細明體</vt:lpstr>
      <vt:lpstr>Symbol</vt:lpstr>
      <vt:lpstr>Wingdings</vt:lpstr>
      <vt:lpstr>Cover and End Slide Master</vt:lpstr>
      <vt:lpstr>Contents Slide Master</vt:lpstr>
      <vt:lpstr>Section Break Slide Master</vt:lpstr>
      <vt:lpstr>Document</vt:lpstr>
      <vt:lpstr>Clip</vt:lpstr>
      <vt:lpstr>PowerPoint Presentation</vt:lpstr>
      <vt:lpstr>PowerPoint Presentation</vt:lpstr>
      <vt:lpstr>Lecture Outcomes</vt:lpstr>
      <vt:lpstr>Arithmetic &amp; Logic Unit</vt:lpstr>
      <vt:lpstr>ALU Inputs and Outputs</vt:lpstr>
      <vt:lpstr>What is signed number?</vt:lpstr>
      <vt:lpstr>Sign Magnitude</vt:lpstr>
      <vt:lpstr>1’s Complement</vt:lpstr>
      <vt:lpstr>Example</vt:lpstr>
      <vt:lpstr>Two’s Complement</vt:lpstr>
      <vt:lpstr>Example</vt:lpstr>
      <vt:lpstr>Comparing the signed number systems</vt:lpstr>
      <vt:lpstr>Converting signed numbers to decimal</vt:lpstr>
      <vt:lpstr>Signed overflow</vt:lpstr>
      <vt:lpstr>PowerPoint Presentation</vt:lpstr>
      <vt:lpstr>Detecting signed overflow</vt:lpstr>
      <vt:lpstr>PowerPoint Presentation</vt:lpstr>
      <vt:lpstr>Sign extension</vt:lpstr>
      <vt:lpstr>PowerPoint Presentation</vt:lpstr>
      <vt:lpstr>Addition of  Numbers in Twos Complement Representation</vt:lpstr>
      <vt:lpstr>Subtraction of Numbers in Twos Complement Representation (M – S)</vt:lpstr>
      <vt:lpstr>Why does this work?</vt:lpstr>
      <vt:lpstr>Subtraction summary</vt:lpstr>
      <vt:lpstr>An adder subtractor circuit</vt:lpstr>
      <vt:lpstr>Review Questions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Administrator</cp:lastModifiedBy>
  <cp:revision>187</cp:revision>
  <dcterms:created xsi:type="dcterms:W3CDTF">2016-12-05T23:26:54Z</dcterms:created>
  <dcterms:modified xsi:type="dcterms:W3CDTF">2020-04-30T09:04:25Z</dcterms:modified>
</cp:coreProperties>
</file>