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7"/>
  </p:notesMasterIdLst>
  <p:sldIdLst>
    <p:sldId id="256" r:id="rId4"/>
    <p:sldId id="262" r:id="rId5"/>
    <p:sldId id="27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4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6595" autoAdjust="0"/>
  </p:normalViewPr>
  <p:slideViewPr>
    <p:cSldViewPr>
      <p:cViewPr varScale="1">
        <p:scale>
          <a:sx n="89" d="100"/>
          <a:sy n="89" d="100"/>
        </p:scale>
        <p:origin x="85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42F62-A932-4D1B-96A5-0A7E0D4AE6EE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E4830-55D3-4380-A819-9B187C3BC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4D133-C01F-481F-A707-00EF8EE61732}" type="slidenum">
              <a:rPr lang="en-US"/>
              <a:pPr/>
              <a:t>4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E30EA2-074D-4E37-B71D-64A6ADA46E9B}" type="slidenum">
              <a:rPr lang="en-US"/>
              <a:pPr/>
              <a:t>5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91C04B-83E1-42F6-B3BD-1B82E6DD5BA9}" type="slidenum">
              <a:rPr lang="en-US"/>
              <a:pPr/>
              <a:t>6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1FFC1-0848-4609-A982-47ED5826DA61}" type="slidenum">
              <a:rPr lang="en-US"/>
              <a:pPr/>
              <a:t>7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6DBAB2-E93D-4ACB-B170-73577D1212ED}" type="slidenum">
              <a:rPr lang="en-US"/>
              <a:pPr/>
              <a:t>8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6932F-13C1-417A-A22D-4F8DBF7116F7}" type="slidenum">
              <a:rPr lang="en-US"/>
              <a:pPr/>
              <a:t>9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DE8285-3BDC-4C5E-AFA0-335BA10F8574}" type="slidenum">
              <a:rPr lang="en-US"/>
              <a:pPr/>
              <a:t>10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A7D9B-F796-4A2B-BC54-47F2DC5137F6}" type="slidenum">
              <a:rPr lang="en-US"/>
              <a:pPr/>
              <a:t>11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>
                <a:ea typeface="맑은 고딕" pitchFamily="50" charset="-127"/>
              </a:rPr>
              <a:t>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15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875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5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chemeClr val="tx2">
              <a:lumMod val="75000"/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14300"/>
            <a:ext cx="8204200" cy="6286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14300"/>
            <a:ext cx="8204200" cy="6286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5958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55552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83518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42902" y="45594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8798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10800000">
            <a:off x="-23339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5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676400" y="1733550"/>
            <a:ext cx="9144000" cy="522725"/>
          </a:xfrm>
        </p:spPr>
        <p:txBody>
          <a:bodyPr/>
          <a:lstStyle/>
          <a:p>
            <a:pPr lvl="0"/>
            <a:r>
              <a:rPr lang="en-GB" sz="3200" dirty="0" smtClean="0"/>
              <a:t>William Stallings </a:t>
            </a:r>
            <a:br>
              <a:rPr lang="en-GB" sz="3200" dirty="0" smtClean="0"/>
            </a:br>
            <a:r>
              <a:rPr lang="en-GB" sz="3200" dirty="0" smtClean="0"/>
              <a:t>Computer Organization </a:t>
            </a:r>
            <a:br>
              <a:rPr lang="en-GB" sz="3200" dirty="0" smtClean="0"/>
            </a:br>
            <a:r>
              <a:rPr lang="en-GB" sz="3200" dirty="0" smtClean="0"/>
              <a:t>and Architecture</a:t>
            </a:r>
            <a:br>
              <a:rPr lang="en-GB" sz="3200" dirty="0" smtClean="0"/>
            </a:br>
            <a:r>
              <a:rPr lang="en-GB" sz="3200" dirty="0" smtClean="0"/>
              <a:t>8</a:t>
            </a:r>
            <a:r>
              <a:rPr lang="en-GB" sz="3200" baseline="30000" dirty="0" smtClean="0"/>
              <a:t>th</a:t>
            </a:r>
            <a:r>
              <a:rPr lang="en-GB" sz="3200" dirty="0" smtClean="0"/>
              <a:t> Edition</a:t>
            </a:r>
            <a:endParaRPr lang="en-US" altLang="ko-KR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47800" y="3486150"/>
            <a:ext cx="9144000" cy="5040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 smtClean="0"/>
              <a:t>Chapter 9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Cont. Computer Arithmetic 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589502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Book by : Computer,  Architecture and Organizations,  8</a:t>
            </a:r>
            <a:r>
              <a:rPr lang="en-US" sz="1000" b="1" baseline="30000" dirty="0" smtClean="0">
                <a:solidFill>
                  <a:schemeClr val="bg2"/>
                </a:solidFill>
              </a:rPr>
              <a:t>th</a:t>
            </a:r>
            <a:r>
              <a:rPr lang="en-US" sz="1000" b="1" dirty="0" smtClean="0">
                <a:solidFill>
                  <a:schemeClr val="bg2"/>
                </a:solidFill>
              </a:rPr>
              <a:t> Edition ,William Stalling  </a:t>
            </a:r>
          </a:p>
          <a:p>
            <a:r>
              <a:rPr lang="en-US" sz="1000" b="1" dirty="0" smtClean="0">
                <a:solidFill>
                  <a:schemeClr val="bg2"/>
                </a:solidFill>
              </a:rPr>
              <a:t>Original Slides by : Adrian J </a:t>
            </a:r>
            <a:r>
              <a:rPr lang="en-US" sz="1000" b="1" smtClean="0">
                <a:solidFill>
                  <a:schemeClr val="bg2"/>
                </a:solidFill>
              </a:rPr>
              <a:t>Pullin</a:t>
            </a:r>
            <a:endParaRPr lang="en-US" sz="1000" b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04200" cy="6286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Booth’s Algorithm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/>
          <a:srcRect b="20520"/>
          <a:stretch>
            <a:fillRect/>
          </a:stretch>
        </p:blipFill>
        <p:spPr bwMode="auto">
          <a:xfrm>
            <a:off x="1524000" y="666750"/>
            <a:ext cx="6019800" cy="388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8204200" cy="6286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Example of Booth’s Algorithm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/>
          <a:srcRect b="23480"/>
          <a:stretch>
            <a:fillRect/>
          </a:stretch>
        </p:blipFill>
        <p:spPr bwMode="auto">
          <a:xfrm>
            <a:off x="609600" y="819150"/>
            <a:ext cx="7848600" cy="329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04200" cy="628650"/>
          </a:xfrm>
        </p:spPr>
        <p:txBody>
          <a:bodyPr/>
          <a:lstStyle/>
          <a:p>
            <a:r>
              <a:rPr lang="en-US" sz="3000" b="1" dirty="0" smtClean="0">
                <a:solidFill>
                  <a:schemeClr val="bg2"/>
                </a:solidFill>
              </a:rPr>
              <a:t>Review Questions</a:t>
            </a:r>
            <a:endParaRPr lang="en-US" sz="3000" b="1" dirty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9535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What is the difference between the twos complement representation of </a:t>
            </a:r>
            <a:r>
              <a:rPr lang="en-US" smtClean="0"/>
              <a:t>a </a:t>
            </a:r>
          </a:p>
          <a:p>
            <a:r>
              <a:rPr lang="en-US" smtClean="0"/>
              <a:t>number </a:t>
            </a:r>
            <a:r>
              <a:rPr lang="en-US" dirty="0" smtClean="0"/>
              <a:t>and the twos complement of a number?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If we treat 2 twos complement numbers as unsigned integers for purposes of addition, the result is correct if interpreted as a twos complement number . This is not true for multiplication . Why? 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What are the four essential elements of a number in floating-point notation?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What is the benefit of using biased representation for the exponent portion of a floating-point number?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00338" y="2181225"/>
            <a:ext cx="3743325" cy="5762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43011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2700338" y="2757488"/>
            <a:ext cx="37433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3200" y="2114550"/>
            <a:ext cx="3744416" cy="5760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500" dirty="0" smtClean="0"/>
              <a:t>Cont.  Computer Arithmetic</a:t>
            </a:r>
            <a:endParaRPr lang="ko-KR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76600" y="2419350"/>
            <a:ext cx="3744416" cy="304800"/>
          </a:xfrm>
        </p:spPr>
        <p:txBody>
          <a:bodyPr/>
          <a:lstStyle/>
          <a:p>
            <a:pPr lvl="0" algn="l">
              <a:buFont typeface="Arial" pitchFamily="34" charset="0"/>
              <a:buChar char="•"/>
            </a:pPr>
            <a:endParaRPr lang="en-US" sz="1600" b="1" dirty="0" smtClean="0"/>
          </a:p>
          <a:p>
            <a:pPr algn="l">
              <a:buFont typeface="Arial" pitchFamily="34" charset="0"/>
              <a:buChar char="•"/>
            </a:pPr>
            <a:r>
              <a:rPr lang="en-US" sz="11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3505200" y="0"/>
            <a:ext cx="7556500" cy="8366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000" b="1" dirty="0" smtClean="0">
                <a:solidFill>
                  <a:schemeClr val="bg2"/>
                </a:solidFill>
              </a:rPr>
              <a:t>Lecture Outcomes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742950"/>
            <a:ext cx="8153400" cy="31083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en-US" altLang="en-US" sz="2500" b="1" dirty="0" smtClean="0"/>
              <a:t>Understanding of:</a:t>
            </a:r>
          </a:p>
          <a:p>
            <a:r>
              <a:rPr lang="en-US" sz="2000" dirty="0" smtClean="0"/>
              <a:t>Multiplication</a:t>
            </a:r>
          </a:p>
          <a:p>
            <a:r>
              <a:rPr lang="en-US" sz="2000" dirty="0" smtClean="0"/>
              <a:t>Unsigned Integer Multiplication</a:t>
            </a:r>
          </a:p>
          <a:p>
            <a:r>
              <a:rPr lang="en-US" sz="2000" dirty="0" smtClean="0"/>
              <a:t>Booth’s Algorithm Multiplication </a:t>
            </a:r>
          </a:p>
          <a:p>
            <a:endParaRPr lang="en-US" altLang="en-US" sz="2500" dirty="0" smtClean="0"/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0"/>
            <a:ext cx="8204200" cy="6286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Multiplication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Complex</a:t>
            </a:r>
          </a:p>
          <a:p>
            <a:r>
              <a:rPr lang="en-US" sz="2400" dirty="0"/>
              <a:t>Work out partial product for each digit</a:t>
            </a:r>
          </a:p>
          <a:p>
            <a:r>
              <a:rPr lang="en-US" sz="2400" dirty="0"/>
              <a:t>Take care with place value (column)</a:t>
            </a:r>
          </a:p>
          <a:p>
            <a:r>
              <a:rPr lang="en-US" sz="2400" dirty="0"/>
              <a:t>Add partial products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204200" cy="6286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Multiplication 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	</a:t>
            </a:r>
            <a:r>
              <a:rPr lang="en-US" sz="2400" dirty="0"/>
              <a:t>   1011   Multiplicand (11 </a:t>
            </a:r>
            <a:r>
              <a:rPr lang="en-US" sz="2400" dirty="0" err="1"/>
              <a:t>dec</a:t>
            </a:r>
            <a:r>
              <a:rPr lang="en-US" sz="2400" dirty="0"/>
              <a:t>)</a:t>
            </a:r>
          </a:p>
          <a:p>
            <a:r>
              <a:rPr lang="en-US" sz="2400" dirty="0"/>
              <a:t>     x 1101   Multiplier     (13 </a:t>
            </a:r>
            <a:r>
              <a:rPr lang="en-US" sz="2400" dirty="0" err="1"/>
              <a:t>dec</a:t>
            </a:r>
            <a:r>
              <a:rPr lang="en-US" sz="2400" dirty="0"/>
              <a:t>)</a:t>
            </a:r>
          </a:p>
          <a:p>
            <a:r>
              <a:rPr lang="en-US" sz="2400" dirty="0"/>
              <a:t> 	   1011   </a:t>
            </a:r>
            <a:r>
              <a:rPr lang="en-US" sz="2400" dirty="0" smtClean="0"/>
              <a:t>    Partial </a:t>
            </a:r>
            <a:r>
              <a:rPr lang="en-US" sz="2400" dirty="0"/>
              <a:t>products</a:t>
            </a:r>
          </a:p>
          <a:p>
            <a:r>
              <a:rPr lang="en-US" sz="2400" dirty="0"/>
              <a:t>     0000     </a:t>
            </a:r>
            <a:r>
              <a:rPr lang="en-US" sz="2400" dirty="0" smtClean="0"/>
              <a:t>      Note</a:t>
            </a:r>
            <a:r>
              <a:rPr lang="en-US" sz="2400" dirty="0"/>
              <a:t>: if multiplier bit is 1 copy</a:t>
            </a:r>
          </a:p>
          <a:p>
            <a:r>
              <a:rPr lang="en-US" sz="2400" dirty="0"/>
              <a:t>   1011	      multiplicand (place value)</a:t>
            </a:r>
          </a:p>
          <a:p>
            <a:r>
              <a:rPr lang="en-US" sz="2400" dirty="0"/>
              <a:t> 1011	      otherwise zero</a:t>
            </a:r>
          </a:p>
          <a:p>
            <a:r>
              <a:rPr lang="en-US" sz="2400" dirty="0"/>
              <a:t> 10001111   Product (143 </a:t>
            </a:r>
            <a:r>
              <a:rPr lang="en-US" sz="2400" dirty="0" err="1"/>
              <a:t>dec</a:t>
            </a:r>
            <a:r>
              <a:rPr lang="en-US" sz="2400" dirty="0"/>
              <a:t>)</a:t>
            </a:r>
          </a:p>
          <a:p>
            <a:r>
              <a:rPr lang="en-US" sz="2400" dirty="0"/>
              <a:t> Note: need double length result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1295400" y="18097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762000" y="356235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762000" y="401955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204200" cy="6286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Unsigned Binary Multiplication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/>
          <a:srcRect b="58116"/>
          <a:stretch>
            <a:fillRect/>
          </a:stretch>
        </p:blipFill>
        <p:spPr bwMode="auto">
          <a:xfrm>
            <a:off x="762000" y="742950"/>
            <a:ext cx="7848600" cy="3612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204200" cy="6286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Execution of Example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/>
          <a:srcRect t="44203" b="12817"/>
          <a:stretch>
            <a:fillRect/>
          </a:stretch>
        </p:blipFill>
        <p:spPr bwMode="auto">
          <a:xfrm>
            <a:off x="762000" y="819150"/>
            <a:ext cx="7239000" cy="3418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00150"/>
            <a:ext cx="3276600" cy="590550"/>
          </a:xfrm>
        </p:spPr>
        <p:txBody>
          <a:bodyPr/>
          <a:lstStyle/>
          <a:p>
            <a:r>
              <a:rPr lang="en-US" sz="2000" dirty="0"/>
              <a:t>Flowchart for </a:t>
            </a:r>
            <a:r>
              <a:rPr lang="en-US" sz="2000" dirty="0" smtClean="0"/>
              <a:t>Unsigned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/>
              <a:t>Binary Multiplication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/>
          <a:srcRect b="20520"/>
          <a:stretch>
            <a:fillRect/>
          </a:stretch>
        </p:blipFill>
        <p:spPr bwMode="auto">
          <a:xfrm>
            <a:off x="3276600" y="742950"/>
            <a:ext cx="4792663" cy="367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04200" cy="6286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Multiplying Negative Numbers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This does not work!</a:t>
            </a:r>
          </a:p>
          <a:p>
            <a:r>
              <a:rPr lang="en-US" sz="2400" dirty="0"/>
              <a:t>Solution 1</a:t>
            </a:r>
          </a:p>
          <a:p>
            <a:pPr lvl="1"/>
            <a:r>
              <a:rPr lang="en-US" sz="2400" dirty="0"/>
              <a:t>Convert to positive if required</a:t>
            </a:r>
          </a:p>
          <a:p>
            <a:pPr lvl="1"/>
            <a:r>
              <a:rPr lang="en-US" sz="2400" dirty="0"/>
              <a:t>Multiply as above</a:t>
            </a:r>
          </a:p>
          <a:p>
            <a:pPr lvl="1"/>
            <a:r>
              <a:rPr lang="en-US" sz="2400" dirty="0"/>
              <a:t>If signs were different, negate answer</a:t>
            </a:r>
          </a:p>
          <a:p>
            <a:r>
              <a:rPr lang="en-US" sz="2400" dirty="0"/>
              <a:t>Solution 2</a:t>
            </a:r>
          </a:p>
          <a:p>
            <a:pPr lvl="1"/>
            <a:r>
              <a:rPr lang="en-US" sz="2400" dirty="0"/>
              <a:t>Booth’s algorithm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212</Words>
  <Application>Microsoft Office PowerPoint</Application>
  <PresentationFormat>On-screen Show (16:9)</PresentationFormat>
  <Paragraphs>55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맑은 고딕</vt:lpstr>
      <vt:lpstr>Arial</vt:lpstr>
      <vt:lpstr>Arial Unicode MS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Lecture Outcomes</vt:lpstr>
      <vt:lpstr>Multiplication</vt:lpstr>
      <vt:lpstr>Multiplication Example</vt:lpstr>
      <vt:lpstr>Unsigned Binary Multiplication</vt:lpstr>
      <vt:lpstr>Execution of Example</vt:lpstr>
      <vt:lpstr>Flowchart for Unsigned  Binary Multiplication</vt:lpstr>
      <vt:lpstr>Multiplying Negative Numbers</vt:lpstr>
      <vt:lpstr>Booth’s Algorithm</vt:lpstr>
      <vt:lpstr>Example of Booth’s Algorithm</vt:lpstr>
      <vt:lpstr>Review Questions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Administrator</cp:lastModifiedBy>
  <cp:revision>194</cp:revision>
  <dcterms:created xsi:type="dcterms:W3CDTF">2016-12-05T23:26:54Z</dcterms:created>
  <dcterms:modified xsi:type="dcterms:W3CDTF">2020-04-30T09:04:32Z</dcterms:modified>
</cp:coreProperties>
</file>