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262" r:id="rId5"/>
    <p:sldId id="294" r:id="rId6"/>
    <p:sldId id="271" r:id="rId7"/>
    <p:sldId id="272" r:id="rId8"/>
    <p:sldId id="273" r:id="rId9"/>
    <p:sldId id="289" r:id="rId10"/>
    <p:sldId id="290" r:id="rId11"/>
    <p:sldId id="291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5" r:id="rId27"/>
    <p:sldId id="296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6595" autoAdjust="0"/>
  </p:normalViewPr>
  <p:slideViewPr>
    <p:cSldViewPr>
      <p:cViewPr varScale="1">
        <p:scale>
          <a:sx n="89" d="100"/>
          <a:sy n="89" d="100"/>
        </p:scale>
        <p:origin x="8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42F62-A932-4D1B-96A5-0A7E0D4AE6EE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4830-55D3-4380-A819-9B187C3BC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AA91B-4EDE-4E2A-BC6A-C74474B2074C}" type="slidenum">
              <a:rPr lang="en-US"/>
              <a:pPr/>
              <a:t>4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EB434-9480-46F0-AD06-5F4CEA6A4815}" type="slidenum">
              <a:rPr lang="en-US"/>
              <a:pPr/>
              <a:t>19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32C65-8EE7-483B-9CE8-30EC32448D00}" type="slidenum">
              <a:rPr lang="en-US"/>
              <a:pPr/>
              <a:t>21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1A633-7E22-4DA1-B284-89092488938E}" type="slidenum">
              <a:rPr lang="en-US"/>
              <a:pPr/>
              <a:t>22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58E7B8-8B03-48B4-8584-BD11F839E0D9}" type="slidenum">
              <a:rPr lang="en-US"/>
              <a:pPr/>
              <a:t>23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318B0-12EA-4696-98C5-D25D191033B6}" type="slidenum">
              <a:rPr lang="en-US"/>
              <a:pPr/>
              <a:t>5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7CE31-3E4B-48A7-8963-7342016C8C17}" type="slidenum">
              <a:rPr lang="en-US"/>
              <a:pPr/>
              <a:t>10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AD45F-F502-4672-8F27-0B983ABE0410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4CFC4-6B95-473B-916C-E7E72FF5E6EB}" type="slidenum">
              <a:rPr lang="en-US"/>
              <a:pPr/>
              <a:t>12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5B1CC-A9EB-4985-B1DB-8B270A6A7023}" type="slidenum">
              <a:rPr lang="en-US"/>
              <a:pPr/>
              <a:t>13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CCDFA-48A4-4AAB-942D-474C68E6FACF}" type="slidenum">
              <a:rPr lang="en-US"/>
              <a:pPr/>
              <a:t>14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B8DB8-BC22-4C19-8C13-40A0B6E8DA8E}" type="slidenum">
              <a:rPr lang="en-US"/>
              <a:pPr/>
              <a:t>15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47929-9542-4CDE-84A9-2A9033EB66D7}" type="slidenum">
              <a:rPr lang="en-US"/>
              <a:pPr/>
              <a:t>17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676400" y="1733550"/>
            <a:ext cx="9144000" cy="522725"/>
          </a:xfrm>
        </p:spPr>
        <p:txBody>
          <a:bodyPr/>
          <a:lstStyle/>
          <a:p>
            <a:pPr lvl="0"/>
            <a:r>
              <a:rPr lang="en-GB" sz="3200" dirty="0" smtClean="0"/>
              <a:t>William Stallings </a:t>
            </a:r>
            <a:br>
              <a:rPr lang="en-GB" sz="3200" dirty="0" smtClean="0"/>
            </a:br>
            <a:r>
              <a:rPr lang="en-GB" sz="3200" dirty="0" smtClean="0"/>
              <a:t>Computer Organization </a:t>
            </a:r>
            <a:br>
              <a:rPr lang="en-GB" sz="3200" dirty="0" smtClean="0"/>
            </a:br>
            <a:r>
              <a:rPr lang="en-GB" sz="3200" dirty="0" smtClean="0"/>
              <a:t>and Architecture</a:t>
            </a:r>
            <a:br>
              <a:rPr lang="en-GB" sz="3200" dirty="0" smtClean="0"/>
            </a:br>
            <a:r>
              <a:rPr lang="en-GB" sz="3200" dirty="0" smtClean="0"/>
              <a:t>8</a:t>
            </a:r>
            <a:r>
              <a:rPr lang="en-GB" sz="3200" baseline="30000" dirty="0" smtClean="0"/>
              <a:t>th</a:t>
            </a:r>
            <a:r>
              <a:rPr lang="en-GB" sz="3200" dirty="0" smtClean="0"/>
              <a:t> Edition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3486150"/>
            <a:ext cx="9144000" cy="504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Chapter 9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Cont. Computer Arithmetic 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58950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Book by : Computer,  Architecture and Organizations,  8</a:t>
            </a:r>
            <a:r>
              <a:rPr lang="en-US" sz="1000" b="1" baseline="30000" dirty="0" smtClean="0">
                <a:solidFill>
                  <a:schemeClr val="bg2"/>
                </a:solidFill>
              </a:rPr>
              <a:t>th</a:t>
            </a:r>
            <a:r>
              <a:rPr lang="en-US" sz="1000" b="1" dirty="0" smtClean="0">
                <a:solidFill>
                  <a:schemeClr val="bg2"/>
                </a:solidFill>
              </a:rPr>
              <a:t> Edition ,William Stalling  </a:t>
            </a:r>
          </a:p>
          <a:p>
            <a:r>
              <a:rPr lang="en-US" sz="1000" b="1" dirty="0" smtClean="0">
                <a:solidFill>
                  <a:schemeClr val="bg2"/>
                </a:solidFill>
              </a:rPr>
              <a:t>Original Slides by : Adrian J </a:t>
            </a:r>
            <a:r>
              <a:rPr lang="en-US" sz="1000" b="1" smtClean="0">
                <a:solidFill>
                  <a:schemeClr val="bg2"/>
                </a:solidFill>
              </a:rPr>
              <a:t>Pullin</a:t>
            </a:r>
            <a:endParaRPr lang="en-US" sz="10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Floating Point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90750"/>
            <a:ext cx="8178800" cy="1622822"/>
          </a:xfrm>
        </p:spPr>
        <p:txBody>
          <a:bodyPr/>
          <a:lstStyle/>
          <a:p>
            <a:r>
              <a:rPr lang="en-US" sz="2400" dirty="0"/>
              <a:t>+/- .</a:t>
            </a:r>
            <a:r>
              <a:rPr lang="en-US" sz="2400" dirty="0" err="1"/>
              <a:t>significand</a:t>
            </a:r>
            <a:r>
              <a:rPr lang="en-US" sz="2400" dirty="0"/>
              <a:t> x 2</a:t>
            </a:r>
            <a:r>
              <a:rPr lang="en-US" sz="2400" baseline="30000" dirty="0"/>
              <a:t>exponent</a:t>
            </a:r>
            <a:endParaRPr lang="en-US" sz="2400" dirty="0"/>
          </a:p>
          <a:p>
            <a:r>
              <a:rPr lang="en-US" sz="2400" dirty="0"/>
              <a:t>Misnomer</a:t>
            </a:r>
          </a:p>
          <a:p>
            <a:r>
              <a:rPr lang="en-US" sz="2400" dirty="0"/>
              <a:t>Point is actually fixed between sign bit and body of mantissa</a:t>
            </a:r>
          </a:p>
          <a:p>
            <a:r>
              <a:rPr lang="en-US" sz="2400" dirty="0"/>
              <a:t>Exponent indicates place value (point position)</a:t>
            </a:r>
          </a:p>
        </p:txBody>
      </p:sp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3"/>
          <a:srcRect b="68088"/>
          <a:stretch>
            <a:fillRect/>
          </a:stretch>
        </p:blipFill>
        <p:spPr bwMode="auto">
          <a:xfrm>
            <a:off x="152400" y="742950"/>
            <a:ext cx="8991600" cy="126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Floating Point Examples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/>
          <a:srcRect l="4410" t="16434" r="12009" b="31754"/>
          <a:stretch>
            <a:fillRect/>
          </a:stretch>
        </p:blipFill>
        <p:spPr bwMode="auto">
          <a:xfrm>
            <a:off x="0" y="819150"/>
            <a:ext cx="9144000" cy="328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Signs for Floating Point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Mantissa is stored in 2s compliment</a:t>
            </a:r>
          </a:p>
          <a:p>
            <a:r>
              <a:rPr lang="en-US" sz="2400" dirty="0"/>
              <a:t>Exponent is in excess or biased notation</a:t>
            </a:r>
          </a:p>
          <a:p>
            <a:pPr lvl="1"/>
            <a:r>
              <a:rPr lang="en-US" sz="2400" dirty="0"/>
              <a:t>e.g. Excess (bias) 128 means</a:t>
            </a:r>
          </a:p>
          <a:p>
            <a:pPr lvl="1"/>
            <a:r>
              <a:rPr lang="en-US" sz="2400" dirty="0"/>
              <a:t>8 bit exponent field</a:t>
            </a:r>
          </a:p>
          <a:p>
            <a:pPr lvl="1"/>
            <a:r>
              <a:rPr lang="en-US" sz="2400" dirty="0"/>
              <a:t>Pure value range 0-255</a:t>
            </a:r>
          </a:p>
          <a:p>
            <a:pPr lvl="1"/>
            <a:r>
              <a:rPr lang="en-US" sz="2400" dirty="0"/>
              <a:t>Subtract 128 to get correct value</a:t>
            </a:r>
          </a:p>
          <a:p>
            <a:pPr lvl="1"/>
            <a:r>
              <a:rPr lang="en-US" sz="2400" dirty="0"/>
              <a:t>Range -128 to +127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FP numbers are usually normalized</a:t>
            </a:r>
          </a:p>
          <a:p>
            <a:r>
              <a:rPr lang="en-US" sz="2400" dirty="0"/>
              <a:t>i.e. exponent is adjusted so that leading bit (MSB) of mantissa is 1</a:t>
            </a:r>
          </a:p>
          <a:p>
            <a:r>
              <a:rPr lang="en-US" sz="2400" dirty="0"/>
              <a:t>Since it is always 1 there is no need to store it</a:t>
            </a:r>
          </a:p>
          <a:p>
            <a:r>
              <a:rPr lang="en-US" sz="2400" dirty="0"/>
              <a:t>(c.f. Scientific notation where numbers are normalized to give a single digit before the decimal point</a:t>
            </a:r>
          </a:p>
          <a:p>
            <a:r>
              <a:rPr lang="en-US" sz="2400" dirty="0"/>
              <a:t>e.g. 3.123 x 10</a:t>
            </a:r>
            <a:r>
              <a:rPr lang="en-US" sz="2400" baseline="30000" dirty="0"/>
              <a:t>3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FP Ranges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 a 32 bit number</a:t>
            </a:r>
          </a:p>
          <a:p>
            <a:pPr lvl="1"/>
            <a:r>
              <a:rPr lang="en-US" sz="2400" dirty="0"/>
              <a:t>8 bit exponent </a:t>
            </a:r>
          </a:p>
          <a:p>
            <a:pPr lvl="1"/>
            <a:r>
              <a:rPr lang="en-US" sz="2400" dirty="0"/>
              <a:t>+/- 2</a:t>
            </a:r>
            <a:r>
              <a:rPr lang="en-US" sz="2400" baseline="30000" dirty="0"/>
              <a:t>256 </a:t>
            </a:r>
            <a:r>
              <a:rPr lang="en-US" sz="2400" dirty="0">
                <a:sym typeface="Symbol" pitchFamily="18" charset="2"/>
              </a:rPr>
              <a:t></a:t>
            </a:r>
            <a:r>
              <a:rPr lang="en-US" sz="2400" dirty="0"/>
              <a:t> 1.5 x 10</a:t>
            </a:r>
            <a:r>
              <a:rPr lang="en-US" sz="2400" baseline="30000" dirty="0"/>
              <a:t>77</a:t>
            </a:r>
          </a:p>
          <a:p>
            <a:r>
              <a:rPr lang="en-US" sz="2400" dirty="0"/>
              <a:t>Accuracy</a:t>
            </a:r>
          </a:p>
          <a:p>
            <a:pPr lvl="1"/>
            <a:r>
              <a:rPr lang="en-US" sz="2400" dirty="0"/>
              <a:t>The effect of changing </a:t>
            </a:r>
            <a:r>
              <a:rPr lang="en-US" sz="2400" dirty="0" err="1"/>
              <a:t>lsb</a:t>
            </a:r>
            <a:r>
              <a:rPr lang="en-US" sz="2400" dirty="0"/>
              <a:t> of mantissa</a:t>
            </a:r>
          </a:p>
          <a:p>
            <a:pPr lvl="1"/>
            <a:r>
              <a:rPr lang="en-US" sz="2400" dirty="0"/>
              <a:t>23 bit mantissa 2</a:t>
            </a:r>
            <a:r>
              <a:rPr lang="en-US" sz="2400" baseline="30000" dirty="0"/>
              <a:t>-23 </a:t>
            </a:r>
            <a:r>
              <a:rPr lang="en-US" sz="2400" dirty="0">
                <a:sym typeface="Symbol" pitchFamily="18" charset="2"/>
              </a:rPr>
              <a:t></a:t>
            </a:r>
            <a:r>
              <a:rPr lang="en-US" sz="2400" dirty="0"/>
              <a:t> 1.2 x 10</a:t>
            </a:r>
            <a:r>
              <a:rPr lang="en-US" sz="2400" baseline="30000" dirty="0"/>
              <a:t>-7</a:t>
            </a:r>
            <a:endParaRPr lang="en-US" sz="2400" dirty="0"/>
          </a:p>
          <a:p>
            <a:pPr lvl="1"/>
            <a:r>
              <a:rPr lang="en-US" sz="2400" dirty="0"/>
              <a:t>About 6 decimal places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Expressible Numbers</a:t>
            </a:r>
          </a:p>
        </p:txBody>
      </p:sp>
      <p:pic>
        <p:nvPicPr>
          <p:cNvPr id="64515" name="Picture 1027"/>
          <p:cNvPicPr>
            <a:picLocks noChangeAspect="1" noChangeArrowheads="1"/>
          </p:cNvPicPr>
          <p:nvPr/>
        </p:nvPicPr>
        <p:blipFill>
          <a:blip r:embed="rId3"/>
          <a:srcRect b="15587"/>
          <a:stretch>
            <a:fillRect/>
          </a:stretch>
        </p:blipFill>
        <p:spPr bwMode="auto">
          <a:xfrm>
            <a:off x="259080" y="1124348"/>
            <a:ext cx="8534400" cy="28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04200" cy="628650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Density of Floating Point Numbers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/>
          <a:srcRect l="10855" t="17662" r="12076" b="64850"/>
          <a:stretch>
            <a:fillRect/>
          </a:stretch>
        </p:blipFill>
        <p:spPr bwMode="auto">
          <a:xfrm>
            <a:off x="228600" y="1981200"/>
            <a:ext cx="8839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IEEE 754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Standard for floating point storage</a:t>
            </a:r>
          </a:p>
          <a:p>
            <a:r>
              <a:rPr lang="en-US" sz="2800" dirty="0"/>
              <a:t>32 and 64 bit standards</a:t>
            </a:r>
          </a:p>
          <a:p>
            <a:r>
              <a:rPr lang="en-US" sz="2800" dirty="0"/>
              <a:t>8 and 11 bit exponent respectively</a:t>
            </a:r>
          </a:p>
          <a:p>
            <a:r>
              <a:rPr lang="en-US" sz="2800" dirty="0"/>
              <a:t>Extended formats (both mantissa and exponent) for intermediate results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IEEE 754 Formats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/>
          <a:srcRect l="7666" t="18597" r="10922" b="35965"/>
          <a:stretch>
            <a:fillRect/>
          </a:stretch>
        </p:blipFill>
        <p:spPr bwMode="auto">
          <a:xfrm>
            <a:off x="0" y="1276350"/>
            <a:ext cx="9144000" cy="295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FP Arithmetic +/-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Check for zeros</a:t>
            </a:r>
          </a:p>
          <a:p>
            <a:r>
              <a:rPr lang="en-US" sz="2800" dirty="0"/>
              <a:t>Align </a:t>
            </a:r>
            <a:r>
              <a:rPr lang="en-US" sz="2800" dirty="0" err="1"/>
              <a:t>significands</a:t>
            </a:r>
            <a:r>
              <a:rPr lang="en-US" sz="2800" dirty="0"/>
              <a:t> (adjusting exponents)</a:t>
            </a:r>
          </a:p>
          <a:p>
            <a:r>
              <a:rPr lang="en-US" sz="2800" dirty="0"/>
              <a:t>Add or subtract </a:t>
            </a:r>
            <a:r>
              <a:rPr lang="en-US" sz="2800" dirty="0" err="1"/>
              <a:t>significands</a:t>
            </a:r>
            <a:endParaRPr lang="en-US" sz="2800" dirty="0"/>
          </a:p>
          <a:p>
            <a:r>
              <a:rPr lang="en-US" sz="2800" dirty="0"/>
              <a:t>Normalize result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67000" y="2190750"/>
            <a:ext cx="3744416" cy="576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500" dirty="0" smtClean="0"/>
              <a:t>Cont. Computer Arithmetic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76600" y="2419350"/>
            <a:ext cx="3744416" cy="304800"/>
          </a:xfrm>
        </p:spPr>
        <p:txBody>
          <a:bodyPr/>
          <a:lstStyle/>
          <a:p>
            <a:pPr lvl="0" algn="l">
              <a:buFont typeface="Arial" pitchFamily="34" charset="0"/>
              <a:buChar char="•"/>
            </a:pPr>
            <a:endParaRPr lang="en-US" sz="1600" b="1" dirty="0" smtClean="0"/>
          </a:p>
          <a:p>
            <a:pPr algn="l">
              <a:buFont typeface="Arial" pitchFamily="34" charset="0"/>
              <a:buChar char="•"/>
            </a:pPr>
            <a:endParaRPr lang="en-US" sz="1100" dirty="0" smtClean="0"/>
          </a:p>
          <a:p>
            <a:pPr algn="l">
              <a:buFont typeface="Arial" pitchFamily="34" charset="0"/>
              <a:buChar char="•"/>
            </a:pPr>
            <a:endParaRPr lang="en-US" sz="1100" dirty="0" smtClean="0"/>
          </a:p>
          <a:p>
            <a:pPr algn="l">
              <a:buFont typeface="Arial" pitchFamily="34" charset="0"/>
              <a:buChar char="•"/>
            </a:pPr>
            <a:endParaRPr lang="en-US" sz="1100" dirty="0" smtClean="0"/>
          </a:p>
          <a:p>
            <a:pPr algn="l">
              <a:buFont typeface="Arial" pitchFamily="34" charset="0"/>
              <a:buChar char="•"/>
            </a:pP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589502"/>
            <a:ext cx="541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Book by : Computer,  Architecture and Organizations,  8</a:t>
            </a:r>
            <a:r>
              <a:rPr lang="en-US" sz="1000" b="1" baseline="30000" dirty="0" smtClean="0">
                <a:solidFill>
                  <a:schemeClr val="bg2"/>
                </a:solidFill>
              </a:rPr>
              <a:t>th</a:t>
            </a:r>
            <a:r>
              <a:rPr lang="en-US" sz="1000" b="1" dirty="0" smtClean="0">
                <a:solidFill>
                  <a:schemeClr val="bg2"/>
                </a:solidFill>
              </a:rPr>
              <a:t> Edition ,William Stalling  </a:t>
            </a:r>
          </a:p>
          <a:p>
            <a:r>
              <a:rPr lang="en-US" sz="1000" b="1" dirty="0" smtClean="0">
                <a:solidFill>
                  <a:schemeClr val="bg2"/>
                </a:solidFill>
              </a:rPr>
              <a:t>Original Slides by : Adrian J </a:t>
            </a:r>
            <a:r>
              <a:rPr lang="en-US" sz="1000" b="1" dirty="0" err="1" smtClean="0">
                <a:solidFill>
                  <a:schemeClr val="bg2"/>
                </a:solidFill>
              </a:rPr>
              <a:t>Pullin</a:t>
            </a:r>
            <a:endParaRPr lang="en-US" sz="1000" b="1" dirty="0" smtClean="0">
              <a:solidFill>
                <a:schemeClr val="bg2"/>
              </a:solidFill>
            </a:endParaRPr>
          </a:p>
          <a:p>
            <a:r>
              <a:rPr lang="en-US" sz="1000" b="1" dirty="0" smtClean="0">
                <a:solidFill>
                  <a:schemeClr val="bg2"/>
                </a:solidFill>
              </a:rPr>
              <a:t>Adapted by: </a:t>
            </a:r>
            <a:r>
              <a:rPr lang="en-US" sz="1000" b="1" dirty="0" err="1" smtClean="0">
                <a:solidFill>
                  <a:schemeClr val="bg2"/>
                </a:solidFill>
              </a:rPr>
              <a:t>Ilyas</a:t>
            </a:r>
            <a:r>
              <a:rPr lang="en-US" sz="1000" b="1" dirty="0" smtClean="0">
                <a:solidFill>
                  <a:schemeClr val="bg2"/>
                </a:solidFill>
              </a:rPr>
              <a:t>  </a:t>
            </a:r>
            <a:r>
              <a:rPr lang="en-US" sz="1000" b="1" dirty="0" err="1" smtClean="0">
                <a:solidFill>
                  <a:schemeClr val="bg2"/>
                </a:solidFill>
              </a:rPr>
              <a:t>Younus</a:t>
            </a:r>
            <a:r>
              <a:rPr lang="en-US" sz="1000" b="1" dirty="0" smtClean="0">
                <a:solidFill>
                  <a:schemeClr val="bg2"/>
                </a:solidFill>
              </a:rPr>
              <a:t> </a:t>
            </a:r>
            <a:r>
              <a:rPr lang="en-US" sz="1000" b="1" dirty="0" err="1" smtClean="0">
                <a:solidFill>
                  <a:schemeClr val="bg2"/>
                </a:solidFill>
              </a:rPr>
              <a:t>Essani</a:t>
            </a:r>
            <a:endParaRPr lang="en-US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04200" cy="628650"/>
          </a:xfrm>
        </p:spPr>
        <p:txBody>
          <a:bodyPr/>
          <a:lstStyle/>
          <a:p>
            <a:r>
              <a:rPr lang="en-GB" sz="2400" dirty="0">
                <a:solidFill>
                  <a:schemeClr val="bg1"/>
                </a:solidFill>
              </a:rPr>
              <a:t>FP Addition &amp; Subtraction Flowchart</a:t>
            </a: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/>
          <a:srcRect l="3325" r="2791" b="14851"/>
          <a:stretch>
            <a:fillRect/>
          </a:stretch>
        </p:blipFill>
        <p:spPr bwMode="auto">
          <a:xfrm>
            <a:off x="0" y="514350"/>
            <a:ext cx="8839200" cy="421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FP Arithmetic </a:t>
            </a:r>
            <a:r>
              <a:rPr lang="en-US" sz="3200" dirty="0">
                <a:solidFill>
                  <a:schemeClr val="bg1"/>
                </a:solidFill>
                <a:latin typeface="Arial" charset="0"/>
              </a:rPr>
              <a:t>x/</a:t>
            </a:r>
            <a:r>
              <a:rPr lang="en-US" sz="3200" b="1" dirty="0">
                <a:solidFill>
                  <a:schemeClr val="bg1"/>
                </a:solidFill>
                <a:sym typeface="Symbol" pitchFamily="18" charset="2"/>
              </a:rPr>
              <a:t>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Check for zero</a:t>
            </a:r>
          </a:p>
          <a:p>
            <a:r>
              <a:rPr lang="en-US" sz="2800" dirty="0"/>
              <a:t>Add/subtract exponents </a:t>
            </a:r>
          </a:p>
          <a:p>
            <a:r>
              <a:rPr lang="en-US" sz="2800" dirty="0"/>
              <a:t>Multiply/divide </a:t>
            </a:r>
            <a:r>
              <a:rPr lang="en-US" sz="2800" dirty="0" err="1"/>
              <a:t>significands</a:t>
            </a:r>
            <a:r>
              <a:rPr lang="en-US" sz="2800" dirty="0"/>
              <a:t> (watch sign)</a:t>
            </a:r>
          </a:p>
          <a:p>
            <a:r>
              <a:rPr lang="en-US" sz="2800" dirty="0"/>
              <a:t>Normalize</a:t>
            </a:r>
          </a:p>
          <a:p>
            <a:r>
              <a:rPr lang="en-US" sz="2800" dirty="0"/>
              <a:t>Round</a:t>
            </a:r>
          </a:p>
          <a:p>
            <a:r>
              <a:rPr lang="en-US" sz="2800" dirty="0"/>
              <a:t>All intermediate results should be in double length storage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Floating Point Multiplication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 b="9221"/>
          <a:stretch>
            <a:fillRect/>
          </a:stretch>
        </p:blipFill>
        <p:spPr bwMode="auto">
          <a:xfrm>
            <a:off x="1905000" y="666750"/>
            <a:ext cx="4716511" cy="394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8204200" cy="628650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</a:rPr>
              <a:t>Floating Point Division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 b="10420"/>
          <a:stretch>
            <a:fillRect/>
          </a:stretch>
        </p:blipFill>
        <p:spPr bwMode="auto">
          <a:xfrm>
            <a:off x="2057401" y="817960"/>
            <a:ext cx="5172075" cy="426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04200" cy="628650"/>
          </a:xfrm>
        </p:spPr>
        <p:txBody>
          <a:bodyPr/>
          <a:lstStyle/>
          <a:p>
            <a:r>
              <a:rPr lang="en-US" sz="3000" b="1" dirty="0" smtClean="0">
                <a:solidFill>
                  <a:schemeClr val="bg2"/>
                </a:solidFill>
              </a:rPr>
              <a:t>Review Questions</a:t>
            </a:r>
            <a:endParaRPr lang="en-US" sz="30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9535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What are the differences among positive overflow, exponent overflow and significant overflow?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What are the basic elements of floating-point addition and subtraction?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Give a reason for the use of guard bits.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List four alternative methods of rounding the result of a floating-point </a:t>
            </a:r>
          </a:p>
          <a:p>
            <a:r>
              <a:rPr lang="en-US" dirty="0" smtClean="0"/>
              <a:t>operation.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0338" y="2181225"/>
            <a:ext cx="3743325" cy="5762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301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700338" y="2757488"/>
            <a:ext cx="37433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3505200" y="0"/>
            <a:ext cx="7556500" cy="8366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000" b="1" dirty="0" smtClean="0">
                <a:solidFill>
                  <a:schemeClr val="bg2"/>
                </a:solidFill>
              </a:rPr>
              <a:t>Lecture Outcomes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742950"/>
            <a:ext cx="8153400" cy="31083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en-US" sz="2500" b="1" dirty="0" smtClean="0"/>
              <a:t>Understanding of:</a:t>
            </a:r>
          </a:p>
          <a:p>
            <a:r>
              <a:rPr lang="en-US" sz="2000" dirty="0" smtClean="0"/>
              <a:t>Division</a:t>
            </a:r>
          </a:p>
          <a:p>
            <a:r>
              <a:rPr lang="en-US" sz="2000" dirty="0" smtClean="0"/>
              <a:t>Division Unsigned Binary Integer</a:t>
            </a:r>
          </a:p>
          <a:p>
            <a:r>
              <a:rPr lang="en-US" sz="2000" dirty="0" smtClean="0"/>
              <a:t>Booth’s Algorithm for Division</a:t>
            </a:r>
          </a:p>
          <a:p>
            <a:r>
              <a:rPr lang="en-US" sz="2000" dirty="0" smtClean="0"/>
              <a:t>Floating Point</a:t>
            </a:r>
          </a:p>
          <a:p>
            <a:r>
              <a:rPr lang="en-US" sz="2000" dirty="0" smtClean="0"/>
              <a:t>Floating Point Addition &amp; Subtraction</a:t>
            </a:r>
          </a:p>
          <a:p>
            <a:r>
              <a:rPr lang="en-US" sz="2000" dirty="0" smtClean="0"/>
              <a:t>Floating Point Multiplication &amp; Division</a:t>
            </a:r>
            <a:endParaRPr lang="en-US" altLang="en-US" sz="25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Division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More complex than multiplication</a:t>
            </a:r>
          </a:p>
          <a:p>
            <a:r>
              <a:rPr lang="en-US" sz="2400" dirty="0"/>
              <a:t>Negative numbers are really bad!</a:t>
            </a:r>
          </a:p>
          <a:p>
            <a:r>
              <a:rPr lang="en-US" sz="2400" dirty="0"/>
              <a:t>Based on long division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3786188" y="2857500"/>
            <a:ext cx="100890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Courier New" pitchFamily="49" charset="0"/>
              </a:rPr>
              <a:t>001111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04200" cy="62865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Division of Unsigned Binary Integers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514600" y="1714500"/>
            <a:ext cx="96678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1011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405189" y="1371600"/>
            <a:ext cx="165258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00001101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05188" y="1714500"/>
            <a:ext cx="190500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10010011</a:t>
            </a:r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3405188" y="16573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3405188" y="1657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581400" y="2000250"/>
            <a:ext cx="96678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1011</a:t>
            </a:r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3557588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3405188" y="2286000"/>
            <a:ext cx="100890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Courier New" pitchFamily="49" charset="0"/>
              </a:rPr>
              <a:t>001110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3786189" y="2514600"/>
            <a:ext cx="733191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Courier New" pitchFamily="49" charset="0"/>
              </a:rPr>
              <a:t>1011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4170364" y="3086100"/>
            <a:ext cx="733191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Courier New" pitchFamily="49" charset="0"/>
              </a:rPr>
              <a:t>1011</a:t>
            </a:r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3938588" y="33718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352926" y="3371850"/>
            <a:ext cx="595333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Courier New" pitchFamily="49" charset="0"/>
              </a:rPr>
              <a:t>100</a:t>
            </a:r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4700588" y="2000250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4852988" y="2000250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6450014" y="1288256"/>
            <a:ext cx="1053791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Quotient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6457950" y="1745456"/>
            <a:ext cx="1079439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Dividend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6484938" y="3257550"/>
            <a:ext cx="1310272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Remainder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1066801" y="2400300"/>
            <a:ext cx="1425688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Partial</a:t>
            </a:r>
          </a:p>
          <a:p>
            <a:r>
              <a:rPr lang="en-US"/>
              <a:t>Remainders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1066801" y="1714500"/>
            <a:ext cx="887079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Divisor</a:t>
            </a:r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 flipH="1">
            <a:off x="5105400" y="14859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 flipH="1">
            <a:off x="5105400" y="18859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 flipH="1">
            <a:off x="5105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 flipV="1">
            <a:off x="2667000" y="2514600"/>
            <a:ext cx="7620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>
            <a:off x="2667000" y="268605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H="1" flipV="1">
            <a:off x="3886200" y="28575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>
            <a:off x="2133600" y="18859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8204200" cy="628650"/>
          </a:xfrm>
        </p:spPr>
        <p:txBody>
          <a:bodyPr/>
          <a:lstStyle/>
          <a:p>
            <a:r>
              <a:rPr lang="en-GB" sz="2400" dirty="0">
                <a:solidFill>
                  <a:schemeClr val="bg1"/>
                </a:solidFill>
              </a:rPr>
              <a:t>Flowchart for Unsigned Binary Division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/>
          <a:srcRect t="7666" b="17436"/>
          <a:stretch>
            <a:fillRect/>
          </a:stretch>
        </p:blipFill>
        <p:spPr bwMode="auto">
          <a:xfrm>
            <a:off x="1447800" y="590550"/>
            <a:ext cx="5315202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 l="8431" t="30208" r="52776" b="19792"/>
          <a:stretch>
            <a:fillRect/>
          </a:stretch>
        </p:blipFill>
        <p:spPr bwMode="auto">
          <a:xfrm>
            <a:off x="3124199" y="590550"/>
            <a:ext cx="392803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49780" t="28906" r="10981" b="17969"/>
          <a:stretch>
            <a:fillRect/>
          </a:stretch>
        </p:blipFill>
        <p:spPr bwMode="auto">
          <a:xfrm>
            <a:off x="2209800" y="514350"/>
            <a:ext cx="5791200" cy="440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9956" t="29948" r="10981" b="20052"/>
          <a:stretch>
            <a:fillRect/>
          </a:stretch>
        </p:blipFill>
        <p:spPr bwMode="auto">
          <a:xfrm>
            <a:off x="0" y="895350"/>
            <a:ext cx="878681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456</Words>
  <Application>Microsoft Office PowerPoint</Application>
  <PresentationFormat>On-screen Show (16:9)</PresentationFormat>
  <Paragraphs>112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맑은 고딕</vt:lpstr>
      <vt:lpstr>Arial</vt:lpstr>
      <vt:lpstr>Arial Unicode MS</vt:lpstr>
      <vt:lpstr>Calibri</vt:lpstr>
      <vt:lpstr>Courier New</vt:lpstr>
      <vt:lpstr>Symbol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Lecture Outcomes</vt:lpstr>
      <vt:lpstr>Division</vt:lpstr>
      <vt:lpstr>Division of Unsigned Binary Integers</vt:lpstr>
      <vt:lpstr>Flowchart for Unsigned Binary Division</vt:lpstr>
      <vt:lpstr>PowerPoint Presentation</vt:lpstr>
      <vt:lpstr>PowerPoint Presentation</vt:lpstr>
      <vt:lpstr>PowerPoint Presentation</vt:lpstr>
      <vt:lpstr>Floating Point</vt:lpstr>
      <vt:lpstr>Floating Point Examples</vt:lpstr>
      <vt:lpstr>Signs for Floating Point</vt:lpstr>
      <vt:lpstr>Normalization</vt:lpstr>
      <vt:lpstr>FP Ranges</vt:lpstr>
      <vt:lpstr>Expressible Numbers</vt:lpstr>
      <vt:lpstr>Density of Floating Point Numbers</vt:lpstr>
      <vt:lpstr>IEEE 754</vt:lpstr>
      <vt:lpstr>IEEE 754 Formats</vt:lpstr>
      <vt:lpstr>FP Arithmetic +/-</vt:lpstr>
      <vt:lpstr>FP Addition &amp; Subtraction Flowchart</vt:lpstr>
      <vt:lpstr>FP Arithmetic x/</vt:lpstr>
      <vt:lpstr>Floating Point Multiplication</vt:lpstr>
      <vt:lpstr>Floating Point Division</vt:lpstr>
      <vt:lpstr>Review Questions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</cp:lastModifiedBy>
  <cp:revision>205</cp:revision>
  <dcterms:created xsi:type="dcterms:W3CDTF">2016-12-05T23:26:54Z</dcterms:created>
  <dcterms:modified xsi:type="dcterms:W3CDTF">2020-04-30T09:04:40Z</dcterms:modified>
</cp:coreProperties>
</file>