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50" roundtripDataSignature="AMtx7mij/25M/4Y/gJeRUhgclQmNj/cfZ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0" name="Google Shape;90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1" name="Google Shape;9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" name="Google Shape;103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4" name="Google Shape;10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0" name="Google Shape;110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1" name="Google Shape;11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7" name="Google Shape;117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8" name="Google Shape;11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4" name="Google Shape;124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5" name="Google Shape;12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1" name="Google Shape;131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2" name="Google Shape;13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8" name="Google Shape;138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9" name="Google Shape;13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5" name="Google Shape;145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6" name="Google Shape;14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2" name="Google Shape;152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3" name="Google Shape;15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1" name="Google Shape;171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2" name="Google Shape;172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4" name="Google Shape;184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5" name="Google Shape;185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7" name="Google Shape;197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8" name="Google Shape;198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2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91" name="Google Shape;591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92" name="Google Shape;592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2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98" name="Google Shape;598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99" name="Google Shape;599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3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05" name="Google Shape;605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06" name="Google Shape;606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3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21" name="Google Shape;621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2" name="Google Shape;622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3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28" name="Google Shape;628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9" name="Google Shape;629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3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41" name="Google Shape;641;p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42" name="Google Shape;642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3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48" name="Google Shape;648;p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49" name="Google Shape;649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3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56" name="Google Shape;656;p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57" name="Google Shape;657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p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3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73" name="Google Shape;673;p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74" name="Google Shape;674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3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80" name="Google Shape;680;p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1" name="Google Shape;681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" name="Google Shape;48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" name="Google Shape;4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4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87" name="Google Shape;687;p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8" name="Google Shape;688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4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01" name="Google Shape;701;p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02" name="Google Shape;702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8" name="Google Shape;708;p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" name="Google Shape;714;p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0" name="Google Shape;720;p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" name="Google Shape;55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" name="Google Shape;5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2" name="Google Shape;62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" name="Google Shape;6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9" name="Google Shape;69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0" name="Google Shape;7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6" name="Google Shape;76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7" name="Google Shape;7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3" name="Google Shape;83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4" name="Google Shape;8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Slide layout">
  <p:cSld name="Cover Slide layout">
    <p:bg>
      <p:bgPr>
        <a:solidFill>
          <a:schemeClr val="lt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6"/>
          <p:cNvSpPr txBox="1"/>
          <p:nvPr>
            <p:ph idx="1" type="body"/>
          </p:nvPr>
        </p:nvSpPr>
        <p:spPr>
          <a:xfrm>
            <a:off x="0" y="3705210"/>
            <a:ext cx="9144000" cy="522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46"/>
          <p:cNvSpPr txBox="1"/>
          <p:nvPr>
            <p:ph idx="2" type="body"/>
          </p:nvPr>
        </p:nvSpPr>
        <p:spPr>
          <a:xfrm>
            <a:off x="-148" y="4227934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 Slide Layout">
  <p:cSld name="End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7"/>
          <p:cNvSpPr/>
          <p:nvPr/>
        </p:nvSpPr>
        <p:spPr>
          <a:xfrm>
            <a:off x="2699644" y="699542"/>
            <a:ext cx="3744416" cy="3744416"/>
          </a:xfrm>
          <a:prstGeom prst="ellipse">
            <a:avLst/>
          </a:prstGeom>
          <a:solidFill>
            <a:srgbClr val="17365D">
              <a:alpha val="76862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47"/>
          <p:cNvSpPr txBox="1"/>
          <p:nvPr>
            <p:ph idx="1" type="body"/>
          </p:nvPr>
        </p:nvSpPr>
        <p:spPr>
          <a:xfrm>
            <a:off x="2699792" y="2181230"/>
            <a:ext cx="3744416" cy="576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47"/>
          <p:cNvSpPr txBox="1"/>
          <p:nvPr>
            <p:ph idx="2" type="body"/>
          </p:nvPr>
        </p:nvSpPr>
        <p:spPr>
          <a:xfrm>
            <a:off x="2699644" y="2757294"/>
            <a:ext cx="3744416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8"/>
          <p:cNvSpPr txBox="1"/>
          <p:nvPr>
            <p:ph type="title"/>
          </p:nvPr>
        </p:nvSpPr>
        <p:spPr>
          <a:xfrm>
            <a:off x="406400" y="114300"/>
            <a:ext cx="8204200" cy="628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2" name="Google Shape;22;p48"/>
          <p:cNvSpPr txBox="1"/>
          <p:nvPr>
            <p:ph idx="1" type="body"/>
          </p:nvPr>
        </p:nvSpPr>
        <p:spPr>
          <a:xfrm>
            <a:off x="457200" y="800100"/>
            <a:ext cx="8178800" cy="42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lip Art and Text" type="clipArtAndTx">
  <p:cSld name="CLIPART_AND_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9"/>
          <p:cNvSpPr txBox="1"/>
          <p:nvPr>
            <p:ph type="title"/>
          </p:nvPr>
        </p:nvSpPr>
        <p:spPr>
          <a:xfrm>
            <a:off x="406400" y="114300"/>
            <a:ext cx="8204200" cy="628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49"/>
          <p:cNvSpPr/>
          <p:nvPr>
            <p:ph idx="2" type="clipArt"/>
          </p:nvPr>
        </p:nvSpPr>
        <p:spPr>
          <a:xfrm>
            <a:off x="457200" y="800100"/>
            <a:ext cx="4013200" cy="42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49"/>
          <p:cNvSpPr txBox="1"/>
          <p:nvPr>
            <p:ph idx="1" type="body"/>
          </p:nvPr>
        </p:nvSpPr>
        <p:spPr>
          <a:xfrm>
            <a:off x="4622800" y="800100"/>
            <a:ext cx="4013200" cy="42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4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070850" y="0"/>
            <a:ext cx="6088050" cy="55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4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 rot="10800000">
            <a:off x="-23339" y="4592250"/>
            <a:ext cx="6088050" cy="551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45"/>
          <p:cNvSpPr txBox="1"/>
          <p:nvPr/>
        </p:nvSpPr>
        <p:spPr>
          <a:xfrm>
            <a:off x="179512" y="123478"/>
            <a:ext cx="1440160" cy="338554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0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2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13000"/>
          </a:blip>
          <a:stretch>
            <a:fillRect/>
          </a:stretch>
        </a:blip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"/>
          <p:cNvSpPr txBox="1"/>
          <p:nvPr>
            <p:ph idx="1" type="body"/>
          </p:nvPr>
        </p:nvSpPr>
        <p:spPr>
          <a:xfrm>
            <a:off x="-1676400" y="1733550"/>
            <a:ext cx="9144000" cy="522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None/>
            </a:pPr>
            <a:r>
              <a:rPr lang="en-US" sz="3200"/>
              <a:t>William Stallings </a:t>
            </a:r>
            <a:br>
              <a:rPr lang="en-US" sz="3200"/>
            </a:br>
            <a:r>
              <a:rPr lang="en-US" sz="3200"/>
              <a:t>Computer Organization </a:t>
            </a:r>
            <a:br>
              <a:rPr lang="en-US" sz="3200"/>
            </a:br>
            <a:r>
              <a:rPr lang="en-US" sz="3200"/>
              <a:t>and Architecture</a:t>
            </a:r>
            <a:br>
              <a:rPr lang="en-US" sz="3200"/>
            </a:br>
            <a:r>
              <a:rPr lang="en-US" sz="3200"/>
              <a:t>8</a:t>
            </a:r>
            <a:r>
              <a:rPr baseline="30000" lang="en-US" sz="3200"/>
              <a:t>th</a:t>
            </a:r>
            <a:r>
              <a:rPr lang="en-US" sz="3200"/>
              <a:t> Edition</a:t>
            </a:r>
            <a:endParaRPr sz="3200"/>
          </a:p>
        </p:txBody>
      </p:sp>
      <p:sp>
        <p:nvSpPr>
          <p:cNvPr id="32" name="Google Shape;32;p1"/>
          <p:cNvSpPr txBox="1"/>
          <p:nvPr>
            <p:ph idx="2" type="body"/>
          </p:nvPr>
        </p:nvSpPr>
        <p:spPr>
          <a:xfrm>
            <a:off x="1447800" y="3486150"/>
            <a:ext cx="9144000" cy="504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US" sz="2400"/>
              <a:t>Chapter 4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US" sz="2400"/>
              <a:t>Cache Memory</a:t>
            </a:r>
            <a:endParaRPr sz="2400"/>
          </a:p>
        </p:txBody>
      </p:sp>
      <p:sp>
        <p:nvSpPr>
          <p:cNvPr id="33" name="Google Shape;33;p1"/>
          <p:cNvSpPr txBox="1"/>
          <p:nvPr/>
        </p:nvSpPr>
        <p:spPr>
          <a:xfrm>
            <a:off x="179512" y="123478"/>
            <a:ext cx="1440160" cy="33855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304800" y="4589502"/>
            <a:ext cx="54102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Book by : Computer,  Architecture and Organizations,  8</a:t>
            </a:r>
            <a:r>
              <a:rPr b="1" baseline="30000" i="0" lang="en-US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th</a:t>
            </a:r>
            <a:r>
              <a:rPr b="1" i="0" lang="en-US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Edition ,William Stalling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Original Slides by : Adrian J Pullin</a:t>
            </a:r>
            <a:endParaRPr b="1" sz="10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0"/>
          <p:cNvSpPr txBox="1"/>
          <p:nvPr>
            <p:ph type="title"/>
          </p:nvPr>
        </p:nvSpPr>
        <p:spPr>
          <a:xfrm>
            <a:off x="1905000" y="0"/>
            <a:ext cx="8204200" cy="628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lt1"/>
                </a:solidFill>
              </a:rPr>
              <a:t>Memory Hierarchy</a:t>
            </a:r>
            <a:endParaRPr/>
          </a:p>
        </p:txBody>
      </p:sp>
      <p:sp>
        <p:nvSpPr>
          <p:cNvPr id="94" name="Google Shape;94;p10"/>
          <p:cNvSpPr txBox="1"/>
          <p:nvPr>
            <p:ph idx="1" type="body"/>
          </p:nvPr>
        </p:nvSpPr>
        <p:spPr>
          <a:xfrm>
            <a:off x="457200" y="800100"/>
            <a:ext cx="8178800" cy="42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Registers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In CPU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Internal or Main memory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May include one or more levels of cache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“RAM”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External memory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Backing store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1"/>
          <p:cNvSpPr txBox="1"/>
          <p:nvPr>
            <p:ph type="title"/>
          </p:nvPr>
        </p:nvSpPr>
        <p:spPr>
          <a:xfrm>
            <a:off x="1828800" y="0"/>
            <a:ext cx="8204200" cy="628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lt1"/>
                </a:solidFill>
              </a:rPr>
              <a:t>Memory Hierarchy - Diagram</a:t>
            </a:r>
            <a:endParaRPr/>
          </a:p>
        </p:txBody>
      </p:sp>
      <p:pic>
        <p:nvPicPr>
          <p:cNvPr id="100" name="Google Shape;100;p11"/>
          <p:cNvPicPr preferRelativeResize="0"/>
          <p:nvPr/>
        </p:nvPicPr>
        <p:blipFill rotWithShape="1">
          <a:blip r:embed="rId3">
            <a:alphaModFix/>
          </a:blip>
          <a:srcRect b="20454" l="8824" r="8824" t="18182"/>
          <a:stretch/>
        </p:blipFill>
        <p:spPr>
          <a:xfrm>
            <a:off x="3581400" y="742950"/>
            <a:ext cx="5057823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2"/>
          <p:cNvSpPr txBox="1"/>
          <p:nvPr>
            <p:ph type="title"/>
          </p:nvPr>
        </p:nvSpPr>
        <p:spPr>
          <a:xfrm>
            <a:off x="1066800" y="0"/>
            <a:ext cx="8204200" cy="628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lt1"/>
                </a:solidFill>
              </a:rPr>
              <a:t>Performance</a:t>
            </a:r>
            <a:endParaRPr/>
          </a:p>
        </p:txBody>
      </p:sp>
      <p:sp>
        <p:nvSpPr>
          <p:cNvPr id="107" name="Google Shape;107;p12"/>
          <p:cNvSpPr txBox="1"/>
          <p:nvPr>
            <p:ph idx="1" type="body"/>
          </p:nvPr>
        </p:nvSpPr>
        <p:spPr>
          <a:xfrm>
            <a:off x="457200" y="800100"/>
            <a:ext cx="8178800" cy="42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Access time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Time between presenting the address and getting the valid data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Memory Cycle time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Time may be required for the memory to “recover” before next access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Cycle time is access + recovery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Transfer Rate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Rate at which data can be moved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3"/>
          <p:cNvSpPr txBox="1"/>
          <p:nvPr>
            <p:ph type="title"/>
          </p:nvPr>
        </p:nvSpPr>
        <p:spPr>
          <a:xfrm>
            <a:off x="1143000" y="0"/>
            <a:ext cx="8204200" cy="628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lt1"/>
                </a:solidFill>
              </a:rPr>
              <a:t>Physical Types</a:t>
            </a:r>
            <a:endParaRPr/>
          </a:p>
        </p:txBody>
      </p:sp>
      <p:sp>
        <p:nvSpPr>
          <p:cNvPr id="114" name="Google Shape;114;p13"/>
          <p:cNvSpPr txBox="1"/>
          <p:nvPr>
            <p:ph idx="1" type="body"/>
          </p:nvPr>
        </p:nvSpPr>
        <p:spPr>
          <a:xfrm>
            <a:off x="457200" y="800100"/>
            <a:ext cx="8178800" cy="42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Semiconductor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RAM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Magnetic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Disk &amp; Tape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Optical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CD &amp; DVD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Others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Bubble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Hologram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4"/>
          <p:cNvSpPr txBox="1"/>
          <p:nvPr>
            <p:ph type="title"/>
          </p:nvPr>
        </p:nvSpPr>
        <p:spPr>
          <a:xfrm>
            <a:off x="1905000" y="0"/>
            <a:ext cx="8204200" cy="628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lt1"/>
                </a:solidFill>
              </a:rPr>
              <a:t>Physical Characteristics</a:t>
            </a:r>
            <a:endParaRPr/>
          </a:p>
        </p:txBody>
      </p:sp>
      <p:sp>
        <p:nvSpPr>
          <p:cNvPr id="121" name="Google Shape;121;p14"/>
          <p:cNvSpPr txBox="1"/>
          <p:nvPr>
            <p:ph idx="1" type="body"/>
          </p:nvPr>
        </p:nvSpPr>
        <p:spPr>
          <a:xfrm>
            <a:off x="457200" y="800100"/>
            <a:ext cx="8178800" cy="42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Decay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Volatility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Erasable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Power consumption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5"/>
          <p:cNvSpPr txBox="1"/>
          <p:nvPr>
            <p:ph type="title"/>
          </p:nvPr>
        </p:nvSpPr>
        <p:spPr>
          <a:xfrm>
            <a:off x="685800" y="0"/>
            <a:ext cx="8204200" cy="628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lt1"/>
                </a:solidFill>
              </a:rPr>
              <a:t>Organization</a:t>
            </a:r>
            <a:endParaRPr sz="3200">
              <a:solidFill>
                <a:schemeClr val="lt1"/>
              </a:solidFill>
            </a:endParaRPr>
          </a:p>
        </p:txBody>
      </p:sp>
      <p:sp>
        <p:nvSpPr>
          <p:cNvPr id="128" name="Google Shape;128;p15"/>
          <p:cNvSpPr txBox="1"/>
          <p:nvPr>
            <p:ph idx="1" type="body"/>
          </p:nvPr>
        </p:nvSpPr>
        <p:spPr>
          <a:xfrm>
            <a:off x="457200" y="800100"/>
            <a:ext cx="8178800" cy="42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Physical arrangement of bits into words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Not always obvious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e.g. interleaved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6"/>
          <p:cNvSpPr txBox="1"/>
          <p:nvPr>
            <p:ph type="title"/>
          </p:nvPr>
        </p:nvSpPr>
        <p:spPr>
          <a:xfrm>
            <a:off x="1066800" y="0"/>
            <a:ext cx="8204200" cy="628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lt1"/>
                </a:solidFill>
              </a:rPr>
              <a:t>The Bottom Line</a:t>
            </a:r>
            <a:endParaRPr/>
          </a:p>
        </p:txBody>
      </p:sp>
      <p:sp>
        <p:nvSpPr>
          <p:cNvPr id="135" name="Google Shape;135;p16"/>
          <p:cNvSpPr txBox="1"/>
          <p:nvPr>
            <p:ph idx="1" type="body"/>
          </p:nvPr>
        </p:nvSpPr>
        <p:spPr>
          <a:xfrm>
            <a:off x="457200" y="800100"/>
            <a:ext cx="8178800" cy="42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How much?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Capacity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How fast?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Time is money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How expensive?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7"/>
          <p:cNvSpPr txBox="1"/>
          <p:nvPr>
            <p:ph type="title"/>
          </p:nvPr>
        </p:nvSpPr>
        <p:spPr>
          <a:xfrm>
            <a:off x="1295400" y="0"/>
            <a:ext cx="8204200" cy="628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lt1"/>
                </a:solidFill>
              </a:rPr>
              <a:t>Hierarchy List</a:t>
            </a:r>
            <a:endParaRPr/>
          </a:p>
        </p:txBody>
      </p:sp>
      <p:sp>
        <p:nvSpPr>
          <p:cNvPr id="142" name="Google Shape;142;p17"/>
          <p:cNvSpPr txBox="1"/>
          <p:nvPr>
            <p:ph idx="1" type="body"/>
          </p:nvPr>
        </p:nvSpPr>
        <p:spPr>
          <a:xfrm>
            <a:off x="457200" y="800100"/>
            <a:ext cx="8178800" cy="42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Registers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L1 Cache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L2 Cache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Main memory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Disk cache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Disk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Optical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Tape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8"/>
          <p:cNvSpPr txBox="1"/>
          <p:nvPr>
            <p:ph type="title"/>
          </p:nvPr>
        </p:nvSpPr>
        <p:spPr>
          <a:xfrm>
            <a:off x="1524000" y="0"/>
            <a:ext cx="8204200" cy="628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lt1"/>
                </a:solidFill>
              </a:rPr>
              <a:t>So you want fast?</a:t>
            </a:r>
            <a:endParaRPr/>
          </a:p>
        </p:txBody>
      </p:sp>
      <p:sp>
        <p:nvSpPr>
          <p:cNvPr id="149" name="Google Shape;149;p18"/>
          <p:cNvSpPr txBox="1"/>
          <p:nvPr>
            <p:ph idx="1" type="body"/>
          </p:nvPr>
        </p:nvSpPr>
        <p:spPr>
          <a:xfrm>
            <a:off x="457200" y="800100"/>
            <a:ext cx="8178800" cy="42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It is possible to build a computer which uses only static RAM (see later)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This would be very fast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This would need no cache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How can you cache cache?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This would cost a very large amount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9"/>
          <p:cNvSpPr txBox="1"/>
          <p:nvPr>
            <p:ph type="title"/>
          </p:nvPr>
        </p:nvSpPr>
        <p:spPr>
          <a:xfrm>
            <a:off x="533400" y="0"/>
            <a:ext cx="8204200" cy="628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lt1"/>
                </a:solidFill>
              </a:rPr>
              <a:t>Cache</a:t>
            </a:r>
            <a:endParaRPr/>
          </a:p>
        </p:txBody>
      </p:sp>
      <p:sp>
        <p:nvSpPr>
          <p:cNvPr id="156" name="Google Shape;156;p19"/>
          <p:cNvSpPr txBox="1"/>
          <p:nvPr>
            <p:ph idx="1" type="body"/>
          </p:nvPr>
        </p:nvSpPr>
        <p:spPr>
          <a:xfrm>
            <a:off x="457200" y="800100"/>
            <a:ext cx="8178800" cy="42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Small amount of fast memory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Sits between normal main memory and CPU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May be located on CPU chip or module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"/>
          <p:cNvSpPr txBox="1"/>
          <p:nvPr>
            <p:ph idx="1" type="body"/>
          </p:nvPr>
        </p:nvSpPr>
        <p:spPr>
          <a:xfrm>
            <a:off x="2743200" y="2495550"/>
            <a:ext cx="3744416" cy="576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600"/>
              <a:t>Cache Memory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/>
          <p:nvPr>
            <p:ph type="title"/>
          </p:nvPr>
        </p:nvSpPr>
        <p:spPr>
          <a:xfrm>
            <a:off x="1447800" y="0"/>
            <a:ext cx="8204200" cy="628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lt1"/>
                </a:solidFill>
              </a:rPr>
              <a:t>Cache and Main Memory</a:t>
            </a:r>
            <a:endParaRPr/>
          </a:p>
        </p:txBody>
      </p:sp>
      <p:pic>
        <p:nvPicPr>
          <p:cNvPr id="162" name="Google Shape;162;p20"/>
          <p:cNvPicPr preferRelativeResize="0"/>
          <p:nvPr/>
        </p:nvPicPr>
        <p:blipFill rotWithShape="1">
          <a:blip r:embed="rId3">
            <a:alphaModFix/>
          </a:blip>
          <a:srcRect b="11431" l="0" r="0" t="0"/>
          <a:stretch/>
        </p:blipFill>
        <p:spPr>
          <a:xfrm>
            <a:off x="1828800" y="666750"/>
            <a:ext cx="5791200" cy="37948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1"/>
          <p:cNvSpPr txBox="1"/>
          <p:nvPr>
            <p:ph type="title"/>
          </p:nvPr>
        </p:nvSpPr>
        <p:spPr>
          <a:xfrm>
            <a:off x="1905000" y="0"/>
            <a:ext cx="8204200" cy="628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lt1"/>
                </a:solidFill>
              </a:rPr>
              <a:t>Cache/Main Memory Structure</a:t>
            </a:r>
            <a:endParaRPr/>
          </a:p>
        </p:txBody>
      </p:sp>
      <p:pic>
        <p:nvPicPr>
          <p:cNvPr id="168" name="Google Shape;16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0" y="819150"/>
            <a:ext cx="6527158" cy="36064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"/>
          <p:cNvSpPr txBox="1"/>
          <p:nvPr>
            <p:ph type="title"/>
          </p:nvPr>
        </p:nvSpPr>
        <p:spPr>
          <a:xfrm>
            <a:off x="1676400" y="0"/>
            <a:ext cx="8204200" cy="628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lt1"/>
                </a:solidFill>
              </a:rPr>
              <a:t>Cache operation – overview</a:t>
            </a:r>
            <a:endParaRPr/>
          </a:p>
        </p:txBody>
      </p:sp>
      <p:sp>
        <p:nvSpPr>
          <p:cNvPr id="175" name="Google Shape;175;p22"/>
          <p:cNvSpPr txBox="1"/>
          <p:nvPr>
            <p:ph idx="1" type="body"/>
          </p:nvPr>
        </p:nvSpPr>
        <p:spPr>
          <a:xfrm>
            <a:off x="457200" y="800100"/>
            <a:ext cx="8178800" cy="42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CPU requests contents of memory location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Check cache for this data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If present, get from cache (fast)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If not present, read required block from main memory to cache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Then deliver from cache to CPU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Cache includes tags to identify which block of main memory is in </a:t>
            </a:r>
            <a:endParaRPr sz="20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       each cache slot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3"/>
          <p:cNvSpPr txBox="1"/>
          <p:nvPr>
            <p:ph type="title"/>
          </p:nvPr>
        </p:nvSpPr>
        <p:spPr>
          <a:xfrm>
            <a:off x="2057400" y="-95250"/>
            <a:ext cx="8204200" cy="628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lt1"/>
                </a:solidFill>
              </a:rPr>
              <a:t>Cache Read Operation - Flowchart</a:t>
            </a:r>
            <a:endParaRPr/>
          </a:p>
        </p:txBody>
      </p:sp>
      <p:pic>
        <p:nvPicPr>
          <p:cNvPr id="181" name="Google Shape;18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00400" y="590550"/>
            <a:ext cx="4932362" cy="37264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4"/>
          <p:cNvSpPr txBox="1"/>
          <p:nvPr>
            <p:ph type="title"/>
          </p:nvPr>
        </p:nvSpPr>
        <p:spPr>
          <a:xfrm>
            <a:off x="1295400" y="0"/>
            <a:ext cx="8204200" cy="628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lt1"/>
                </a:solidFill>
              </a:rPr>
              <a:t>Cache Design</a:t>
            </a:r>
            <a:endParaRPr/>
          </a:p>
        </p:txBody>
      </p:sp>
      <p:sp>
        <p:nvSpPr>
          <p:cNvPr id="188" name="Google Shape;188;p24"/>
          <p:cNvSpPr txBox="1"/>
          <p:nvPr>
            <p:ph idx="1" type="body"/>
          </p:nvPr>
        </p:nvSpPr>
        <p:spPr>
          <a:xfrm>
            <a:off x="457200" y="800100"/>
            <a:ext cx="8178800" cy="42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Addressing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Size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Mapping Function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Replacement Algorithm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Write Policy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Block Size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Number of Caches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5"/>
          <p:cNvSpPr txBox="1"/>
          <p:nvPr>
            <p:ph type="title"/>
          </p:nvPr>
        </p:nvSpPr>
        <p:spPr>
          <a:xfrm>
            <a:off x="1524000" y="0"/>
            <a:ext cx="8204200" cy="628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lt1"/>
                </a:solidFill>
              </a:rPr>
              <a:t>Cache Addressing</a:t>
            </a:r>
            <a:endParaRPr/>
          </a:p>
        </p:txBody>
      </p:sp>
      <p:sp>
        <p:nvSpPr>
          <p:cNvPr id="194" name="Google Shape;194;p25"/>
          <p:cNvSpPr txBox="1"/>
          <p:nvPr>
            <p:ph idx="1" type="body"/>
          </p:nvPr>
        </p:nvSpPr>
        <p:spPr>
          <a:xfrm>
            <a:off x="457200" y="800100"/>
            <a:ext cx="8178800" cy="42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Where does cache sit?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/>
              <a:t>Between processor and virtual memory management unit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/>
              <a:t>Between MMU and main memory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Logical cache (virtual cache) stores data using virtual addresses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/>
              <a:t>Processor accesses cache directly, not thorough physical cache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/>
              <a:t>Cache access faster, before MMU address translation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/>
              <a:t>Virtual addresses use same address space for different applications</a:t>
            </a:r>
            <a:endParaRPr/>
          </a:p>
          <a:p>
            <a:pPr indent="-228600" lvl="2" marL="1143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Must flush cache on each context switch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Physical cache stores data using main memory physical addresses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6"/>
          <p:cNvSpPr txBox="1"/>
          <p:nvPr>
            <p:ph type="title"/>
          </p:nvPr>
        </p:nvSpPr>
        <p:spPr>
          <a:xfrm>
            <a:off x="1752600" y="0"/>
            <a:ext cx="8204200" cy="628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lt1"/>
                </a:solidFill>
              </a:rPr>
              <a:t>Size does matter</a:t>
            </a:r>
            <a:endParaRPr/>
          </a:p>
        </p:txBody>
      </p:sp>
      <p:sp>
        <p:nvSpPr>
          <p:cNvPr id="201" name="Google Shape;201;p26"/>
          <p:cNvSpPr txBox="1"/>
          <p:nvPr>
            <p:ph idx="1" type="body"/>
          </p:nvPr>
        </p:nvSpPr>
        <p:spPr>
          <a:xfrm>
            <a:off x="457200" y="800100"/>
            <a:ext cx="8178800" cy="42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Cost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More cache is expensive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Speed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More cache is faster (up to a point)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Checking cache for data takes time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7"/>
          <p:cNvSpPr txBox="1"/>
          <p:nvPr>
            <p:ph type="title"/>
          </p:nvPr>
        </p:nvSpPr>
        <p:spPr>
          <a:xfrm>
            <a:off x="1828800" y="0"/>
            <a:ext cx="8204200" cy="628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lt1"/>
                </a:solidFill>
              </a:rPr>
              <a:t>Comparison of Cache Sizes</a:t>
            </a:r>
            <a:endParaRPr/>
          </a:p>
        </p:txBody>
      </p:sp>
      <p:sp>
        <p:nvSpPr>
          <p:cNvPr id="207" name="Google Shape;207;p27"/>
          <p:cNvSpPr/>
          <p:nvPr/>
        </p:nvSpPr>
        <p:spPr>
          <a:xfrm>
            <a:off x="3175" y="-3221832"/>
            <a:ext cx="9144000" cy="556179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8" name="Google Shape;208;p27"/>
          <p:cNvGrpSpPr/>
          <p:nvPr/>
        </p:nvGrpSpPr>
        <p:grpSpPr>
          <a:xfrm>
            <a:off x="762000" y="514147"/>
            <a:ext cx="7853362" cy="3708253"/>
            <a:chOff x="-3" y="-186"/>
            <a:chExt cx="5748" cy="8882"/>
          </a:xfrm>
        </p:grpSpPr>
        <p:grpSp>
          <p:nvGrpSpPr>
            <p:cNvPr id="209" name="Google Shape;209;p27"/>
            <p:cNvGrpSpPr/>
            <p:nvPr/>
          </p:nvGrpSpPr>
          <p:grpSpPr>
            <a:xfrm>
              <a:off x="0" y="-186"/>
              <a:ext cx="5742" cy="8879"/>
              <a:chOff x="0" y="-186"/>
              <a:chExt cx="5742" cy="8879"/>
            </a:xfrm>
          </p:grpSpPr>
          <p:grpSp>
            <p:nvGrpSpPr>
              <p:cNvPr id="210" name="Google Shape;210;p27"/>
              <p:cNvGrpSpPr/>
              <p:nvPr/>
            </p:nvGrpSpPr>
            <p:grpSpPr>
              <a:xfrm>
                <a:off x="0" y="0"/>
                <a:ext cx="957" cy="518"/>
                <a:chOff x="0" y="0"/>
                <a:chExt cx="957" cy="518"/>
              </a:xfrm>
            </p:grpSpPr>
            <p:sp>
              <p:nvSpPr>
                <p:cNvPr id="211" name="Google Shape;211;p27"/>
                <p:cNvSpPr/>
                <p:nvPr/>
              </p:nvSpPr>
              <p:spPr>
                <a:xfrm>
                  <a:off x="43" y="0"/>
                  <a:ext cx="871" cy="51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1200">
                      <a:solidFill>
                        <a:schemeClr val="dk1"/>
                      </a:solidFill>
                      <a:latin typeface="Times"/>
                      <a:ea typeface="Times"/>
                      <a:cs typeface="Times"/>
                      <a:sym typeface="Times"/>
                    </a:rPr>
                    <a:t>Processor</a:t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2" name="Google Shape;212;p27"/>
                <p:cNvSpPr/>
                <p:nvPr/>
              </p:nvSpPr>
              <p:spPr>
                <a:xfrm>
                  <a:off x="0" y="0"/>
                  <a:ext cx="957" cy="518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A0A0A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13" name="Google Shape;213;p27"/>
              <p:cNvGrpSpPr/>
              <p:nvPr/>
            </p:nvGrpSpPr>
            <p:grpSpPr>
              <a:xfrm>
                <a:off x="957" y="0"/>
                <a:ext cx="957" cy="518"/>
                <a:chOff x="957" y="0"/>
                <a:chExt cx="957" cy="518"/>
              </a:xfrm>
            </p:grpSpPr>
            <p:sp>
              <p:nvSpPr>
                <p:cNvPr id="214" name="Google Shape;214;p27"/>
                <p:cNvSpPr/>
                <p:nvPr/>
              </p:nvSpPr>
              <p:spPr>
                <a:xfrm>
                  <a:off x="1000" y="0"/>
                  <a:ext cx="871" cy="51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1200">
                      <a:solidFill>
                        <a:schemeClr val="dk1"/>
                      </a:solidFill>
                      <a:latin typeface="Times"/>
                      <a:ea typeface="Times"/>
                      <a:cs typeface="Times"/>
                      <a:sym typeface="Times"/>
                    </a:rPr>
                    <a:t>Type</a:t>
                  </a:r>
                  <a:endParaRPr sz="1200">
                    <a:solidFill>
                      <a:schemeClr val="dk1"/>
                    </a:solidFill>
                    <a:latin typeface="Times"/>
                    <a:ea typeface="Times"/>
                    <a:cs typeface="Times"/>
                    <a:sym typeface="Times"/>
                  </a:endParaRPr>
                </a:p>
              </p:txBody>
            </p:sp>
            <p:sp>
              <p:nvSpPr>
                <p:cNvPr id="215" name="Google Shape;215;p27"/>
                <p:cNvSpPr/>
                <p:nvPr/>
              </p:nvSpPr>
              <p:spPr>
                <a:xfrm>
                  <a:off x="957" y="0"/>
                  <a:ext cx="957" cy="518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A0A0A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16" name="Google Shape;216;p27"/>
              <p:cNvGrpSpPr/>
              <p:nvPr/>
            </p:nvGrpSpPr>
            <p:grpSpPr>
              <a:xfrm>
                <a:off x="1914" y="-186"/>
                <a:ext cx="957" cy="704"/>
                <a:chOff x="1914" y="-186"/>
                <a:chExt cx="957" cy="704"/>
              </a:xfrm>
            </p:grpSpPr>
            <p:sp>
              <p:nvSpPr>
                <p:cNvPr id="217" name="Google Shape;217;p27"/>
                <p:cNvSpPr/>
                <p:nvPr/>
              </p:nvSpPr>
              <p:spPr>
                <a:xfrm>
                  <a:off x="1949" y="-186"/>
                  <a:ext cx="871" cy="51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1200">
                      <a:solidFill>
                        <a:schemeClr val="dk1"/>
                      </a:solidFill>
                      <a:latin typeface="Times"/>
                      <a:ea typeface="Times"/>
                      <a:cs typeface="Times"/>
                      <a:sym typeface="Times"/>
                    </a:rPr>
                    <a:t>Year of Introduction</a:t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8" name="Google Shape;218;p27"/>
                <p:cNvSpPr/>
                <p:nvPr/>
              </p:nvSpPr>
              <p:spPr>
                <a:xfrm>
                  <a:off x="1914" y="0"/>
                  <a:ext cx="957" cy="518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A0A0A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19" name="Google Shape;219;p27"/>
              <p:cNvGrpSpPr/>
              <p:nvPr/>
            </p:nvGrpSpPr>
            <p:grpSpPr>
              <a:xfrm>
                <a:off x="2871" y="0"/>
                <a:ext cx="957" cy="518"/>
                <a:chOff x="2871" y="0"/>
                <a:chExt cx="957" cy="518"/>
              </a:xfrm>
            </p:grpSpPr>
            <p:sp>
              <p:nvSpPr>
                <p:cNvPr id="220" name="Google Shape;220;p27"/>
                <p:cNvSpPr/>
                <p:nvPr/>
              </p:nvSpPr>
              <p:spPr>
                <a:xfrm>
                  <a:off x="2914" y="0"/>
                  <a:ext cx="871" cy="51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1200">
                      <a:solidFill>
                        <a:schemeClr val="dk1"/>
                      </a:solidFill>
                      <a:latin typeface="Times"/>
                      <a:ea typeface="Times"/>
                      <a:cs typeface="Times"/>
                      <a:sym typeface="Times"/>
                    </a:rPr>
                    <a:t>L1 cache</a:t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1" name="Google Shape;221;p27"/>
                <p:cNvSpPr/>
                <p:nvPr/>
              </p:nvSpPr>
              <p:spPr>
                <a:xfrm>
                  <a:off x="2871" y="0"/>
                  <a:ext cx="957" cy="518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A0A0A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22" name="Google Shape;222;p27"/>
              <p:cNvGrpSpPr/>
              <p:nvPr/>
            </p:nvGrpSpPr>
            <p:grpSpPr>
              <a:xfrm>
                <a:off x="3828" y="0"/>
                <a:ext cx="957" cy="518"/>
                <a:chOff x="3828" y="0"/>
                <a:chExt cx="957" cy="518"/>
              </a:xfrm>
            </p:grpSpPr>
            <p:sp>
              <p:nvSpPr>
                <p:cNvPr id="223" name="Google Shape;223;p27"/>
                <p:cNvSpPr/>
                <p:nvPr/>
              </p:nvSpPr>
              <p:spPr>
                <a:xfrm>
                  <a:off x="3871" y="0"/>
                  <a:ext cx="871" cy="51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1200">
                      <a:solidFill>
                        <a:schemeClr val="dk1"/>
                      </a:solidFill>
                      <a:latin typeface="Times"/>
                      <a:ea typeface="Times"/>
                      <a:cs typeface="Times"/>
                      <a:sym typeface="Times"/>
                    </a:rPr>
                    <a:t>L2 cache</a:t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4" name="Google Shape;224;p27"/>
                <p:cNvSpPr/>
                <p:nvPr/>
              </p:nvSpPr>
              <p:spPr>
                <a:xfrm>
                  <a:off x="3828" y="0"/>
                  <a:ext cx="957" cy="518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A0A0A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25" name="Google Shape;225;p27"/>
              <p:cNvGrpSpPr/>
              <p:nvPr/>
            </p:nvGrpSpPr>
            <p:grpSpPr>
              <a:xfrm>
                <a:off x="4785" y="0"/>
                <a:ext cx="957" cy="518"/>
                <a:chOff x="4785" y="0"/>
                <a:chExt cx="957" cy="518"/>
              </a:xfrm>
            </p:grpSpPr>
            <p:sp>
              <p:nvSpPr>
                <p:cNvPr id="226" name="Google Shape;226;p27"/>
                <p:cNvSpPr/>
                <p:nvPr/>
              </p:nvSpPr>
              <p:spPr>
                <a:xfrm>
                  <a:off x="4828" y="0"/>
                  <a:ext cx="871" cy="51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1200">
                      <a:solidFill>
                        <a:schemeClr val="dk1"/>
                      </a:solidFill>
                      <a:latin typeface="Times"/>
                      <a:ea typeface="Times"/>
                      <a:cs typeface="Times"/>
                      <a:sym typeface="Times"/>
                    </a:rPr>
                    <a:t>L3 cache</a:t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7" name="Google Shape;227;p27"/>
                <p:cNvSpPr/>
                <p:nvPr/>
              </p:nvSpPr>
              <p:spPr>
                <a:xfrm>
                  <a:off x="4785" y="0"/>
                  <a:ext cx="957" cy="518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A0A0A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28" name="Google Shape;228;p27"/>
              <p:cNvGrpSpPr/>
              <p:nvPr/>
            </p:nvGrpSpPr>
            <p:grpSpPr>
              <a:xfrm>
                <a:off x="0" y="518"/>
                <a:ext cx="957" cy="403"/>
                <a:chOff x="0" y="518"/>
                <a:chExt cx="957" cy="403"/>
              </a:xfrm>
            </p:grpSpPr>
            <p:sp>
              <p:nvSpPr>
                <p:cNvPr id="229" name="Google Shape;229;p27"/>
                <p:cNvSpPr/>
                <p:nvPr/>
              </p:nvSpPr>
              <p:spPr>
                <a:xfrm>
                  <a:off x="43" y="518"/>
                  <a:ext cx="871" cy="40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>
                      <a:solidFill>
                        <a:schemeClr val="dk1"/>
                      </a:solidFill>
                      <a:latin typeface="Times"/>
                      <a:ea typeface="Times"/>
                      <a:cs typeface="Times"/>
                      <a:sym typeface="Times"/>
                    </a:rPr>
                    <a:t>IBM 360/85</a:t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0" name="Google Shape;230;p27"/>
                <p:cNvSpPr/>
                <p:nvPr/>
              </p:nvSpPr>
              <p:spPr>
                <a:xfrm>
                  <a:off x="0" y="518"/>
                  <a:ext cx="957" cy="403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A0A0A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31" name="Google Shape;231;p27"/>
              <p:cNvGrpSpPr/>
              <p:nvPr/>
            </p:nvGrpSpPr>
            <p:grpSpPr>
              <a:xfrm>
                <a:off x="957" y="518"/>
                <a:ext cx="957" cy="403"/>
                <a:chOff x="957" y="518"/>
                <a:chExt cx="957" cy="403"/>
              </a:xfrm>
            </p:grpSpPr>
            <p:sp>
              <p:nvSpPr>
                <p:cNvPr id="232" name="Google Shape;232;p27"/>
                <p:cNvSpPr/>
                <p:nvPr/>
              </p:nvSpPr>
              <p:spPr>
                <a:xfrm>
                  <a:off x="1000" y="518"/>
                  <a:ext cx="871" cy="40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>
                      <a:solidFill>
                        <a:schemeClr val="dk1"/>
                      </a:solidFill>
                      <a:latin typeface="Times"/>
                      <a:ea typeface="Times"/>
                      <a:cs typeface="Times"/>
                      <a:sym typeface="Times"/>
                    </a:rPr>
                    <a:t>Mainframe</a:t>
                  </a:r>
                  <a:endParaRPr/>
                </a:p>
              </p:txBody>
            </p:sp>
            <p:sp>
              <p:nvSpPr>
                <p:cNvPr id="233" name="Google Shape;233;p27"/>
                <p:cNvSpPr/>
                <p:nvPr/>
              </p:nvSpPr>
              <p:spPr>
                <a:xfrm>
                  <a:off x="957" y="518"/>
                  <a:ext cx="957" cy="403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A0A0A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34" name="Google Shape;234;p27"/>
              <p:cNvGrpSpPr/>
              <p:nvPr/>
            </p:nvGrpSpPr>
            <p:grpSpPr>
              <a:xfrm>
                <a:off x="1914" y="518"/>
                <a:ext cx="957" cy="403"/>
                <a:chOff x="1914" y="518"/>
                <a:chExt cx="957" cy="403"/>
              </a:xfrm>
            </p:grpSpPr>
            <p:sp>
              <p:nvSpPr>
                <p:cNvPr id="235" name="Google Shape;235;p27"/>
                <p:cNvSpPr/>
                <p:nvPr/>
              </p:nvSpPr>
              <p:spPr>
                <a:xfrm>
                  <a:off x="1957" y="518"/>
                  <a:ext cx="871" cy="40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>
                      <a:solidFill>
                        <a:schemeClr val="dk1"/>
                      </a:solidFill>
                      <a:latin typeface="Times"/>
                      <a:ea typeface="Times"/>
                      <a:cs typeface="Times"/>
                      <a:sym typeface="Times"/>
                    </a:rPr>
                    <a:t>1968</a:t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6" name="Google Shape;236;p27"/>
                <p:cNvSpPr/>
                <p:nvPr/>
              </p:nvSpPr>
              <p:spPr>
                <a:xfrm>
                  <a:off x="1914" y="518"/>
                  <a:ext cx="957" cy="403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A0A0A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37" name="Google Shape;237;p27"/>
              <p:cNvGrpSpPr/>
              <p:nvPr/>
            </p:nvGrpSpPr>
            <p:grpSpPr>
              <a:xfrm>
                <a:off x="2871" y="518"/>
                <a:ext cx="957" cy="403"/>
                <a:chOff x="2871" y="518"/>
                <a:chExt cx="957" cy="403"/>
              </a:xfrm>
            </p:grpSpPr>
            <p:sp>
              <p:nvSpPr>
                <p:cNvPr id="238" name="Google Shape;238;p27"/>
                <p:cNvSpPr/>
                <p:nvPr/>
              </p:nvSpPr>
              <p:spPr>
                <a:xfrm>
                  <a:off x="2914" y="518"/>
                  <a:ext cx="871" cy="40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>
                      <a:solidFill>
                        <a:schemeClr val="dk1"/>
                      </a:solidFill>
                      <a:latin typeface="Times"/>
                      <a:ea typeface="Times"/>
                      <a:cs typeface="Times"/>
                      <a:sym typeface="Times"/>
                    </a:rPr>
                    <a:t>16 to 32 KB</a:t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9" name="Google Shape;239;p27"/>
                <p:cNvSpPr/>
                <p:nvPr/>
              </p:nvSpPr>
              <p:spPr>
                <a:xfrm>
                  <a:off x="2871" y="518"/>
                  <a:ext cx="957" cy="403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A0A0A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40" name="Google Shape;240;p27"/>
              <p:cNvGrpSpPr/>
              <p:nvPr/>
            </p:nvGrpSpPr>
            <p:grpSpPr>
              <a:xfrm>
                <a:off x="3828" y="518"/>
                <a:ext cx="957" cy="403"/>
                <a:chOff x="3828" y="518"/>
                <a:chExt cx="957" cy="403"/>
              </a:xfrm>
            </p:grpSpPr>
            <p:sp>
              <p:nvSpPr>
                <p:cNvPr id="241" name="Google Shape;241;p27"/>
                <p:cNvSpPr/>
                <p:nvPr/>
              </p:nvSpPr>
              <p:spPr>
                <a:xfrm>
                  <a:off x="3871" y="518"/>
                  <a:ext cx="871" cy="40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>
                      <a:solidFill>
                        <a:schemeClr val="dk1"/>
                      </a:solidFill>
                      <a:latin typeface="Times"/>
                      <a:ea typeface="Times"/>
                      <a:cs typeface="Times"/>
                      <a:sym typeface="Times"/>
                    </a:rPr>
                    <a:t>—</a:t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2" name="Google Shape;242;p27"/>
                <p:cNvSpPr/>
                <p:nvPr/>
              </p:nvSpPr>
              <p:spPr>
                <a:xfrm>
                  <a:off x="3828" y="518"/>
                  <a:ext cx="957" cy="403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A0A0A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43" name="Google Shape;243;p27"/>
              <p:cNvGrpSpPr/>
              <p:nvPr/>
            </p:nvGrpSpPr>
            <p:grpSpPr>
              <a:xfrm>
                <a:off x="4785" y="518"/>
                <a:ext cx="957" cy="403"/>
                <a:chOff x="4785" y="518"/>
                <a:chExt cx="957" cy="403"/>
              </a:xfrm>
            </p:grpSpPr>
            <p:sp>
              <p:nvSpPr>
                <p:cNvPr id="244" name="Google Shape;244;p27"/>
                <p:cNvSpPr/>
                <p:nvPr/>
              </p:nvSpPr>
              <p:spPr>
                <a:xfrm>
                  <a:off x="4828" y="518"/>
                  <a:ext cx="871" cy="40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>
                      <a:solidFill>
                        <a:schemeClr val="dk1"/>
                      </a:solidFill>
                      <a:latin typeface="Times"/>
                      <a:ea typeface="Times"/>
                      <a:cs typeface="Times"/>
                      <a:sym typeface="Times"/>
                    </a:rPr>
                    <a:t>—</a:t>
                  </a:r>
                  <a:endParaRPr/>
                </a:p>
              </p:txBody>
            </p:sp>
            <p:sp>
              <p:nvSpPr>
                <p:cNvPr id="245" name="Google Shape;245;p27"/>
                <p:cNvSpPr/>
                <p:nvPr/>
              </p:nvSpPr>
              <p:spPr>
                <a:xfrm>
                  <a:off x="4785" y="518"/>
                  <a:ext cx="957" cy="403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A0A0A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46" name="Google Shape;246;p27"/>
              <p:cNvGrpSpPr/>
              <p:nvPr/>
            </p:nvGrpSpPr>
            <p:grpSpPr>
              <a:xfrm>
                <a:off x="0" y="921"/>
                <a:ext cx="957" cy="403"/>
                <a:chOff x="0" y="921"/>
                <a:chExt cx="957" cy="403"/>
              </a:xfrm>
            </p:grpSpPr>
            <p:sp>
              <p:nvSpPr>
                <p:cNvPr id="247" name="Google Shape;247;p27"/>
                <p:cNvSpPr/>
                <p:nvPr/>
              </p:nvSpPr>
              <p:spPr>
                <a:xfrm>
                  <a:off x="43" y="921"/>
                  <a:ext cx="871" cy="40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>
                      <a:solidFill>
                        <a:schemeClr val="dk1"/>
                      </a:solidFill>
                      <a:latin typeface="Times"/>
                      <a:ea typeface="Times"/>
                      <a:cs typeface="Times"/>
                      <a:sym typeface="Times"/>
                    </a:rPr>
                    <a:t>PDP-11/70</a:t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8" name="Google Shape;248;p27"/>
                <p:cNvSpPr/>
                <p:nvPr/>
              </p:nvSpPr>
              <p:spPr>
                <a:xfrm>
                  <a:off x="0" y="921"/>
                  <a:ext cx="957" cy="403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A0A0A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49" name="Google Shape;249;p27"/>
              <p:cNvGrpSpPr/>
              <p:nvPr/>
            </p:nvGrpSpPr>
            <p:grpSpPr>
              <a:xfrm>
                <a:off x="957" y="921"/>
                <a:ext cx="957" cy="403"/>
                <a:chOff x="957" y="921"/>
                <a:chExt cx="957" cy="403"/>
              </a:xfrm>
            </p:grpSpPr>
            <p:sp>
              <p:nvSpPr>
                <p:cNvPr id="250" name="Google Shape;250;p27"/>
                <p:cNvSpPr/>
                <p:nvPr/>
              </p:nvSpPr>
              <p:spPr>
                <a:xfrm>
                  <a:off x="1000" y="921"/>
                  <a:ext cx="871" cy="40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>
                      <a:solidFill>
                        <a:schemeClr val="dk1"/>
                      </a:solidFill>
                      <a:latin typeface="Times"/>
                      <a:ea typeface="Times"/>
                      <a:cs typeface="Times"/>
                      <a:sym typeface="Times"/>
                    </a:rPr>
                    <a:t>Minicomputer</a:t>
                  </a:r>
                  <a:endParaRPr/>
                </a:p>
              </p:txBody>
            </p:sp>
            <p:sp>
              <p:nvSpPr>
                <p:cNvPr id="251" name="Google Shape;251;p27"/>
                <p:cNvSpPr/>
                <p:nvPr/>
              </p:nvSpPr>
              <p:spPr>
                <a:xfrm>
                  <a:off x="957" y="921"/>
                  <a:ext cx="957" cy="403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A0A0A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52" name="Google Shape;252;p27"/>
              <p:cNvGrpSpPr/>
              <p:nvPr/>
            </p:nvGrpSpPr>
            <p:grpSpPr>
              <a:xfrm>
                <a:off x="1914" y="921"/>
                <a:ext cx="957" cy="403"/>
                <a:chOff x="1914" y="921"/>
                <a:chExt cx="957" cy="403"/>
              </a:xfrm>
            </p:grpSpPr>
            <p:sp>
              <p:nvSpPr>
                <p:cNvPr id="253" name="Google Shape;253;p27"/>
                <p:cNvSpPr/>
                <p:nvPr/>
              </p:nvSpPr>
              <p:spPr>
                <a:xfrm>
                  <a:off x="1957" y="921"/>
                  <a:ext cx="871" cy="40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>
                      <a:solidFill>
                        <a:schemeClr val="dk1"/>
                      </a:solidFill>
                      <a:latin typeface="Times"/>
                      <a:ea typeface="Times"/>
                      <a:cs typeface="Times"/>
                      <a:sym typeface="Times"/>
                    </a:rPr>
                    <a:t>1975</a:t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4" name="Google Shape;254;p27"/>
                <p:cNvSpPr/>
                <p:nvPr/>
              </p:nvSpPr>
              <p:spPr>
                <a:xfrm>
                  <a:off x="1914" y="921"/>
                  <a:ext cx="957" cy="403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A0A0A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55" name="Google Shape;255;p27"/>
              <p:cNvGrpSpPr/>
              <p:nvPr/>
            </p:nvGrpSpPr>
            <p:grpSpPr>
              <a:xfrm>
                <a:off x="2871" y="921"/>
                <a:ext cx="957" cy="403"/>
                <a:chOff x="2871" y="921"/>
                <a:chExt cx="957" cy="403"/>
              </a:xfrm>
            </p:grpSpPr>
            <p:sp>
              <p:nvSpPr>
                <p:cNvPr id="256" name="Google Shape;256;p27"/>
                <p:cNvSpPr/>
                <p:nvPr/>
              </p:nvSpPr>
              <p:spPr>
                <a:xfrm>
                  <a:off x="2914" y="921"/>
                  <a:ext cx="871" cy="40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>
                      <a:solidFill>
                        <a:schemeClr val="dk1"/>
                      </a:solidFill>
                      <a:latin typeface="Times"/>
                      <a:ea typeface="Times"/>
                      <a:cs typeface="Times"/>
                      <a:sym typeface="Times"/>
                    </a:rPr>
                    <a:t>1 KB</a:t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7" name="Google Shape;257;p27"/>
                <p:cNvSpPr/>
                <p:nvPr/>
              </p:nvSpPr>
              <p:spPr>
                <a:xfrm>
                  <a:off x="2871" y="921"/>
                  <a:ext cx="957" cy="403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A0A0A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58" name="Google Shape;258;p27"/>
              <p:cNvGrpSpPr/>
              <p:nvPr/>
            </p:nvGrpSpPr>
            <p:grpSpPr>
              <a:xfrm>
                <a:off x="3828" y="921"/>
                <a:ext cx="957" cy="403"/>
                <a:chOff x="3828" y="921"/>
                <a:chExt cx="957" cy="403"/>
              </a:xfrm>
            </p:grpSpPr>
            <p:sp>
              <p:nvSpPr>
                <p:cNvPr id="259" name="Google Shape;259;p27"/>
                <p:cNvSpPr/>
                <p:nvPr/>
              </p:nvSpPr>
              <p:spPr>
                <a:xfrm>
                  <a:off x="3871" y="921"/>
                  <a:ext cx="871" cy="40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>
                      <a:solidFill>
                        <a:schemeClr val="dk1"/>
                      </a:solidFill>
                      <a:latin typeface="Times"/>
                      <a:ea typeface="Times"/>
                      <a:cs typeface="Times"/>
                      <a:sym typeface="Times"/>
                    </a:rPr>
                    <a:t>—</a:t>
                  </a:r>
                  <a:endParaRPr/>
                </a:p>
              </p:txBody>
            </p:sp>
            <p:sp>
              <p:nvSpPr>
                <p:cNvPr id="260" name="Google Shape;260;p27"/>
                <p:cNvSpPr/>
                <p:nvPr/>
              </p:nvSpPr>
              <p:spPr>
                <a:xfrm>
                  <a:off x="3828" y="921"/>
                  <a:ext cx="957" cy="403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A0A0A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61" name="Google Shape;261;p27"/>
              <p:cNvGrpSpPr/>
              <p:nvPr/>
            </p:nvGrpSpPr>
            <p:grpSpPr>
              <a:xfrm>
                <a:off x="4785" y="921"/>
                <a:ext cx="957" cy="403"/>
                <a:chOff x="4785" y="921"/>
                <a:chExt cx="957" cy="403"/>
              </a:xfrm>
            </p:grpSpPr>
            <p:sp>
              <p:nvSpPr>
                <p:cNvPr id="262" name="Google Shape;262;p27"/>
                <p:cNvSpPr/>
                <p:nvPr/>
              </p:nvSpPr>
              <p:spPr>
                <a:xfrm>
                  <a:off x="4828" y="921"/>
                  <a:ext cx="871" cy="40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>
                      <a:solidFill>
                        <a:schemeClr val="dk1"/>
                      </a:solidFill>
                      <a:latin typeface="Times"/>
                      <a:ea typeface="Times"/>
                      <a:cs typeface="Times"/>
                      <a:sym typeface="Times"/>
                    </a:rPr>
                    <a:t>—</a:t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3" name="Google Shape;263;p27"/>
                <p:cNvSpPr/>
                <p:nvPr/>
              </p:nvSpPr>
              <p:spPr>
                <a:xfrm>
                  <a:off x="4785" y="921"/>
                  <a:ext cx="957" cy="403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A0A0A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64" name="Google Shape;264;p27"/>
              <p:cNvGrpSpPr/>
              <p:nvPr/>
            </p:nvGrpSpPr>
            <p:grpSpPr>
              <a:xfrm>
                <a:off x="0" y="1324"/>
                <a:ext cx="957" cy="403"/>
                <a:chOff x="0" y="1324"/>
                <a:chExt cx="957" cy="403"/>
              </a:xfrm>
            </p:grpSpPr>
            <p:sp>
              <p:nvSpPr>
                <p:cNvPr id="265" name="Google Shape;265;p27"/>
                <p:cNvSpPr/>
                <p:nvPr/>
              </p:nvSpPr>
              <p:spPr>
                <a:xfrm>
                  <a:off x="43" y="1324"/>
                  <a:ext cx="871" cy="40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>
                      <a:solidFill>
                        <a:schemeClr val="dk1"/>
                      </a:solidFill>
                      <a:latin typeface="Times"/>
                      <a:ea typeface="Times"/>
                      <a:cs typeface="Times"/>
                      <a:sym typeface="Times"/>
                    </a:rPr>
                    <a:t>VAX 11/780</a:t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6" name="Google Shape;266;p27"/>
                <p:cNvSpPr/>
                <p:nvPr/>
              </p:nvSpPr>
              <p:spPr>
                <a:xfrm>
                  <a:off x="0" y="1324"/>
                  <a:ext cx="957" cy="403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A0A0A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67" name="Google Shape;267;p27"/>
              <p:cNvGrpSpPr/>
              <p:nvPr/>
            </p:nvGrpSpPr>
            <p:grpSpPr>
              <a:xfrm>
                <a:off x="957" y="1324"/>
                <a:ext cx="957" cy="403"/>
                <a:chOff x="957" y="1324"/>
                <a:chExt cx="957" cy="403"/>
              </a:xfrm>
            </p:grpSpPr>
            <p:sp>
              <p:nvSpPr>
                <p:cNvPr id="268" name="Google Shape;268;p27"/>
                <p:cNvSpPr/>
                <p:nvPr/>
              </p:nvSpPr>
              <p:spPr>
                <a:xfrm>
                  <a:off x="1000" y="1324"/>
                  <a:ext cx="871" cy="40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>
                      <a:solidFill>
                        <a:schemeClr val="dk1"/>
                      </a:solidFill>
                      <a:latin typeface="Times"/>
                      <a:ea typeface="Times"/>
                      <a:cs typeface="Times"/>
                      <a:sym typeface="Times"/>
                    </a:rPr>
                    <a:t>Minicomputer</a:t>
                  </a:r>
                  <a:endParaRPr/>
                </a:p>
              </p:txBody>
            </p:sp>
            <p:sp>
              <p:nvSpPr>
                <p:cNvPr id="269" name="Google Shape;269;p27"/>
                <p:cNvSpPr/>
                <p:nvPr/>
              </p:nvSpPr>
              <p:spPr>
                <a:xfrm>
                  <a:off x="957" y="1324"/>
                  <a:ext cx="957" cy="403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A0A0A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0" name="Google Shape;270;p27"/>
              <p:cNvGrpSpPr/>
              <p:nvPr/>
            </p:nvGrpSpPr>
            <p:grpSpPr>
              <a:xfrm>
                <a:off x="1914" y="1324"/>
                <a:ext cx="957" cy="403"/>
                <a:chOff x="1914" y="1324"/>
                <a:chExt cx="957" cy="403"/>
              </a:xfrm>
            </p:grpSpPr>
            <p:sp>
              <p:nvSpPr>
                <p:cNvPr id="271" name="Google Shape;271;p27"/>
                <p:cNvSpPr/>
                <p:nvPr/>
              </p:nvSpPr>
              <p:spPr>
                <a:xfrm>
                  <a:off x="1957" y="1324"/>
                  <a:ext cx="871" cy="40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>
                      <a:solidFill>
                        <a:schemeClr val="dk1"/>
                      </a:solidFill>
                      <a:latin typeface="Times"/>
                      <a:ea typeface="Times"/>
                      <a:cs typeface="Times"/>
                      <a:sym typeface="Times"/>
                    </a:rPr>
                    <a:t>1978</a:t>
                  </a:r>
                  <a:endParaRPr/>
                </a:p>
              </p:txBody>
            </p:sp>
            <p:sp>
              <p:nvSpPr>
                <p:cNvPr id="272" name="Google Shape;272;p27"/>
                <p:cNvSpPr/>
                <p:nvPr/>
              </p:nvSpPr>
              <p:spPr>
                <a:xfrm>
                  <a:off x="1914" y="1324"/>
                  <a:ext cx="957" cy="403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A0A0A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3" name="Google Shape;273;p27"/>
              <p:cNvGrpSpPr/>
              <p:nvPr/>
            </p:nvGrpSpPr>
            <p:grpSpPr>
              <a:xfrm>
                <a:off x="2871" y="1324"/>
                <a:ext cx="957" cy="403"/>
                <a:chOff x="2871" y="1324"/>
                <a:chExt cx="957" cy="403"/>
              </a:xfrm>
            </p:grpSpPr>
            <p:sp>
              <p:nvSpPr>
                <p:cNvPr id="274" name="Google Shape;274;p27"/>
                <p:cNvSpPr/>
                <p:nvPr/>
              </p:nvSpPr>
              <p:spPr>
                <a:xfrm>
                  <a:off x="2914" y="1324"/>
                  <a:ext cx="871" cy="40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>
                      <a:solidFill>
                        <a:schemeClr val="dk1"/>
                      </a:solidFill>
                      <a:latin typeface="Times"/>
                      <a:ea typeface="Times"/>
                      <a:cs typeface="Times"/>
                      <a:sym typeface="Times"/>
                    </a:rPr>
                    <a:t>16 KB</a:t>
                  </a:r>
                  <a:endParaRPr/>
                </a:p>
              </p:txBody>
            </p:sp>
            <p:sp>
              <p:nvSpPr>
                <p:cNvPr id="275" name="Google Shape;275;p27"/>
                <p:cNvSpPr/>
                <p:nvPr/>
              </p:nvSpPr>
              <p:spPr>
                <a:xfrm>
                  <a:off x="2871" y="1324"/>
                  <a:ext cx="957" cy="403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A0A0A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6" name="Google Shape;276;p27"/>
              <p:cNvGrpSpPr/>
              <p:nvPr/>
            </p:nvGrpSpPr>
            <p:grpSpPr>
              <a:xfrm>
                <a:off x="3828" y="1324"/>
                <a:ext cx="957" cy="403"/>
                <a:chOff x="3828" y="1324"/>
                <a:chExt cx="957" cy="403"/>
              </a:xfrm>
            </p:grpSpPr>
            <p:sp>
              <p:nvSpPr>
                <p:cNvPr id="277" name="Google Shape;277;p27"/>
                <p:cNvSpPr/>
                <p:nvPr/>
              </p:nvSpPr>
              <p:spPr>
                <a:xfrm>
                  <a:off x="3871" y="1324"/>
                  <a:ext cx="871" cy="40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>
                      <a:solidFill>
                        <a:schemeClr val="dk1"/>
                      </a:solidFill>
                      <a:latin typeface="Times"/>
                      <a:ea typeface="Times"/>
                      <a:cs typeface="Times"/>
                      <a:sym typeface="Times"/>
                    </a:rPr>
                    <a:t>—</a:t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8" name="Google Shape;278;p27"/>
                <p:cNvSpPr/>
                <p:nvPr/>
              </p:nvSpPr>
              <p:spPr>
                <a:xfrm>
                  <a:off x="3828" y="1324"/>
                  <a:ext cx="957" cy="403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A0A0A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9" name="Google Shape;279;p27"/>
              <p:cNvGrpSpPr/>
              <p:nvPr/>
            </p:nvGrpSpPr>
            <p:grpSpPr>
              <a:xfrm>
                <a:off x="4785" y="1324"/>
                <a:ext cx="957" cy="403"/>
                <a:chOff x="4785" y="1324"/>
                <a:chExt cx="957" cy="403"/>
              </a:xfrm>
            </p:grpSpPr>
            <p:sp>
              <p:nvSpPr>
                <p:cNvPr id="280" name="Google Shape;280;p27"/>
                <p:cNvSpPr/>
                <p:nvPr/>
              </p:nvSpPr>
              <p:spPr>
                <a:xfrm>
                  <a:off x="4828" y="1324"/>
                  <a:ext cx="871" cy="40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>
                      <a:solidFill>
                        <a:schemeClr val="dk1"/>
                      </a:solidFill>
                      <a:latin typeface="Times"/>
                      <a:ea typeface="Times"/>
                      <a:cs typeface="Times"/>
                      <a:sym typeface="Times"/>
                    </a:rPr>
                    <a:t>—</a:t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1" name="Google Shape;281;p27"/>
                <p:cNvSpPr/>
                <p:nvPr/>
              </p:nvSpPr>
              <p:spPr>
                <a:xfrm>
                  <a:off x="4785" y="1324"/>
                  <a:ext cx="957" cy="403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A0A0A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82" name="Google Shape;282;p27"/>
              <p:cNvGrpSpPr/>
              <p:nvPr/>
            </p:nvGrpSpPr>
            <p:grpSpPr>
              <a:xfrm>
                <a:off x="0" y="1727"/>
                <a:ext cx="957" cy="403"/>
                <a:chOff x="0" y="1727"/>
                <a:chExt cx="957" cy="403"/>
              </a:xfrm>
            </p:grpSpPr>
            <p:sp>
              <p:nvSpPr>
                <p:cNvPr id="283" name="Google Shape;283;p27"/>
                <p:cNvSpPr/>
                <p:nvPr/>
              </p:nvSpPr>
              <p:spPr>
                <a:xfrm>
                  <a:off x="43" y="1727"/>
                  <a:ext cx="871" cy="40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>
                      <a:solidFill>
                        <a:schemeClr val="dk1"/>
                      </a:solidFill>
                      <a:latin typeface="Times"/>
                      <a:ea typeface="Times"/>
                      <a:cs typeface="Times"/>
                      <a:sym typeface="Times"/>
                    </a:rPr>
                    <a:t>IBM 3033</a:t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4" name="Google Shape;284;p27"/>
                <p:cNvSpPr/>
                <p:nvPr/>
              </p:nvSpPr>
              <p:spPr>
                <a:xfrm>
                  <a:off x="0" y="1727"/>
                  <a:ext cx="957" cy="403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A0A0A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85" name="Google Shape;285;p27"/>
              <p:cNvGrpSpPr/>
              <p:nvPr/>
            </p:nvGrpSpPr>
            <p:grpSpPr>
              <a:xfrm>
                <a:off x="957" y="1727"/>
                <a:ext cx="957" cy="403"/>
                <a:chOff x="957" y="1727"/>
                <a:chExt cx="957" cy="403"/>
              </a:xfrm>
            </p:grpSpPr>
            <p:sp>
              <p:nvSpPr>
                <p:cNvPr id="286" name="Google Shape;286;p27"/>
                <p:cNvSpPr/>
                <p:nvPr/>
              </p:nvSpPr>
              <p:spPr>
                <a:xfrm>
                  <a:off x="1000" y="1727"/>
                  <a:ext cx="871" cy="40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>
                      <a:solidFill>
                        <a:schemeClr val="dk1"/>
                      </a:solidFill>
                      <a:latin typeface="Times"/>
                      <a:ea typeface="Times"/>
                      <a:cs typeface="Times"/>
                      <a:sym typeface="Times"/>
                    </a:rPr>
                    <a:t>Mainframe</a:t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7" name="Google Shape;287;p27"/>
                <p:cNvSpPr/>
                <p:nvPr/>
              </p:nvSpPr>
              <p:spPr>
                <a:xfrm>
                  <a:off x="957" y="1727"/>
                  <a:ext cx="957" cy="403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A0A0A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88" name="Google Shape;288;p27"/>
              <p:cNvGrpSpPr/>
              <p:nvPr/>
            </p:nvGrpSpPr>
            <p:grpSpPr>
              <a:xfrm>
                <a:off x="1914" y="1727"/>
                <a:ext cx="957" cy="403"/>
                <a:chOff x="1914" y="1727"/>
                <a:chExt cx="957" cy="403"/>
              </a:xfrm>
            </p:grpSpPr>
            <p:sp>
              <p:nvSpPr>
                <p:cNvPr id="289" name="Google Shape;289;p27"/>
                <p:cNvSpPr/>
                <p:nvPr/>
              </p:nvSpPr>
              <p:spPr>
                <a:xfrm>
                  <a:off x="1957" y="1727"/>
                  <a:ext cx="871" cy="40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>
                      <a:solidFill>
                        <a:schemeClr val="dk1"/>
                      </a:solidFill>
                      <a:latin typeface="Times"/>
                      <a:ea typeface="Times"/>
                      <a:cs typeface="Times"/>
                      <a:sym typeface="Times"/>
                    </a:rPr>
                    <a:t>1978</a:t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0" name="Google Shape;290;p27"/>
                <p:cNvSpPr/>
                <p:nvPr/>
              </p:nvSpPr>
              <p:spPr>
                <a:xfrm>
                  <a:off x="1914" y="1727"/>
                  <a:ext cx="957" cy="403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A0A0A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91" name="Google Shape;291;p27"/>
              <p:cNvGrpSpPr/>
              <p:nvPr/>
            </p:nvGrpSpPr>
            <p:grpSpPr>
              <a:xfrm>
                <a:off x="2871" y="1727"/>
                <a:ext cx="957" cy="403"/>
                <a:chOff x="2871" y="1727"/>
                <a:chExt cx="957" cy="403"/>
              </a:xfrm>
            </p:grpSpPr>
            <p:sp>
              <p:nvSpPr>
                <p:cNvPr id="292" name="Google Shape;292;p27"/>
                <p:cNvSpPr/>
                <p:nvPr/>
              </p:nvSpPr>
              <p:spPr>
                <a:xfrm>
                  <a:off x="2914" y="1727"/>
                  <a:ext cx="871" cy="40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>
                      <a:solidFill>
                        <a:schemeClr val="dk1"/>
                      </a:solidFill>
                      <a:latin typeface="Times"/>
                      <a:ea typeface="Times"/>
                      <a:cs typeface="Times"/>
                      <a:sym typeface="Times"/>
                    </a:rPr>
                    <a:t>64 KB</a:t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3" name="Google Shape;293;p27"/>
                <p:cNvSpPr/>
                <p:nvPr/>
              </p:nvSpPr>
              <p:spPr>
                <a:xfrm>
                  <a:off x="2871" y="1727"/>
                  <a:ext cx="957" cy="403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A0A0A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94" name="Google Shape;294;p27"/>
              <p:cNvGrpSpPr/>
              <p:nvPr/>
            </p:nvGrpSpPr>
            <p:grpSpPr>
              <a:xfrm>
                <a:off x="3828" y="1727"/>
                <a:ext cx="957" cy="403"/>
                <a:chOff x="3828" y="1727"/>
                <a:chExt cx="957" cy="403"/>
              </a:xfrm>
            </p:grpSpPr>
            <p:sp>
              <p:nvSpPr>
                <p:cNvPr id="295" name="Google Shape;295;p27"/>
                <p:cNvSpPr/>
                <p:nvPr/>
              </p:nvSpPr>
              <p:spPr>
                <a:xfrm>
                  <a:off x="3871" y="1727"/>
                  <a:ext cx="871" cy="40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>
                      <a:solidFill>
                        <a:schemeClr val="dk1"/>
                      </a:solidFill>
                      <a:latin typeface="Times"/>
                      <a:ea typeface="Times"/>
                      <a:cs typeface="Times"/>
                      <a:sym typeface="Times"/>
                    </a:rPr>
                    <a:t>—</a:t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6" name="Google Shape;296;p27"/>
                <p:cNvSpPr/>
                <p:nvPr/>
              </p:nvSpPr>
              <p:spPr>
                <a:xfrm>
                  <a:off x="3828" y="1727"/>
                  <a:ext cx="957" cy="403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A0A0A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97" name="Google Shape;297;p27"/>
              <p:cNvGrpSpPr/>
              <p:nvPr/>
            </p:nvGrpSpPr>
            <p:grpSpPr>
              <a:xfrm>
                <a:off x="4785" y="1727"/>
                <a:ext cx="957" cy="403"/>
                <a:chOff x="4785" y="1727"/>
                <a:chExt cx="957" cy="403"/>
              </a:xfrm>
            </p:grpSpPr>
            <p:sp>
              <p:nvSpPr>
                <p:cNvPr id="298" name="Google Shape;298;p27"/>
                <p:cNvSpPr/>
                <p:nvPr/>
              </p:nvSpPr>
              <p:spPr>
                <a:xfrm>
                  <a:off x="4828" y="1727"/>
                  <a:ext cx="871" cy="40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>
                      <a:solidFill>
                        <a:schemeClr val="dk1"/>
                      </a:solidFill>
                      <a:latin typeface="Times"/>
                      <a:ea typeface="Times"/>
                      <a:cs typeface="Times"/>
                      <a:sym typeface="Times"/>
                    </a:rPr>
                    <a:t>—</a:t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9" name="Google Shape;299;p27"/>
                <p:cNvSpPr/>
                <p:nvPr/>
              </p:nvSpPr>
              <p:spPr>
                <a:xfrm>
                  <a:off x="4785" y="1727"/>
                  <a:ext cx="957" cy="403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A0A0A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00" name="Google Shape;300;p27"/>
              <p:cNvGrpSpPr/>
              <p:nvPr/>
            </p:nvGrpSpPr>
            <p:grpSpPr>
              <a:xfrm>
                <a:off x="0" y="2130"/>
                <a:ext cx="957" cy="403"/>
                <a:chOff x="0" y="2130"/>
                <a:chExt cx="957" cy="403"/>
              </a:xfrm>
            </p:grpSpPr>
            <p:sp>
              <p:nvSpPr>
                <p:cNvPr id="301" name="Google Shape;301;p27"/>
                <p:cNvSpPr/>
                <p:nvPr/>
              </p:nvSpPr>
              <p:spPr>
                <a:xfrm>
                  <a:off x="43" y="2130"/>
                  <a:ext cx="871" cy="40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>
                      <a:solidFill>
                        <a:schemeClr val="dk1"/>
                      </a:solidFill>
                      <a:latin typeface="Times"/>
                      <a:ea typeface="Times"/>
                      <a:cs typeface="Times"/>
                      <a:sym typeface="Times"/>
                    </a:rPr>
                    <a:t>IBM 3090</a:t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2" name="Google Shape;302;p27"/>
                <p:cNvSpPr/>
                <p:nvPr/>
              </p:nvSpPr>
              <p:spPr>
                <a:xfrm>
                  <a:off x="0" y="2130"/>
                  <a:ext cx="957" cy="403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A0A0A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03" name="Google Shape;303;p27"/>
              <p:cNvGrpSpPr/>
              <p:nvPr/>
            </p:nvGrpSpPr>
            <p:grpSpPr>
              <a:xfrm>
                <a:off x="957" y="2130"/>
                <a:ext cx="957" cy="403"/>
                <a:chOff x="957" y="2130"/>
                <a:chExt cx="957" cy="403"/>
              </a:xfrm>
            </p:grpSpPr>
            <p:sp>
              <p:nvSpPr>
                <p:cNvPr id="304" name="Google Shape;304;p27"/>
                <p:cNvSpPr/>
                <p:nvPr/>
              </p:nvSpPr>
              <p:spPr>
                <a:xfrm>
                  <a:off x="1000" y="2130"/>
                  <a:ext cx="871" cy="40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>
                      <a:solidFill>
                        <a:schemeClr val="dk1"/>
                      </a:solidFill>
                      <a:latin typeface="Times"/>
                      <a:ea typeface="Times"/>
                      <a:cs typeface="Times"/>
                      <a:sym typeface="Times"/>
                    </a:rPr>
                    <a:t>Mainframe</a:t>
                  </a:r>
                  <a:endParaRPr/>
                </a:p>
              </p:txBody>
            </p:sp>
            <p:sp>
              <p:nvSpPr>
                <p:cNvPr id="305" name="Google Shape;305;p27"/>
                <p:cNvSpPr/>
                <p:nvPr/>
              </p:nvSpPr>
              <p:spPr>
                <a:xfrm>
                  <a:off x="957" y="2130"/>
                  <a:ext cx="957" cy="403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A0A0A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06" name="Google Shape;306;p27"/>
              <p:cNvGrpSpPr/>
              <p:nvPr/>
            </p:nvGrpSpPr>
            <p:grpSpPr>
              <a:xfrm>
                <a:off x="1914" y="2130"/>
                <a:ext cx="957" cy="403"/>
                <a:chOff x="1914" y="2130"/>
                <a:chExt cx="957" cy="403"/>
              </a:xfrm>
            </p:grpSpPr>
            <p:sp>
              <p:nvSpPr>
                <p:cNvPr id="307" name="Google Shape;307;p27"/>
                <p:cNvSpPr/>
                <p:nvPr/>
              </p:nvSpPr>
              <p:spPr>
                <a:xfrm>
                  <a:off x="1957" y="2130"/>
                  <a:ext cx="871" cy="40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>
                      <a:solidFill>
                        <a:schemeClr val="dk1"/>
                      </a:solidFill>
                      <a:latin typeface="Times"/>
                      <a:ea typeface="Times"/>
                      <a:cs typeface="Times"/>
                      <a:sym typeface="Times"/>
                    </a:rPr>
                    <a:t>1985</a:t>
                  </a:r>
                  <a:endParaRPr/>
                </a:p>
              </p:txBody>
            </p:sp>
            <p:sp>
              <p:nvSpPr>
                <p:cNvPr id="308" name="Google Shape;308;p27"/>
                <p:cNvSpPr/>
                <p:nvPr/>
              </p:nvSpPr>
              <p:spPr>
                <a:xfrm>
                  <a:off x="1914" y="2130"/>
                  <a:ext cx="957" cy="403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A0A0A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09" name="Google Shape;309;p27"/>
              <p:cNvGrpSpPr/>
              <p:nvPr/>
            </p:nvGrpSpPr>
            <p:grpSpPr>
              <a:xfrm>
                <a:off x="2871" y="2130"/>
                <a:ext cx="957" cy="403"/>
                <a:chOff x="2871" y="2130"/>
                <a:chExt cx="957" cy="403"/>
              </a:xfrm>
            </p:grpSpPr>
            <p:sp>
              <p:nvSpPr>
                <p:cNvPr id="310" name="Google Shape;310;p27"/>
                <p:cNvSpPr/>
                <p:nvPr/>
              </p:nvSpPr>
              <p:spPr>
                <a:xfrm>
                  <a:off x="2914" y="2130"/>
                  <a:ext cx="871" cy="40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>
                      <a:solidFill>
                        <a:schemeClr val="dk1"/>
                      </a:solidFill>
                      <a:latin typeface="Times"/>
                      <a:ea typeface="Times"/>
                      <a:cs typeface="Times"/>
                      <a:sym typeface="Times"/>
                    </a:rPr>
                    <a:t>128 to 256 KB</a:t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1" name="Google Shape;311;p27"/>
                <p:cNvSpPr/>
                <p:nvPr/>
              </p:nvSpPr>
              <p:spPr>
                <a:xfrm>
                  <a:off x="2871" y="2130"/>
                  <a:ext cx="957" cy="403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A0A0A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12" name="Google Shape;312;p27"/>
              <p:cNvGrpSpPr/>
              <p:nvPr/>
            </p:nvGrpSpPr>
            <p:grpSpPr>
              <a:xfrm>
                <a:off x="3828" y="2130"/>
                <a:ext cx="957" cy="403"/>
                <a:chOff x="3828" y="2130"/>
                <a:chExt cx="957" cy="403"/>
              </a:xfrm>
            </p:grpSpPr>
            <p:sp>
              <p:nvSpPr>
                <p:cNvPr id="313" name="Google Shape;313;p27"/>
                <p:cNvSpPr/>
                <p:nvPr/>
              </p:nvSpPr>
              <p:spPr>
                <a:xfrm>
                  <a:off x="3871" y="2130"/>
                  <a:ext cx="871" cy="40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>
                      <a:solidFill>
                        <a:schemeClr val="dk1"/>
                      </a:solidFill>
                      <a:latin typeface="Times"/>
                      <a:ea typeface="Times"/>
                      <a:cs typeface="Times"/>
                      <a:sym typeface="Times"/>
                    </a:rPr>
                    <a:t>—</a:t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4" name="Google Shape;314;p27"/>
                <p:cNvSpPr/>
                <p:nvPr/>
              </p:nvSpPr>
              <p:spPr>
                <a:xfrm>
                  <a:off x="3828" y="2130"/>
                  <a:ext cx="957" cy="403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A0A0A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15" name="Google Shape;315;p27"/>
              <p:cNvGrpSpPr/>
              <p:nvPr/>
            </p:nvGrpSpPr>
            <p:grpSpPr>
              <a:xfrm>
                <a:off x="4785" y="2130"/>
                <a:ext cx="957" cy="403"/>
                <a:chOff x="4785" y="2130"/>
                <a:chExt cx="957" cy="403"/>
              </a:xfrm>
            </p:grpSpPr>
            <p:sp>
              <p:nvSpPr>
                <p:cNvPr id="316" name="Google Shape;316;p27"/>
                <p:cNvSpPr/>
                <p:nvPr/>
              </p:nvSpPr>
              <p:spPr>
                <a:xfrm>
                  <a:off x="4828" y="2130"/>
                  <a:ext cx="871" cy="40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>
                      <a:solidFill>
                        <a:schemeClr val="dk1"/>
                      </a:solidFill>
                      <a:latin typeface="Times"/>
                      <a:ea typeface="Times"/>
                      <a:cs typeface="Times"/>
                      <a:sym typeface="Times"/>
                    </a:rPr>
                    <a:t>—</a:t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7" name="Google Shape;317;p27"/>
                <p:cNvSpPr/>
                <p:nvPr/>
              </p:nvSpPr>
              <p:spPr>
                <a:xfrm>
                  <a:off x="4785" y="2130"/>
                  <a:ext cx="957" cy="403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A0A0A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18" name="Google Shape;318;p27"/>
              <p:cNvGrpSpPr/>
              <p:nvPr/>
            </p:nvGrpSpPr>
            <p:grpSpPr>
              <a:xfrm>
                <a:off x="0" y="2533"/>
                <a:ext cx="957" cy="403"/>
                <a:chOff x="0" y="2533"/>
                <a:chExt cx="957" cy="403"/>
              </a:xfrm>
            </p:grpSpPr>
            <p:sp>
              <p:nvSpPr>
                <p:cNvPr id="319" name="Google Shape;319;p27"/>
                <p:cNvSpPr/>
                <p:nvPr/>
              </p:nvSpPr>
              <p:spPr>
                <a:xfrm>
                  <a:off x="43" y="2533"/>
                  <a:ext cx="871" cy="40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>
                      <a:solidFill>
                        <a:schemeClr val="dk1"/>
                      </a:solidFill>
                      <a:latin typeface="Times"/>
                      <a:ea typeface="Times"/>
                      <a:cs typeface="Times"/>
                      <a:sym typeface="Times"/>
                    </a:rPr>
                    <a:t>Intel 80486</a:t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0" name="Google Shape;320;p27"/>
                <p:cNvSpPr/>
                <p:nvPr/>
              </p:nvSpPr>
              <p:spPr>
                <a:xfrm>
                  <a:off x="0" y="2533"/>
                  <a:ext cx="957" cy="403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A0A0A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21" name="Google Shape;321;p27"/>
              <p:cNvGrpSpPr/>
              <p:nvPr/>
            </p:nvGrpSpPr>
            <p:grpSpPr>
              <a:xfrm>
                <a:off x="957" y="2533"/>
                <a:ext cx="957" cy="403"/>
                <a:chOff x="957" y="2533"/>
                <a:chExt cx="957" cy="403"/>
              </a:xfrm>
            </p:grpSpPr>
            <p:sp>
              <p:nvSpPr>
                <p:cNvPr id="322" name="Google Shape;322;p27"/>
                <p:cNvSpPr/>
                <p:nvPr/>
              </p:nvSpPr>
              <p:spPr>
                <a:xfrm>
                  <a:off x="1000" y="2533"/>
                  <a:ext cx="871" cy="40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>
                      <a:solidFill>
                        <a:schemeClr val="dk1"/>
                      </a:solidFill>
                      <a:latin typeface="Times"/>
                      <a:ea typeface="Times"/>
                      <a:cs typeface="Times"/>
                      <a:sym typeface="Times"/>
                    </a:rPr>
                    <a:t>PC</a:t>
                  </a:r>
                  <a:endParaRPr/>
                </a:p>
              </p:txBody>
            </p:sp>
            <p:sp>
              <p:nvSpPr>
                <p:cNvPr id="323" name="Google Shape;323;p27"/>
                <p:cNvSpPr/>
                <p:nvPr/>
              </p:nvSpPr>
              <p:spPr>
                <a:xfrm>
                  <a:off x="957" y="2533"/>
                  <a:ext cx="957" cy="403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A0A0A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24" name="Google Shape;324;p27"/>
              <p:cNvGrpSpPr/>
              <p:nvPr/>
            </p:nvGrpSpPr>
            <p:grpSpPr>
              <a:xfrm>
                <a:off x="1914" y="2533"/>
                <a:ext cx="957" cy="403"/>
                <a:chOff x="1914" y="2533"/>
                <a:chExt cx="957" cy="403"/>
              </a:xfrm>
            </p:grpSpPr>
            <p:sp>
              <p:nvSpPr>
                <p:cNvPr id="325" name="Google Shape;325;p27"/>
                <p:cNvSpPr/>
                <p:nvPr/>
              </p:nvSpPr>
              <p:spPr>
                <a:xfrm>
                  <a:off x="1957" y="2533"/>
                  <a:ext cx="871" cy="40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>
                      <a:solidFill>
                        <a:schemeClr val="dk1"/>
                      </a:solidFill>
                      <a:latin typeface="Times"/>
                      <a:ea typeface="Times"/>
                      <a:cs typeface="Times"/>
                      <a:sym typeface="Times"/>
                    </a:rPr>
                    <a:t>1989</a:t>
                  </a:r>
                  <a:endParaRPr/>
                </a:p>
              </p:txBody>
            </p:sp>
            <p:sp>
              <p:nvSpPr>
                <p:cNvPr id="326" name="Google Shape;326;p27"/>
                <p:cNvSpPr/>
                <p:nvPr/>
              </p:nvSpPr>
              <p:spPr>
                <a:xfrm>
                  <a:off x="1914" y="2533"/>
                  <a:ext cx="957" cy="403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A0A0A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27" name="Google Shape;327;p27"/>
              <p:cNvGrpSpPr/>
              <p:nvPr/>
            </p:nvGrpSpPr>
            <p:grpSpPr>
              <a:xfrm>
                <a:off x="2871" y="2533"/>
                <a:ext cx="957" cy="403"/>
                <a:chOff x="2871" y="2533"/>
                <a:chExt cx="957" cy="403"/>
              </a:xfrm>
            </p:grpSpPr>
            <p:sp>
              <p:nvSpPr>
                <p:cNvPr id="328" name="Google Shape;328;p27"/>
                <p:cNvSpPr/>
                <p:nvPr/>
              </p:nvSpPr>
              <p:spPr>
                <a:xfrm>
                  <a:off x="2914" y="2533"/>
                  <a:ext cx="871" cy="40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>
                      <a:solidFill>
                        <a:schemeClr val="dk1"/>
                      </a:solidFill>
                      <a:latin typeface="Times"/>
                      <a:ea typeface="Times"/>
                      <a:cs typeface="Times"/>
                      <a:sym typeface="Times"/>
                    </a:rPr>
                    <a:t>8 KB</a:t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9" name="Google Shape;329;p27"/>
                <p:cNvSpPr/>
                <p:nvPr/>
              </p:nvSpPr>
              <p:spPr>
                <a:xfrm>
                  <a:off x="2871" y="2533"/>
                  <a:ext cx="957" cy="403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A0A0A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30" name="Google Shape;330;p27"/>
              <p:cNvGrpSpPr/>
              <p:nvPr/>
            </p:nvGrpSpPr>
            <p:grpSpPr>
              <a:xfrm>
                <a:off x="3828" y="2533"/>
                <a:ext cx="957" cy="403"/>
                <a:chOff x="3828" y="2533"/>
                <a:chExt cx="957" cy="403"/>
              </a:xfrm>
            </p:grpSpPr>
            <p:sp>
              <p:nvSpPr>
                <p:cNvPr id="331" name="Google Shape;331;p27"/>
                <p:cNvSpPr/>
                <p:nvPr/>
              </p:nvSpPr>
              <p:spPr>
                <a:xfrm>
                  <a:off x="3871" y="2533"/>
                  <a:ext cx="871" cy="40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>
                      <a:solidFill>
                        <a:schemeClr val="dk1"/>
                      </a:solidFill>
                      <a:latin typeface="Times"/>
                      <a:ea typeface="Times"/>
                      <a:cs typeface="Times"/>
                      <a:sym typeface="Times"/>
                    </a:rPr>
                    <a:t>—</a:t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2" name="Google Shape;332;p27"/>
                <p:cNvSpPr/>
                <p:nvPr/>
              </p:nvSpPr>
              <p:spPr>
                <a:xfrm>
                  <a:off x="3828" y="2533"/>
                  <a:ext cx="957" cy="403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A0A0A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33" name="Google Shape;333;p27"/>
              <p:cNvGrpSpPr/>
              <p:nvPr/>
            </p:nvGrpSpPr>
            <p:grpSpPr>
              <a:xfrm>
                <a:off x="4785" y="2533"/>
                <a:ext cx="957" cy="403"/>
                <a:chOff x="4785" y="2533"/>
                <a:chExt cx="957" cy="403"/>
              </a:xfrm>
            </p:grpSpPr>
            <p:sp>
              <p:nvSpPr>
                <p:cNvPr id="334" name="Google Shape;334;p27"/>
                <p:cNvSpPr/>
                <p:nvPr/>
              </p:nvSpPr>
              <p:spPr>
                <a:xfrm>
                  <a:off x="4828" y="2533"/>
                  <a:ext cx="871" cy="40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>
                      <a:solidFill>
                        <a:schemeClr val="dk1"/>
                      </a:solidFill>
                      <a:latin typeface="Times"/>
                      <a:ea typeface="Times"/>
                      <a:cs typeface="Times"/>
                      <a:sym typeface="Times"/>
                    </a:rPr>
                    <a:t>—</a:t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5" name="Google Shape;335;p27"/>
                <p:cNvSpPr/>
                <p:nvPr/>
              </p:nvSpPr>
              <p:spPr>
                <a:xfrm>
                  <a:off x="4785" y="2533"/>
                  <a:ext cx="957" cy="403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A0A0A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36" name="Google Shape;336;p27"/>
              <p:cNvGrpSpPr/>
              <p:nvPr/>
            </p:nvGrpSpPr>
            <p:grpSpPr>
              <a:xfrm>
                <a:off x="0" y="2936"/>
                <a:ext cx="957" cy="403"/>
                <a:chOff x="0" y="2936"/>
                <a:chExt cx="957" cy="403"/>
              </a:xfrm>
            </p:grpSpPr>
            <p:sp>
              <p:nvSpPr>
                <p:cNvPr id="337" name="Google Shape;337;p27"/>
                <p:cNvSpPr/>
                <p:nvPr/>
              </p:nvSpPr>
              <p:spPr>
                <a:xfrm>
                  <a:off x="43" y="2936"/>
                  <a:ext cx="871" cy="40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>
                      <a:solidFill>
                        <a:schemeClr val="dk1"/>
                      </a:solidFill>
                      <a:latin typeface="Times"/>
                      <a:ea typeface="Times"/>
                      <a:cs typeface="Times"/>
                      <a:sym typeface="Times"/>
                    </a:rPr>
                    <a:t>Pentium</a:t>
                  </a:r>
                  <a:endParaRPr/>
                </a:p>
              </p:txBody>
            </p:sp>
            <p:sp>
              <p:nvSpPr>
                <p:cNvPr id="338" name="Google Shape;338;p27"/>
                <p:cNvSpPr/>
                <p:nvPr/>
              </p:nvSpPr>
              <p:spPr>
                <a:xfrm>
                  <a:off x="0" y="2936"/>
                  <a:ext cx="957" cy="403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A0A0A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39" name="Google Shape;339;p27"/>
              <p:cNvGrpSpPr/>
              <p:nvPr/>
            </p:nvGrpSpPr>
            <p:grpSpPr>
              <a:xfrm>
                <a:off x="957" y="2936"/>
                <a:ext cx="957" cy="403"/>
                <a:chOff x="957" y="2936"/>
                <a:chExt cx="957" cy="403"/>
              </a:xfrm>
            </p:grpSpPr>
            <p:sp>
              <p:nvSpPr>
                <p:cNvPr id="340" name="Google Shape;340;p27"/>
                <p:cNvSpPr/>
                <p:nvPr/>
              </p:nvSpPr>
              <p:spPr>
                <a:xfrm>
                  <a:off x="1000" y="2936"/>
                  <a:ext cx="871" cy="40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>
                      <a:solidFill>
                        <a:schemeClr val="dk1"/>
                      </a:solidFill>
                      <a:latin typeface="Times"/>
                      <a:ea typeface="Times"/>
                      <a:cs typeface="Times"/>
                      <a:sym typeface="Times"/>
                    </a:rPr>
                    <a:t>PC</a:t>
                  </a:r>
                  <a:endParaRPr/>
                </a:p>
              </p:txBody>
            </p:sp>
            <p:sp>
              <p:nvSpPr>
                <p:cNvPr id="341" name="Google Shape;341;p27"/>
                <p:cNvSpPr/>
                <p:nvPr/>
              </p:nvSpPr>
              <p:spPr>
                <a:xfrm>
                  <a:off x="957" y="2936"/>
                  <a:ext cx="957" cy="403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A0A0A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42" name="Google Shape;342;p27"/>
              <p:cNvGrpSpPr/>
              <p:nvPr/>
            </p:nvGrpSpPr>
            <p:grpSpPr>
              <a:xfrm>
                <a:off x="1914" y="2936"/>
                <a:ext cx="957" cy="403"/>
                <a:chOff x="1914" y="2936"/>
                <a:chExt cx="957" cy="403"/>
              </a:xfrm>
            </p:grpSpPr>
            <p:sp>
              <p:nvSpPr>
                <p:cNvPr id="343" name="Google Shape;343;p27"/>
                <p:cNvSpPr/>
                <p:nvPr/>
              </p:nvSpPr>
              <p:spPr>
                <a:xfrm>
                  <a:off x="1957" y="2936"/>
                  <a:ext cx="871" cy="40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>
                      <a:solidFill>
                        <a:schemeClr val="dk1"/>
                      </a:solidFill>
                      <a:latin typeface="Times"/>
                      <a:ea typeface="Times"/>
                      <a:cs typeface="Times"/>
                      <a:sym typeface="Times"/>
                    </a:rPr>
                    <a:t>1993</a:t>
                  </a:r>
                  <a:endParaRPr/>
                </a:p>
              </p:txBody>
            </p:sp>
            <p:sp>
              <p:nvSpPr>
                <p:cNvPr id="344" name="Google Shape;344;p27"/>
                <p:cNvSpPr/>
                <p:nvPr/>
              </p:nvSpPr>
              <p:spPr>
                <a:xfrm>
                  <a:off x="1914" y="2936"/>
                  <a:ext cx="957" cy="403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A0A0A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45" name="Google Shape;345;p27"/>
              <p:cNvGrpSpPr/>
              <p:nvPr/>
            </p:nvGrpSpPr>
            <p:grpSpPr>
              <a:xfrm>
                <a:off x="2871" y="2936"/>
                <a:ext cx="957" cy="403"/>
                <a:chOff x="2871" y="2936"/>
                <a:chExt cx="957" cy="403"/>
              </a:xfrm>
            </p:grpSpPr>
            <p:sp>
              <p:nvSpPr>
                <p:cNvPr id="346" name="Google Shape;346;p27"/>
                <p:cNvSpPr/>
                <p:nvPr/>
              </p:nvSpPr>
              <p:spPr>
                <a:xfrm>
                  <a:off x="2914" y="2936"/>
                  <a:ext cx="871" cy="40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>
                      <a:solidFill>
                        <a:schemeClr val="dk1"/>
                      </a:solidFill>
                      <a:latin typeface="Times"/>
                      <a:ea typeface="Times"/>
                      <a:cs typeface="Times"/>
                      <a:sym typeface="Times"/>
                    </a:rPr>
                    <a:t>8 KB/8 KB</a:t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7" name="Google Shape;347;p27"/>
                <p:cNvSpPr/>
                <p:nvPr/>
              </p:nvSpPr>
              <p:spPr>
                <a:xfrm>
                  <a:off x="2871" y="2936"/>
                  <a:ext cx="957" cy="403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A0A0A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48" name="Google Shape;348;p27"/>
              <p:cNvGrpSpPr/>
              <p:nvPr/>
            </p:nvGrpSpPr>
            <p:grpSpPr>
              <a:xfrm>
                <a:off x="3828" y="2936"/>
                <a:ext cx="957" cy="403"/>
                <a:chOff x="3828" y="2936"/>
                <a:chExt cx="957" cy="403"/>
              </a:xfrm>
            </p:grpSpPr>
            <p:sp>
              <p:nvSpPr>
                <p:cNvPr id="349" name="Google Shape;349;p27"/>
                <p:cNvSpPr/>
                <p:nvPr/>
              </p:nvSpPr>
              <p:spPr>
                <a:xfrm>
                  <a:off x="3871" y="2936"/>
                  <a:ext cx="871" cy="40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>
                      <a:solidFill>
                        <a:schemeClr val="dk1"/>
                      </a:solidFill>
                      <a:latin typeface="Times"/>
                      <a:ea typeface="Times"/>
                      <a:cs typeface="Times"/>
                      <a:sym typeface="Times"/>
                    </a:rPr>
                    <a:t>256 to 512 KB</a:t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0" name="Google Shape;350;p27"/>
                <p:cNvSpPr/>
                <p:nvPr/>
              </p:nvSpPr>
              <p:spPr>
                <a:xfrm>
                  <a:off x="3828" y="2936"/>
                  <a:ext cx="957" cy="403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A0A0A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51" name="Google Shape;351;p27"/>
              <p:cNvGrpSpPr/>
              <p:nvPr/>
            </p:nvGrpSpPr>
            <p:grpSpPr>
              <a:xfrm>
                <a:off x="4785" y="2936"/>
                <a:ext cx="957" cy="403"/>
                <a:chOff x="4785" y="2936"/>
                <a:chExt cx="957" cy="403"/>
              </a:xfrm>
            </p:grpSpPr>
            <p:sp>
              <p:nvSpPr>
                <p:cNvPr id="352" name="Google Shape;352;p27"/>
                <p:cNvSpPr/>
                <p:nvPr/>
              </p:nvSpPr>
              <p:spPr>
                <a:xfrm>
                  <a:off x="4828" y="2936"/>
                  <a:ext cx="871" cy="40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>
                      <a:solidFill>
                        <a:schemeClr val="dk1"/>
                      </a:solidFill>
                      <a:latin typeface="Times"/>
                      <a:ea typeface="Times"/>
                      <a:cs typeface="Times"/>
                      <a:sym typeface="Times"/>
                    </a:rPr>
                    <a:t>—</a:t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3" name="Google Shape;353;p27"/>
                <p:cNvSpPr/>
                <p:nvPr/>
              </p:nvSpPr>
              <p:spPr>
                <a:xfrm>
                  <a:off x="4785" y="2936"/>
                  <a:ext cx="957" cy="403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A0A0A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54" name="Google Shape;354;p27"/>
              <p:cNvGrpSpPr/>
              <p:nvPr/>
            </p:nvGrpSpPr>
            <p:grpSpPr>
              <a:xfrm>
                <a:off x="0" y="3339"/>
                <a:ext cx="957" cy="403"/>
                <a:chOff x="0" y="3339"/>
                <a:chExt cx="957" cy="403"/>
              </a:xfrm>
            </p:grpSpPr>
            <p:sp>
              <p:nvSpPr>
                <p:cNvPr id="355" name="Google Shape;355;p27"/>
                <p:cNvSpPr/>
                <p:nvPr/>
              </p:nvSpPr>
              <p:spPr>
                <a:xfrm>
                  <a:off x="43" y="3339"/>
                  <a:ext cx="871" cy="40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>
                      <a:solidFill>
                        <a:schemeClr val="dk1"/>
                      </a:solidFill>
                      <a:latin typeface="Times"/>
                      <a:ea typeface="Times"/>
                      <a:cs typeface="Times"/>
                      <a:sym typeface="Times"/>
                    </a:rPr>
                    <a:t>PowerPC 601</a:t>
                  </a:r>
                  <a:endParaRPr/>
                </a:p>
              </p:txBody>
            </p:sp>
            <p:sp>
              <p:nvSpPr>
                <p:cNvPr id="356" name="Google Shape;356;p27"/>
                <p:cNvSpPr/>
                <p:nvPr/>
              </p:nvSpPr>
              <p:spPr>
                <a:xfrm>
                  <a:off x="0" y="3339"/>
                  <a:ext cx="957" cy="403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A0A0A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57" name="Google Shape;357;p27"/>
              <p:cNvGrpSpPr/>
              <p:nvPr/>
            </p:nvGrpSpPr>
            <p:grpSpPr>
              <a:xfrm>
                <a:off x="957" y="3339"/>
                <a:ext cx="957" cy="403"/>
                <a:chOff x="957" y="3339"/>
                <a:chExt cx="957" cy="403"/>
              </a:xfrm>
            </p:grpSpPr>
            <p:sp>
              <p:nvSpPr>
                <p:cNvPr id="358" name="Google Shape;358;p27"/>
                <p:cNvSpPr/>
                <p:nvPr/>
              </p:nvSpPr>
              <p:spPr>
                <a:xfrm>
                  <a:off x="1000" y="3339"/>
                  <a:ext cx="871" cy="40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>
                      <a:solidFill>
                        <a:schemeClr val="dk1"/>
                      </a:solidFill>
                      <a:latin typeface="Times"/>
                      <a:ea typeface="Times"/>
                      <a:cs typeface="Times"/>
                      <a:sym typeface="Times"/>
                    </a:rPr>
                    <a:t>PC</a:t>
                  </a:r>
                  <a:endParaRPr/>
                </a:p>
              </p:txBody>
            </p:sp>
            <p:sp>
              <p:nvSpPr>
                <p:cNvPr id="359" name="Google Shape;359;p27"/>
                <p:cNvSpPr/>
                <p:nvPr/>
              </p:nvSpPr>
              <p:spPr>
                <a:xfrm>
                  <a:off x="957" y="3339"/>
                  <a:ext cx="957" cy="403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A0A0A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60" name="Google Shape;360;p27"/>
              <p:cNvGrpSpPr/>
              <p:nvPr/>
            </p:nvGrpSpPr>
            <p:grpSpPr>
              <a:xfrm>
                <a:off x="1914" y="3339"/>
                <a:ext cx="957" cy="403"/>
                <a:chOff x="1914" y="3339"/>
                <a:chExt cx="957" cy="403"/>
              </a:xfrm>
            </p:grpSpPr>
            <p:sp>
              <p:nvSpPr>
                <p:cNvPr id="361" name="Google Shape;361;p27"/>
                <p:cNvSpPr/>
                <p:nvPr/>
              </p:nvSpPr>
              <p:spPr>
                <a:xfrm>
                  <a:off x="1957" y="3339"/>
                  <a:ext cx="871" cy="40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>
                      <a:solidFill>
                        <a:schemeClr val="dk1"/>
                      </a:solidFill>
                      <a:latin typeface="Times"/>
                      <a:ea typeface="Times"/>
                      <a:cs typeface="Times"/>
                      <a:sym typeface="Times"/>
                    </a:rPr>
                    <a:t>1993</a:t>
                  </a:r>
                  <a:endParaRPr/>
                </a:p>
              </p:txBody>
            </p:sp>
            <p:sp>
              <p:nvSpPr>
                <p:cNvPr id="362" name="Google Shape;362;p27"/>
                <p:cNvSpPr/>
                <p:nvPr/>
              </p:nvSpPr>
              <p:spPr>
                <a:xfrm>
                  <a:off x="1914" y="3339"/>
                  <a:ext cx="957" cy="403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A0A0A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63" name="Google Shape;363;p27"/>
              <p:cNvGrpSpPr/>
              <p:nvPr/>
            </p:nvGrpSpPr>
            <p:grpSpPr>
              <a:xfrm>
                <a:off x="2871" y="3339"/>
                <a:ext cx="957" cy="403"/>
                <a:chOff x="2871" y="3339"/>
                <a:chExt cx="957" cy="403"/>
              </a:xfrm>
            </p:grpSpPr>
            <p:sp>
              <p:nvSpPr>
                <p:cNvPr id="364" name="Google Shape;364;p27"/>
                <p:cNvSpPr/>
                <p:nvPr/>
              </p:nvSpPr>
              <p:spPr>
                <a:xfrm>
                  <a:off x="2914" y="3339"/>
                  <a:ext cx="871" cy="40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>
                      <a:solidFill>
                        <a:schemeClr val="dk1"/>
                      </a:solidFill>
                      <a:latin typeface="Times"/>
                      <a:ea typeface="Times"/>
                      <a:cs typeface="Times"/>
                      <a:sym typeface="Times"/>
                    </a:rPr>
                    <a:t>32 KB</a:t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5" name="Google Shape;365;p27"/>
                <p:cNvSpPr/>
                <p:nvPr/>
              </p:nvSpPr>
              <p:spPr>
                <a:xfrm>
                  <a:off x="2871" y="3339"/>
                  <a:ext cx="957" cy="403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A0A0A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66" name="Google Shape;366;p27"/>
              <p:cNvGrpSpPr/>
              <p:nvPr/>
            </p:nvGrpSpPr>
            <p:grpSpPr>
              <a:xfrm>
                <a:off x="3828" y="3339"/>
                <a:ext cx="957" cy="403"/>
                <a:chOff x="3828" y="3339"/>
                <a:chExt cx="957" cy="403"/>
              </a:xfrm>
            </p:grpSpPr>
            <p:sp>
              <p:nvSpPr>
                <p:cNvPr id="367" name="Google Shape;367;p27"/>
                <p:cNvSpPr/>
                <p:nvPr/>
              </p:nvSpPr>
              <p:spPr>
                <a:xfrm>
                  <a:off x="3871" y="3339"/>
                  <a:ext cx="871" cy="40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>
                      <a:solidFill>
                        <a:schemeClr val="dk1"/>
                      </a:solidFill>
                      <a:latin typeface="Times"/>
                      <a:ea typeface="Times"/>
                      <a:cs typeface="Times"/>
                      <a:sym typeface="Times"/>
                    </a:rPr>
                    <a:t>—</a:t>
                  </a:r>
                  <a:endParaRPr/>
                </a:p>
              </p:txBody>
            </p:sp>
            <p:sp>
              <p:nvSpPr>
                <p:cNvPr id="368" name="Google Shape;368;p27"/>
                <p:cNvSpPr/>
                <p:nvPr/>
              </p:nvSpPr>
              <p:spPr>
                <a:xfrm>
                  <a:off x="3828" y="3339"/>
                  <a:ext cx="957" cy="403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A0A0A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69" name="Google Shape;369;p27"/>
              <p:cNvGrpSpPr/>
              <p:nvPr/>
            </p:nvGrpSpPr>
            <p:grpSpPr>
              <a:xfrm>
                <a:off x="4785" y="3339"/>
                <a:ext cx="957" cy="403"/>
                <a:chOff x="4785" y="3339"/>
                <a:chExt cx="957" cy="403"/>
              </a:xfrm>
            </p:grpSpPr>
            <p:sp>
              <p:nvSpPr>
                <p:cNvPr id="370" name="Google Shape;370;p27"/>
                <p:cNvSpPr/>
                <p:nvPr/>
              </p:nvSpPr>
              <p:spPr>
                <a:xfrm>
                  <a:off x="4828" y="3339"/>
                  <a:ext cx="871" cy="40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>
                      <a:solidFill>
                        <a:schemeClr val="dk1"/>
                      </a:solidFill>
                      <a:latin typeface="Times"/>
                      <a:ea typeface="Times"/>
                      <a:cs typeface="Times"/>
                      <a:sym typeface="Times"/>
                    </a:rPr>
                    <a:t>—</a:t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1" name="Google Shape;371;p27"/>
                <p:cNvSpPr/>
                <p:nvPr/>
              </p:nvSpPr>
              <p:spPr>
                <a:xfrm>
                  <a:off x="4785" y="3339"/>
                  <a:ext cx="957" cy="403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A0A0A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72" name="Google Shape;372;p27"/>
              <p:cNvGrpSpPr/>
              <p:nvPr/>
            </p:nvGrpSpPr>
            <p:grpSpPr>
              <a:xfrm>
                <a:off x="0" y="3742"/>
                <a:ext cx="957" cy="403"/>
                <a:chOff x="0" y="3742"/>
                <a:chExt cx="957" cy="403"/>
              </a:xfrm>
            </p:grpSpPr>
            <p:sp>
              <p:nvSpPr>
                <p:cNvPr id="373" name="Google Shape;373;p27"/>
                <p:cNvSpPr/>
                <p:nvPr/>
              </p:nvSpPr>
              <p:spPr>
                <a:xfrm>
                  <a:off x="43" y="3742"/>
                  <a:ext cx="871" cy="40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>
                      <a:solidFill>
                        <a:schemeClr val="dk1"/>
                      </a:solidFill>
                      <a:latin typeface="Times"/>
                      <a:ea typeface="Times"/>
                      <a:cs typeface="Times"/>
                      <a:sym typeface="Times"/>
                    </a:rPr>
                    <a:t>PowerPC 620</a:t>
                  </a:r>
                  <a:endParaRPr/>
                </a:p>
              </p:txBody>
            </p:sp>
            <p:sp>
              <p:nvSpPr>
                <p:cNvPr id="374" name="Google Shape;374;p27"/>
                <p:cNvSpPr/>
                <p:nvPr/>
              </p:nvSpPr>
              <p:spPr>
                <a:xfrm>
                  <a:off x="0" y="3742"/>
                  <a:ext cx="957" cy="403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A0A0A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75" name="Google Shape;375;p27"/>
              <p:cNvGrpSpPr/>
              <p:nvPr/>
            </p:nvGrpSpPr>
            <p:grpSpPr>
              <a:xfrm>
                <a:off x="957" y="3742"/>
                <a:ext cx="957" cy="403"/>
                <a:chOff x="957" y="3742"/>
                <a:chExt cx="957" cy="403"/>
              </a:xfrm>
            </p:grpSpPr>
            <p:sp>
              <p:nvSpPr>
                <p:cNvPr id="376" name="Google Shape;376;p27"/>
                <p:cNvSpPr/>
                <p:nvPr/>
              </p:nvSpPr>
              <p:spPr>
                <a:xfrm>
                  <a:off x="1000" y="3742"/>
                  <a:ext cx="871" cy="40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>
                      <a:solidFill>
                        <a:schemeClr val="dk1"/>
                      </a:solidFill>
                      <a:latin typeface="Times"/>
                      <a:ea typeface="Times"/>
                      <a:cs typeface="Times"/>
                      <a:sym typeface="Times"/>
                    </a:rPr>
                    <a:t>PC</a:t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7" name="Google Shape;377;p27"/>
                <p:cNvSpPr/>
                <p:nvPr/>
              </p:nvSpPr>
              <p:spPr>
                <a:xfrm>
                  <a:off x="957" y="3742"/>
                  <a:ext cx="957" cy="403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A0A0A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78" name="Google Shape;378;p27"/>
              <p:cNvGrpSpPr/>
              <p:nvPr/>
            </p:nvGrpSpPr>
            <p:grpSpPr>
              <a:xfrm>
                <a:off x="1914" y="3742"/>
                <a:ext cx="957" cy="403"/>
                <a:chOff x="1914" y="3742"/>
                <a:chExt cx="957" cy="403"/>
              </a:xfrm>
            </p:grpSpPr>
            <p:sp>
              <p:nvSpPr>
                <p:cNvPr id="379" name="Google Shape;379;p27"/>
                <p:cNvSpPr/>
                <p:nvPr/>
              </p:nvSpPr>
              <p:spPr>
                <a:xfrm>
                  <a:off x="1957" y="3742"/>
                  <a:ext cx="871" cy="40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>
                      <a:solidFill>
                        <a:schemeClr val="dk1"/>
                      </a:solidFill>
                      <a:latin typeface="Times"/>
                      <a:ea typeface="Times"/>
                      <a:cs typeface="Times"/>
                      <a:sym typeface="Times"/>
                    </a:rPr>
                    <a:t>1996</a:t>
                  </a:r>
                  <a:endParaRPr/>
                </a:p>
              </p:txBody>
            </p:sp>
            <p:sp>
              <p:nvSpPr>
                <p:cNvPr id="380" name="Google Shape;380;p27"/>
                <p:cNvSpPr/>
                <p:nvPr/>
              </p:nvSpPr>
              <p:spPr>
                <a:xfrm>
                  <a:off x="1914" y="3742"/>
                  <a:ext cx="957" cy="403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A0A0A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81" name="Google Shape;381;p27"/>
              <p:cNvGrpSpPr/>
              <p:nvPr/>
            </p:nvGrpSpPr>
            <p:grpSpPr>
              <a:xfrm>
                <a:off x="2871" y="3742"/>
                <a:ext cx="957" cy="403"/>
                <a:chOff x="2871" y="3742"/>
                <a:chExt cx="957" cy="403"/>
              </a:xfrm>
            </p:grpSpPr>
            <p:sp>
              <p:nvSpPr>
                <p:cNvPr id="382" name="Google Shape;382;p27"/>
                <p:cNvSpPr/>
                <p:nvPr/>
              </p:nvSpPr>
              <p:spPr>
                <a:xfrm>
                  <a:off x="2914" y="3742"/>
                  <a:ext cx="871" cy="40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>
                      <a:solidFill>
                        <a:schemeClr val="dk1"/>
                      </a:solidFill>
                      <a:latin typeface="Times"/>
                      <a:ea typeface="Times"/>
                      <a:cs typeface="Times"/>
                      <a:sym typeface="Times"/>
                    </a:rPr>
                    <a:t>32 KB/32 KB</a:t>
                  </a:r>
                  <a:endParaRPr/>
                </a:p>
              </p:txBody>
            </p:sp>
            <p:sp>
              <p:nvSpPr>
                <p:cNvPr id="383" name="Google Shape;383;p27"/>
                <p:cNvSpPr/>
                <p:nvPr/>
              </p:nvSpPr>
              <p:spPr>
                <a:xfrm>
                  <a:off x="2871" y="3742"/>
                  <a:ext cx="957" cy="403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A0A0A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84" name="Google Shape;384;p27"/>
              <p:cNvGrpSpPr/>
              <p:nvPr/>
            </p:nvGrpSpPr>
            <p:grpSpPr>
              <a:xfrm>
                <a:off x="3828" y="3742"/>
                <a:ext cx="957" cy="403"/>
                <a:chOff x="3828" y="3742"/>
                <a:chExt cx="957" cy="403"/>
              </a:xfrm>
            </p:grpSpPr>
            <p:sp>
              <p:nvSpPr>
                <p:cNvPr id="385" name="Google Shape;385;p27"/>
                <p:cNvSpPr/>
                <p:nvPr/>
              </p:nvSpPr>
              <p:spPr>
                <a:xfrm>
                  <a:off x="3871" y="3742"/>
                  <a:ext cx="871" cy="40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>
                      <a:solidFill>
                        <a:schemeClr val="dk1"/>
                      </a:solidFill>
                      <a:latin typeface="Times"/>
                      <a:ea typeface="Times"/>
                      <a:cs typeface="Times"/>
                      <a:sym typeface="Times"/>
                    </a:rPr>
                    <a:t>—</a:t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6" name="Google Shape;386;p27"/>
                <p:cNvSpPr/>
                <p:nvPr/>
              </p:nvSpPr>
              <p:spPr>
                <a:xfrm>
                  <a:off x="3828" y="3742"/>
                  <a:ext cx="957" cy="403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A0A0A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87" name="Google Shape;387;p27"/>
              <p:cNvGrpSpPr/>
              <p:nvPr/>
            </p:nvGrpSpPr>
            <p:grpSpPr>
              <a:xfrm>
                <a:off x="4785" y="3742"/>
                <a:ext cx="957" cy="403"/>
                <a:chOff x="4785" y="3742"/>
                <a:chExt cx="957" cy="403"/>
              </a:xfrm>
            </p:grpSpPr>
            <p:sp>
              <p:nvSpPr>
                <p:cNvPr id="388" name="Google Shape;388;p27"/>
                <p:cNvSpPr/>
                <p:nvPr/>
              </p:nvSpPr>
              <p:spPr>
                <a:xfrm>
                  <a:off x="4828" y="3742"/>
                  <a:ext cx="871" cy="40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>
                      <a:solidFill>
                        <a:schemeClr val="dk1"/>
                      </a:solidFill>
                      <a:latin typeface="Times"/>
                      <a:ea typeface="Times"/>
                      <a:cs typeface="Times"/>
                      <a:sym typeface="Times"/>
                    </a:rPr>
                    <a:t>—</a:t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9" name="Google Shape;389;p27"/>
                <p:cNvSpPr/>
                <p:nvPr/>
              </p:nvSpPr>
              <p:spPr>
                <a:xfrm>
                  <a:off x="4785" y="3742"/>
                  <a:ext cx="957" cy="403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A0A0A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90" name="Google Shape;390;p27"/>
              <p:cNvGrpSpPr/>
              <p:nvPr/>
            </p:nvGrpSpPr>
            <p:grpSpPr>
              <a:xfrm>
                <a:off x="0" y="4145"/>
                <a:ext cx="957" cy="403"/>
                <a:chOff x="0" y="4145"/>
                <a:chExt cx="957" cy="403"/>
              </a:xfrm>
            </p:grpSpPr>
            <p:sp>
              <p:nvSpPr>
                <p:cNvPr id="391" name="Google Shape;391;p27"/>
                <p:cNvSpPr/>
                <p:nvPr/>
              </p:nvSpPr>
              <p:spPr>
                <a:xfrm>
                  <a:off x="43" y="4145"/>
                  <a:ext cx="871" cy="40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>
                      <a:solidFill>
                        <a:schemeClr val="dk1"/>
                      </a:solidFill>
                      <a:latin typeface="Times"/>
                      <a:ea typeface="Times"/>
                      <a:cs typeface="Times"/>
                      <a:sym typeface="Times"/>
                    </a:rPr>
                    <a:t>PowerPC G4</a:t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2" name="Google Shape;392;p27"/>
                <p:cNvSpPr/>
                <p:nvPr/>
              </p:nvSpPr>
              <p:spPr>
                <a:xfrm>
                  <a:off x="0" y="4145"/>
                  <a:ext cx="957" cy="403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A0A0A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93" name="Google Shape;393;p27"/>
              <p:cNvGrpSpPr/>
              <p:nvPr/>
            </p:nvGrpSpPr>
            <p:grpSpPr>
              <a:xfrm>
                <a:off x="957" y="4145"/>
                <a:ext cx="957" cy="403"/>
                <a:chOff x="957" y="4145"/>
                <a:chExt cx="957" cy="403"/>
              </a:xfrm>
            </p:grpSpPr>
            <p:sp>
              <p:nvSpPr>
                <p:cNvPr id="394" name="Google Shape;394;p27"/>
                <p:cNvSpPr/>
                <p:nvPr/>
              </p:nvSpPr>
              <p:spPr>
                <a:xfrm>
                  <a:off x="1000" y="4145"/>
                  <a:ext cx="871" cy="40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>
                      <a:solidFill>
                        <a:schemeClr val="dk1"/>
                      </a:solidFill>
                      <a:latin typeface="Times"/>
                      <a:ea typeface="Times"/>
                      <a:cs typeface="Times"/>
                      <a:sym typeface="Times"/>
                    </a:rPr>
                    <a:t>PC/server</a:t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5" name="Google Shape;395;p27"/>
                <p:cNvSpPr/>
                <p:nvPr/>
              </p:nvSpPr>
              <p:spPr>
                <a:xfrm>
                  <a:off x="957" y="4145"/>
                  <a:ext cx="957" cy="403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A0A0A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96" name="Google Shape;396;p27"/>
              <p:cNvGrpSpPr/>
              <p:nvPr/>
            </p:nvGrpSpPr>
            <p:grpSpPr>
              <a:xfrm>
                <a:off x="1914" y="4145"/>
                <a:ext cx="957" cy="403"/>
                <a:chOff x="1914" y="4145"/>
                <a:chExt cx="957" cy="403"/>
              </a:xfrm>
            </p:grpSpPr>
            <p:sp>
              <p:nvSpPr>
                <p:cNvPr id="397" name="Google Shape;397;p27"/>
                <p:cNvSpPr/>
                <p:nvPr/>
              </p:nvSpPr>
              <p:spPr>
                <a:xfrm>
                  <a:off x="1957" y="4145"/>
                  <a:ext cx="871" cy="40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>
                      <a:solidFill>
                        <a:schemeClr val="dk1"/>
                      </a:solidFill>
                      <a:latin typeface="Times"/>
                      <a:ea typeface="Times"/>
                      <a:cs typeface="Times"/>
                      <a:sym typeface="Times"/>
                    </a:rPr>
                    <a:t>1999</a:t>
                  </a:r>
                  <a:endParaRPr/>
                </a:p>
              </p:txBody>
            </p:sp>
            <p:sp>
              <p:nvSpPr>
                <p:cNvPr id="398" name="Google Shape;398;p27"/>
                <p:cNvSpPr/>
                <p:nvPr/>
              </p:nvSpPr>
              <p:spPr>
                <a:xfrm>
                  <a:off x="1914" y="4145"/>
                  <a:ext cx="957" cy="403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A0A0A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99" name="Google Shape;399;p27"/>
              <p:cNvGrpSpPr/>
              <p:nvPr/>
            </p:nvGrpSpPr>
            <p:grpSpPr>
              <a:xfrm>
                <a:off x="2871" y="4145"/>
                <a:ext cx="957" cy="403"/>
                <a:chOff x="2871" y="4145"/>
                <a:chExt cx="957" cy="403"/>
              </a:xfrm>
            </p:grpSpPr>
            <p:sp>
              <p:nvSpPr>
                <p:cNvPr id="400" name="Google Shape;400;p27"/>
                <p:cNvSpPr/>
                <p:nvPr/>
              </p:nvSpPr>
              <p:spPr>
                <a:xfrm>
                  <a:off x="2914" y="4145"/>
                  <a:ext cx="871" cy="40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>
                      <a:solidFill>
                        <a:schemeClr val="dk1"/>
                      </a:solidFill>
                      <a:latin typeface="Times"/>
                      <a:ea typeface="Times"/>
                      <a:cs typeface="Times"/>
                      <a:sym typeface="Times"/>
                    </a:rPr>
                    <a:t>32 KB/32 KB</a:t>
                  </a:r>
                  <a:endParaRPr/>
                </a:p>
              </p:txBody>
            </p:sp>
            <p:sp>
              <p:nvSpPr>
                <p:cNvPr id="401" name="Google Shape;401;p27"/>
                <p:cNvSpPr/>
                <p:nvPr/>
              </p:nvSpPr>
              <p:spPr>
                <a:xfrm>
                  <a:off x="2871" y="4145"/>
                  <a:ext cx="957" cy="403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A0A0A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02" name="Google Shape;402;p27"/>
              <p:cNvGrpSpPr/>
              <p:nvPr/>
            </p:nvGrpSpPr>
            <p:grpSpPr>
              <a:xfrm>
                <a:off x="3828" y="4145"/>
                <a:ext cx="957" cy="403"/>
                <a:chOff x="3828" y="4145"/>
                <a:chExt cx="957" cy="403"/>
              </a:xfrm>
            </p:grpSpPr>
            <p:sp>
              <p:nvSpPr>
                <p:cNvPr id="403" name="Google Shape;403;p27"/>
                <p:cNvSpPr/>
                <p:nvPr/>
              </p:nvSpPr>
              <p:spPr>
                <a:xfrm>
                  <a:off x="3871" y="4145"/>
                  <a:ext cx="871" cy="40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>
                      <a:solidFill>
                        <a:schemeClr val="dk1"/>
                      </a:solidFill>
                      <a:latin typeface="Times"/>
                      <a:ea typeface="Times"/>
                      <a:cs typeface="Times"/>
                      <a:sym typeface="Times"/>
                    </a:rPr>
                    <a:t>256 KB to 1 MB</a:t>
                  </a:r>
                  <a:endParaRPr/>
                </a:p>
              </p:txBody>
            </p:sp>
            <p:sp>
              <p:nvSpPr>
                <p:cNvPr id="404" name="Google Shape;404;p27"/>
                <p:cNvSpPr/>
                <p:nvPr/>
              </p:nvSpPr>
              <p:spPr>
                <a:xfrm>
                  <a:off x="3828" y="4145"/>
                  <a:ext cx="957" cy="403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A0A0A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05" name="Google Shape;405;p27"/>
              <p:cNvGrpSpPr/>
              <p:nvPr/>
            </p:nvGrpSpPr>
            <p:grpSpPr>
              <a:xfrm>
                <a:off x="4785" y="4145"/>
                <a:ext cx="957" cy="403"/>
                <a:chOff x="4785" y="4145"/>
                <a:chExt cx="957" cy="403"/>
              </a:xfrm>
            </p:grpSpPr>
            <p:sp>
              <p:nvSpPr>
                <p:cNvPr id="406" name="Google Shape;406;p27"/>
                <p:cNvSpPr/>
                <p:nvPr/>
              </p:nvSpPr>
              <p:spPr>
                <a:xfrm>
                  <a:off x="4828" y="4145"/>
                  <a:ext cx="871" cy="40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>
                      <a:solidFill>
                        <a:schemeClr val="dk1"/>
                      </a:solidFill>
                      <a:latin typeface="Times"/>
                      <a:ea typeface="Times"/>
                      <a:cs typeface="Times"/>
                      <a:sym typeface="Times"/>
                    </a:rPr>
                    <a:t>2 MB</a:t>
                  </a:r>
                  <a:endParaRPr/>
                </a:p>
              </p:txBody>
            </p:sp>
            <p:sp>
              <p:nvSpPr>
                <p:cNvPr id="407" name="Google Shape;407;p27"/>
                <p:cNvSpPr/>
                <p:nvPr/>
              </p:nvSpPr>
              <p:spPr>
                <a:xfrm>
                  <a:off x="4785" y="4145"/>
                  <a:ext cx="957" cy="403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A0A0A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08" name="Google Shape;408;p27"/>
              <p:cNvGrpSpPr/>
              <p:nvPr/>
            </p:nvGrpSpPr>
            <p:grpSpPr>
              <a:xfrm>
                <a:off x="0" y="4548"/>
                <a:ext cx="957" cy="403"/>
                <a:chOff x="0" y="4548"/>
                <a:chExt cx="957" cy="403"/>
              </a:xfrm>
            </p:grpSpPr>
            <p:sp>
              <p:nvSpPr>
                <p:cNvPr id="409" name="Google Shape;409;p27"/>
                <p:cNvSpPr/>
                <p:nvPr/>
              </p:nvSpPr>
              <p:spPr>
                <a:xfrm>
                  <a:off x="43" y="4548"/>
                  <a:ext cx="871" cy="40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>
                      <a:solidFill>
                        <a:schemeClr val="dk1"/>
                      </a:solidFill>
                      <a:latin typeface="Times"/>
                      <a:ea typeface="Times"/>
                      <a:cs typeface="Times"/>
                      <a:sym typeface="Times"/>
                    </a:rPr>
                    <a:t>IBM S/390 G4</a:t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0" name="Google Shape;410;p27"/>
                <p:cNvSpPr/>
                <p:nvPr/>
              </p:nvSpPr>
              <p:spPr>
                <a:xfrm>
                  <a:off x="0" y="4548"/>
                  <a:ext cx="957" cy="403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A0A0A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11" name="Google Shape;411;p27"/>
              <p:cNvGrpSpPr/>
              <p:nvPr/>
            </p:nvGrpSpPr>
            <p:grpSpPr>
              <a:xfrm>
                <a:off x="957" y="4548"/>
                <a:ext cx="957" cy="403"/>
                <a:chOff x="957" y="4548"/>
                <a:chExt cx="957" cy="403"/>
              </a:xfrm>
            </p:grpSpPr>
            <p:sp>
              <p:nvSpPr>
                <p:cNvPr id="412" name="Google Shape;412;p27"/>
                <p:cNvSpPr/>
                <p:nvPr/>
              </p:nvSpPr>
              <p:spPr>
                <a:xfrm>
                  <a:off x="1000" y="4548"/>
                  <a:ext cx="871" cy="40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>
                      <a:solidFill>
                        <a:schemeClr val="dk1"/>
                      </a:solidFill>
                      <a:latin typeface="Times"/>
                      <a:ea typeface="Times"/>
                      <a:cs typeface="Times"/>
                      <a:sym typeface="Times"/>
                    </a:rPr>
                    <a:t>Mainframe</a:t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3" name="Google Shape;413;p27"/>
                <p:cNvSpPr/>
                <p:nvPr/>
              </p:nvSpPr>
              <p:spPr>
                <a:xfrm>
                  <a:off x="957" y="4548"/>
                  <a:ext cx="957" cy="403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A0A0A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14" name="Google Shape;414;p27"/>
              <p:cNvGrpSpPr/>
              <p:nvPr/>
            </p:nvGrpSpPr>
            <p:grpSpPr>
              <a:xfrm>
                <a:off x="1914" y="4548"/>
                <a:ext cx="957" cy="403"/>
                <a:chOff x="1914" y="4548"/>
                <a:chExt cx="957" cy="403"/>
              </a:xfrm>
            </p:grpSpPr>
            <p:sp>
              <p:nvSpPr>
                <p:cNvPr id="415" name="Google Shape;415;p27"/>
                <p:cNvSpPr/>
                <p:nvPr/>
              </p:nvSpPr>
              <p:spPr>
                <a:xfrm>
                  <a:off x="1957" y="4548"/>
                  <a:ext cx="871" cy="40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>
                      <a:solidFill>
                        <a:schemeClr val="dk1"/>
                      </a:solidFill>
                      <a:latin typeface="Times"/>
                      <a:ea typeface="Times"/>
                      <a:cs typeface="Times"/>
                      <a:sym typeface="Times"/>
                    </a:rPr>
                    <a:t>1997</a:t>
                  </a:r>
                  <a:endParaRPr/>
                </a:p>
              </p:txBody>
            </p:sp>
            <p:sp>
              <p:nvSpPr>
                <p:cNvPr id="416" name="Google Shape;416;p27"/>
                <p:cNvSpPr/>
                <p:nvPr/>
              </p:nvSpPr>
              <p:spPr>
                <a:xfrm>
                  <a:off x="1914" y="4548"/>
                  <a:ext cx="957" cy="403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A0A0A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17" name="Google Shape;417;p27"/>
              <p:cNvGrpSpPr/>
              <p:nvPr/>
            </p:nvGrpSpPr>
            <p:grpSpPr>
              <a:xfrm>
                <a:off x="2871" y="4548"/>
                <a:ext cx="957" cy="403"/>
                <a:chOff x="2871" y="4548"/>
                <a:chExt cx="957" cy="403"/>
              </a:xfrm>
            </p:grpSpPr>
            <p:sp>
              <p:nvSpPr>
                <p:cNvPr id="418" name="Google Shape;418;p27"/>
                <p:cNvSpPr/>
                <p:nvPr/>
              </p:nvSpPr>
              <p:spPr>
                <a:xfrm>
                  <a:off x="2914" y="4548"/>
                  <a:ext cx="871" cy="40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>
                      <a:solidFill>
                        <a:schemeClr val="dk1"/>
                      </a:solidFill>
                      <a:latin typeface="Times"/>
                      <a:ea typeface="Times"/>
                      <a:cs typeface="Times"/>
                      <a:sym typeface="Times"/>
                    </a:rPr>
                    <a:t>32 KB</a:t>
                  </a:r>
                  <a:endParaRPr/>
                </a:p>
              </p:txBody>
            </p:sp>
            <p:sp>
              <p:nvSpPr>
                <p:cNvPr id="419" name="Google Shape;419;p27"/>
                <p:cNvSpPr/>
                <p:nvPr/>
              </p:nvSpPr>
              <p:spPr>
                <a:xfrm>
                  <a:off x="2871" y="4548"/>
                  <a:ext cx="957" cy="403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A0A0A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20" name="Google Shape;420;p27"/>
              <p:cNvGrpSpPr/>
              <p:nvPr/>
            </p:nvGrpSpPr>
            <p:grpSpPr>
              <a:xfrm>
                <a:off x="3828" y="4548"/>
                <a:ext cx="957" cy="403"/>
                <a:chOff x="3828" y="4548"/>
                <a:chExt cx="957" cy="403"/>
              </a:xfrm>
            </p:grpSpPr>
            <p:sp>
              <p:nvSpPr>
                <p:cNvPr id="421" name="Google Shape;421;p27"/>
                <p:cNvSpPr/>
                <p:nvPr/>
              </p:nvSpPr>
              <p:spPr>
                <a:xfrm>
                  <a:off x="3871" y="4548"/>
                  <a:ext cx="871" cy="40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>
                      <a:solidFill>
                        <a:schemeClr val="dk1"/>
                      </a:solidFill>
                      <a:latin typeface="Times"/>
                      <a:ea typeface="Times"/>
                      <a:cs typeface="Times"/>
                      <a:sym typeface="Times"/>
                    </a:rPr>
                    <a:t>256 KB</a:t>
                  </a:r>
                  <a:endParaRPr/>
                </a:p>
              </p:txBody>
            </p:sp>
            <p:sp>
              <p:nvSpPr>
                <p:cNvPr id="422" name="Google Shape;422;p27"/>
                <p:cNvSpPr/>
                <p:nvPr/>
              </p:nvSpPr>
              <p:spPr>
                <a:xfrm>
                  <a:off x="3828" y="4548"/>
                  <a:ext cx="957" cy="403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A0A0A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23" name="Google Shape;423;p27"/>
              <p:cNvGrpSpPr/>
              <p:nvPr/>
            </p:nvGrpSpPr>
            <p:grpSpPr>
              <a:xfrm>
                <a:off x="4785" y="4548"/>
                <a:ext cx="957" cy="403"/>
                <a:chOff x="4785" y="4548"/>
                <a:chExt cx="957" cy="403"/>
              </a:xfrm>
            </p:grpSpPr>
            <p:sp>
              <p:nvSpPr>
                <p:cNvPr id="424" name="Google Shape;424;p27"/>
                <p:cNvSpPr/>
                <p:nvPr/>
              </p:nvSpPr>
              <p:spPr>
                <a:xfrm>
                  <a:off x="4828" y="4548"/>
                  <a:ext cx="871" cy="40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>
                      <a:solidFill>
                        <a:schemeClr val="dk1"/>
                      </a:solidFill>
                      <a:latin typeface="Times"/>
                      <a:ea typeface="Times"/>
                      <a:cs typeface="Times"/>
                      <a:sym typeface="Times"/>
                    </a:rPr>
                    <a:t>2 MB</a:t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5" name="Google Shape;425;p27"/>
                <p:cNvSpPr/>
                <p:nvPr/>
              </p:nvSpPr>
              <p:spPr>
                <a:xfrm>
                  <a:off x="4785" y="4548"/>
                  <a:ext cx="957" cy="403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A0A0A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26" name="Google Shape;426;p27"/>
              <p:cNvGrpSpPr/>
              <p:nvPr/>
            </p:nvGrpSpPr>
            <p:grpSpPr>
              <a:xfrm>
                <a:off x="0" y="4951"/>
                <a:ext cx="957" cy="403"/>
                <a:chOff x="0" y="4951"/>
                <a:chExt cx="957" cy="403"/>
              </a:xfrm>
            </p:grpSpPr>
            <p:sp>
              <p:nvSpPr>
                <p:cNvPr id="427" name="Google Shape;427;p27"/>
                <p:cNvSpPr/>
                <p:nvPr/>
              </p:nvSpPr>
              <p:spPr>
                <a:xfrm>
                  <a:off x="43" y="4951"/>
                  <a:ext cx="871" cy="40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>
                      <a:solidFill>
                        <a:schemeClr val="dk1"/>
                      </a:solidFill>
                      <a:latin typeface="Times"/>
                      <a:ea typeface="Times"/>
                      <a:cs typeface="Times"/>
                      <a:sym typeface="Times"/>
                    </a:rPr>
                    <a:t>IBM S/390 G6</a:t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8" name="Google Shape;428;p27"/>
                <p:cNvSpPr/>
                <p:nvPr/>
              </p:nvSpPr>
              <p:spPr>
                <a:xfrm>
                  <a:off x="0" y="4951"/>
                  <a:ext cx="957" cy="403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A0A0A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29" name="Google Shape;429;p27"/>
              <p:cNvGrpSpPr/>
              <p:nvPr/>
            </p:nvGrpSpPr>
            <p:grpSpPr>
              <a:xfrm>
                <a:off x="957" y="4951"/>
                <a:ext cx="957" cy="403"/>
                <a:chOff x="957" y="4951"/>
                <a:chExt cx="957" cy="403"/>
              </a:xfrm>
            </p:grpSpPr>
            <p:sp>
              <p:nvSpPr>
                <p:cNvPr id="430" name="Google Shape;430;p27"/>
                <p:cNvSpPr/>
                <p:nvPr/>
              </p:nvSpPr>
              <p:spPr>
                <a:xfrm>
                  <a:off x="1000" y="4951"/>
                  <a:ext cx="871" cy="40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>
                      <a:solidFill>
                        <a:schemeClr val="dk1"/>
                      </a:solidFill>
                      <a:latin typeface="Times"/>
                      <a:ea typeface="Times"/>
                      <a:cs typeface="Times"/>
                      <a:sym typeface="Times"/>
                    </a:rPr>
                    <a:t>Mainframe</a:t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1" name="Google Shape;431;p27"/>
                <p:cNvSpPr/>
                <p:nvPr/>
              </p:nvSpPr>
              <p:spPr>
                <a:xfrm>
                  <a:off x="957" y="4951"/>
                  <a:ext cx="957" cy="403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A0A0A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32" name="Google Shape;432;p27"/>
              <p:cNvGrpSpPr/>
              <p:nvPr/>
            </p:nvGrpSpPr>
            <p:grpSpPr>
              <a:xfrm>
                <a:off x="1914" y="4951"/>
                <a:ext cx="957" cy="403"/>
                <a:chOff x="1914" y="4951"/>
                <a:chExt cx="957" cy="403"/>
              </a:xfrm>
            </p:grpSpPr>
            <p:sp>
              <p:nvSpPr>
                <p:cNvPr id="433" name="Google Shape;433;p27"/>
                <p:cNvSpPr/>
                <p:nvPr/>
              </p:nvSpPr>
              <p:spPr>
                <a:xfrm>
                  <a:off x="1957" y="4951"/>
                  <a:ext cx="871" cy="40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>
                      <a:solidFill>
                        <a:schemeClr val="dk1"/>
                      </a:solidFill>
                      <a:latin typeface="Times"/>
                      <a:ea typeface="Times"/>
                      <a:cs typeface="Times"/>
                      <a:sym typeface="Times"/>
                    </a:rPr>
                    <a:t>1999</a:t>
                  </a:r>
                  <a:endParaRPr/>
                </a:p>
              </p:txBody>
            </p:sp>
            <p:sp>
              <p:nvSpPr>
                <p:cNvPr id="434" name="Google Shape;434;p27"/>
                <p:cNvSpPr/>
                <p:nvPr/>
              </p:nvSpPr>
              <p:spPr>
                <a:xfrm>
                  <a:off x="1914" y="4951"/>
                  <a:ext cx="957" cy="403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A0A0A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35" name="Google Shape;435;p27"/>
              <p:cNvGrpSpPr/>
              <p:nvPr/>
            </p:nvGrpSpPr>
            <p:grpSpPr>
              <a:xfrm>
                <a:off x="2871" y="4951"/>
                <a:ext cx="957" cy="403"/>
                <a:chOff x="2871" y="4951"/>
                <a:chExt cx="957" cy="403"/>
              </a:xfrm>
            </p:grpSpPr>
            <p:sp>
              <p:nvSpPr>
                <p:cNvPr id="436" name="Google Shape;436;p27"/>
                <p:cNvSpPr/>
                <p:nvPr/>
              </p:nvSpPr>
              <p:spPr>
                <a:xfrm>
                  <a:off x="2914" y="4951"/>
                  <a:ext cx="871" cy="40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>
                      <a:solidFill>
                        <a:schemeClr val="dk1"/>
                      </a:solidFill>
                      <a:latin typeface="Times"/>
                      <a:ea typeface="Times"/>
                      <a:cs typeface="Times"/>
                      <a:sym typeface="Times"/>
                    </a:rPr>
                    <a:t>256 KB</a:t>
                  </a:r>
                  <a:endParaRPr/>
                </a:p>
              </p:txBody>
            </p:sp>
            <p:sp>
              <p:nvSpPr>
                <p:cNvPr id="437" name="Google Shape;437;p27"/>
                <p:cNvSpPr/>
                <p:nvPr/>
              </p:nvSpPr>
              <p:spPr>
                <a:xfrm>
                  <a:off x="2871" y="4951"/>
                  <a:ext cx="957" cy="403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A0A0A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38" name="Google Shape;438;p27"/>
              <p:cNvGrpSpPr/>
              <p:nvPr/>
            </p:nvGrpSpPr>
            <p:grpSpPr>
              <a:xfrm>
                <a:off x="3828" y="4951"/>
                <a:ext cx="957" cy="403"/>
                <a:chOff x="3828" y="4951"/>
                <a:chExt cx="957" cy="403"/>
              </a:xfrm>
            </p:grpSpPr>
            <p:sp>
              <p:nvSpPr>
                <p:cNvPr id="439" name="Google Shape;439;p27"/>
                <p:cNvSpPr/>
                <p:nvPr/>
              </p:nvSpPr>
              <p:spPr>
                <a:xfrm>
                  <a:off x="3871" y="4951"/>
                  <a:ext cx="871" cy="40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>
                      <a:solidFill>
                        <a:schemeClr val="dk1"/>
                      </a:solidFill>
                      <a:latin typeface="Times"/>
                      <a:ea typeface="Times"/>
                      <a:cs typeface="Times"/>
                      <a:sym typeface="Times"/>
                    </a:rPr>
                    <a:t>8 MB</a:t>
                  </a:r>
                  <a:endParaRPr/>
                </a:p>
              </p:txBody>
            </p:sp>
            <p:sp>
              <p:nvSpPr>
                <p:cNvPr id="440" name="Google Shape;440;p27"/>
                <p:cNvSpPr/>
                <p:nvPr/>
              </p:nvSpPr>
              <p:spPr>
                <a:xfrm>
                  <a:off x="3828" y="4951"/>
                  <a:ext cx="957" cy="403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A0A0A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41" name="Google Shape;441;p27"/>
              <p:cNvGrpSpPr/>
              <p:nvPr/>
            </p:nvGrpSpPr>
            <p:grpSpPr>
              <a:xfrm>
                <a:off x="4785" y="4951"/>
                <a:ext cx="957" cy="403"/>
                <a:chOff x="4785" y="4951"/>
                <a:chExt cx="957" cy="403"/>
              </a:xfrm>
            </p:grpSpPr>
            <p:sp>
              <p:nvSpPr>
                <p:cNvPr id="442" name="Google Shape;442;p27"/>
                <p:cNvSpPr/>
                <p:nvPr/>
              </p:nvSpPr>
              <p:spPr>
                <a:xfrm>
                  <a:off x="4828" y="4951"/>
                  <a:ext cx="871" cy="40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>
                      <a:solidFill>
                        <a:schemeClr val="dk1"/>
                      </a:solidFill>
                      <a:latin typeface="Times"/>
                      <a:ea typeface="Times"/>
                      <a:cs typeface="Times"/>
                      <a:sym typeface="Times"/>
                    </a:rPr>
                    <a:t>—</a:t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3" name="Google Shape;443;p27"/>
                <p:cNvSpPr/>
                <p:nvPr/>
              </p:nvSpPr>
              <p:spPr>
                <a:xfrm>
                  <a:off x="4785" y="4951"/>
                  <a:ext cx="957" cy="403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A0A0A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44" name="Google Shape;444;p27"/>
              <p:cNvGrpSpPr/>
              <p:nvPr/>
            </p:nvGrpSpPr>
            <p:grpSpPr>
              <a:xfrm>
                <a:off x="0" y="5354"/>
                <a:ext cx="957" cy="403"/>
                <a:chOff x="0" y="5354"/>
                <a:chExt cx="957" cy="403"/>
              </a:xfrm>
            </p:grpSpPr>
            <p:sp>
              <p:nvSpPr>
                <p:cNvPr id="445" name="Google Shape;445;p27"/>
                <p:cNvSpPr/>
                <p:nvPr/>
              </p:nvSpPr>
              <p:spPr>
                <a:xfrm>
                  <a:off x="43" y="5354"/>
                  <a:ext cx="871" cy="40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>
                      <a:solidFill>
                        <a:schemeClr val="dk1"/>
                      </a:solidFill>
                      <a:latin typeface="Times"/>
                      <a:ea typeface="Times"/>
                      <a:cs typeface="Times"/>
                      <a:sym typeface="Times"/>
                    </a:rPr>
                    <a:t>Pentium 4</a:t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6" name="Google Shape;446;p27"/>
                <p:cNvSpPr/>
                <p:nvPr/>
              </p:nvSpPr>
              <p:spPr>
                <a:xfrm>
                  <a:off x="0" y="5354"/>
                  <a:ext cx="957" cy="403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A0A0A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47" name="Google Shape;447;p27"/>
              <p:cNvGrpSpPr/>
              <p:nvPr/>
            </p:nvGrpSpPr>
            <p:grpSpPr>
              <a:xfrm>
                <a:off x="957" y="5354"/>
                <a:ext cx="957" cy="403"/>
                <a:chOff x="957" y="5354"/>
                <a:chExt cx="957" cy="403"/>
              </a:xfrm>
            </p:grpSpPr>
            <p:sp>
              <p:nvSpPr>
                <p:cNvPr id="448" name="Google Shape;448;p27"/>
                <p:cNvSpPr/>
                <p:nvPr/>
              </p:nvSpPr>
              <p:spPr>
                <a:xfrm>
                  <a:off x="1000" y="5354"/>
                  <a:ext cx="871" cy="40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>
                      <a:solidFill>
                        <a:schemeClr val="dk1"/>
                      </a:solidFill>
                      <a:latin typeface="Times"/>
                      <a:ea typeface="Times"/>
                      <a:cs typeface="Times"/>
                      <a:sym typeface="Times"/>
                    </a:rPr>
                    <a:t>PC/server</a:t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9" name="Google Shape;449;p27"/>
                <p:cNvSpPr/>
                <p:nvPr/>
              </p:nvSpPr>
              <p:spPr>
                <a:xfrm>
                  <a:off x="957" y="5354"/>
                  <a:ext cx="957" cy="403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A0A0A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50" name="Google Shape;450;p27"/>
              <p:cNvGrpSpPr/>
              <p:nvPr/>
            </p:nvGrpSpPr>
            <p:grpSpPr>
              <a:xfrm>
                <a:off x="1914" y="5354"/>
                <a:ext cx="957" cy="403"/>
                <a:chOff x="1914" y="5354"/>
                <a:chExt cx="957" cy="403"/>
              </a:xfrm>
            </p:grpSpPr>
            <p:sp>
              <p:nvSpPr>
                <p:cNvPr id="451" name="Google Shape;451;p27"/>
                <p:cNvSpPr/>
                <p:nvPr/>
              </p:nvSpPr>
              <p:spPr>
                <a:xfrm>
                  <a:off x="1957" y="5354"/>
                  <a:ext cx="871" cy="40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>
                      <a:solidFill>
                        <a:schemeClr val="dk1"/>
                      </a:solidFill>
                      <a:latin typeface="Times"/>
                      <a:ea typeface="Times"/>
                      <a:cs typeface="Times"/>
                      <a:sym typeface="Times"/>
                    </a:rPr>
                    <a:t>2000</a:t>
                  </a:r>
                  <a:endParaRPr/>
                </a:p>
              </p:txBody>
            </p:sp>
            <p:sp>
              <p:nvSpPr>
                <p:cNvPr id="452" name="Google Shape;452;p27"/>
                <p:cNvSpPr/>
                <p:nvPr/>
              </p:nvSpPr>
              <p:spPr>
                <a:xfrm>
                  <a:off x="1914" y="5354"/>
                  <a:ext cx="957" cy="403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A0A0A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53" name="Google Shape;453;p27"/>
              <p:cNvGrpSpPr/>
              <p:nvPr/>
            </p:nvGrpSpPr>
            <p:grpSpPr>
              <a:xfrm>
                <a:off x="2871" y="5354"/>
                <a:ext cx="957" cy="403"/>
                <a:chOff x="2871" y="5354"/>
                <a:chExt cx="957" cy="403"/>
              </a:xfrm>
            </p:grpSpPr>
            <p:sp>
              <p:nvSpPr>
                <p:cNvPr id="454" name="Google Shape;454;p27"/>
                <p:cNvSpPr/>
                <p:nvPr/>
              </p:nvSpPr>
              <p:spPr>
                <a:xfrm>
                  <a:off x="2914" y="5354"/>
                  <a:ext cx="871" cy="40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>
                      <a:solidFill>
                        <a:schemeClr val="dk1"/>
                      </a:solidFill>
                      <a:latin typeface="Times"/>
                      <a:ea typeface="Times"/>
                      <a:cs typeface="Times"/>
                      <a:sym typeface="Times"/>
                    </a:rPr>
                    <a:t>8 KB/8 KB</a:t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5" name="Google Shape;455;p27"/>
                <p:cNvSpPr/>
                <p:nvPr/>
              </p:nvSpPr>
              <p:spPr>
                <a:xfrm>
                  <a:off x="2871" y="5354"/>
                  <a:ext cx="957" cy="403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A0A0A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56" name="Google Shape;456;p27"/>
              <p:cNvGrpSpPr/>
              <p:nvPr/>
            </p:nvGrpSpPr>
            <p:grpSpPr>
              <a:xfrm>
                <a:off x="3828" y="5354"/>
                <a:ext cx="957" cy="403"/>
                <a:chOff x="3828" y="5354"/>
                <a:chExt cx="957" cy="403"/>
              </a:xfrm>
            </p:grpSpPr>
            <p:sp>
              <p:nvSpPr>
                <p:cNvPr id="457" name="Google Shape;457;p27"/>
                <p:cNvSpPr/>
                <p:nvPr/>
              </p:nvSpPr>
              <p:spPr>
                <a:xfrm>
                  <a:off x="3871" y="5354"/>
                  <a:ext cx="871" cy="40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>
                      <a:solidFill>
                        <a:schemeClr val="dk1"/>
                      </a:solidFill>
                      <a:latin typeface="Times"/>
                      <a:ea typeface="Times"/>
                      <a:cs typeface="Times"/>
                      <a:sym typeface="Times"/>
                    </a:rPr>
                    <a:t>256 KB</a:t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8" name="Google Shape;458;p27"/>
                <p:cNvSpPr/>
                <p:nvPr/>
              </p:nvSpPr>
              <p:spPr>
                <a:xfrm>
                  <a:off x="3828" y="5354"/>
                  <a:ext cx="957" cy="403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A0A0A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59" name="Google Shape;459;p27"/>
              <p:cNvGrpSpPr/>
              <p:nvPr/>
            </p:nvGrpSpPr>
            <p:grpSpPr>
              <a:xfrm>
                <a:off x="4785" y="5354"/>
                <a:ext cx="957" cy="403"/>
                <a:chOff x="4785" y="5354"/>
                <a:chExt cx="957" cy="403"/>
              </a:xfrm>
            </p:grpSpPr>
            <p:sp>
              <p:nvSpPr>
                <p:cNvPr id="460" name="Google Shape;460;p27"/>
                <p:cNvSpPr/>
                <p:nvPr/>
              </p:nvSpPr>
              <p:spPr>
                <a:xfrm>
                  <a:off x="4828" y="5354"/>
                  <a:ext cx="871" cy="40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>
                      <a:solidFill>
                        <a:schemeClr val="dk1"/>
                      </a:solidFill>
                      <a:latin typeface="Times"/>
                      <a:ea typeface="Times"/>
                      <a:cs typeface="Times"/>
                      <a:sym typeface="Times"/>
                    </a:rPr>
                    <a:t>—</a:t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1" name="Google Shape;461;p27"/>
                <p:cNvSpPr/>
                <p:nvPr/>
              </p:nvSpPr>
              <p:spPr>
                <a:xfrm>
                  <a:off x="4785" y="5354"/>
                  <a:ext cx="957" cy="403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A0A0A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62" name="Google Shape;462;p27"/>
              <p:cNvGrpSpPr/>
              <p:nvPr/>
            </p:nvGrpSpPr>
            <p:grpSpPr>
              <a:xfrm>
                <a:off x="0" y="5757"/>
                <a:ext cx="957" cy="518"/>
                <a:chOff x="0" y="5757"/>
                <a:chExt cx="957" cy="518"/>
              </a:xfrm>
            </p:grpSpPr>
            <p:sp>
              <p:nvSpPr>
                <p:cNvPr id="463" name="Google Shape;463;p27"/>
                <p:cNvSpPr/>
                <p:nvPr/>
              </p:nvSpPr>
              <p:spPr>
                <a:xfrm>
                  <a:off x="43" y="5757"/>
                  <a:ext cx="871" cy="51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>
                      <a:solidFill>
                        <a:schemeClr val="dk1"/>
                      </a:solidFill>
                      <a:latin typeface="Times"/>
                      <a:ea typeface="Times"/>
                      <a:cs typeface="Times"/>
                      <a:sym typeface="Times"/>
                    </a:rPr>
                    <a:t>IBM SP</a:t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4" name="Google Shape;464;p27"/>
                <p:cNvSpPr/>
                <p:nvPr/>
              </p:nvSpPr>
              <p:spPr>
                <a:xfrm>
                  <a:off x="0" y="5757"/>
                  <a:ext cx="957" cy="518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A0A0A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65" name="Google Shape;465;p27"/>
              <p:cNvGrpSpPr/>
              <p:nvPr/>
            </p:nvGrpSpPr>
            <p:grpSpPr>
              <a:xfrm>
                <a:off x="957" y="5757"/>
                <a:ext cx="957" cy="518"/>
                <a:chOff x="957" y="5757"/>
                <a:chExt cx="957" cy="518"/>
              </a:xfrm>
            </p:grpSpPr>
            <p:sp>
              <p:nvSpPr>
                <p:cNvPr id="466" name="Google Shape;466;p27"/>
                <p:cNvSpPr/>
                <p:nvPr/>
              </p:nvSpPr>
              <p:spPr>
                <a:xfrm>
                  <a:off x="1000" y="5757"/>
                  <a:ext cx="871" cy="51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>
                      <a:solidFill>
                        <a:schemeClr val="dk1"/>
                      </a:solidFill>
                      <a:latin typeface="Times"/>
                      <a:ea typeface="Times"/>
                      <a:cs typeface="Times"/>
                      <a:sym typeface="Times"/>
                    </a:rPr>
                    <a:t>High-end server/ supercomputer</a:t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7" name="Google Shape;467;p27"/>
                <p:cNvSpPr/>
                <p:nvPr/>
              </p:nvSpPr>
              <p:spPr>
                <a:xfrm>
                  <a:off x="957" y="5757"/>
                  <a:ext cx="957" cy="518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A0A0A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68" name="Google Shape;468;p27"/>
              <p:cNvGrpSpPr/>
              <p:nvPr/>
            </p:nvGrpSpPr>
            <p:grpSpPr>
              <a:xfrm>
                <a:off x="1914" y="5757"/>
                <a:ext cx="957" cy="518"/>
                <a:chOff x="1914" y="5757"/>
                <a:chExt cx="957" cy="518"/>
              </a:xfrm>
            </p:grpSpPr>
            <p:sp>
              <p:nvSpPr>
                <p:cNvPr id="469" name="Google Shape;469;p27"/>
                <p:cNvSpPr/>
                <p:nvPr/>
              </p:nvSpPr>
              <p:spPr>
                <a:xfrm>
                  <a:off x="1957" y="5757"/>
                  <a:ext cx="871" cy="51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>
                      <a:solidFill>
                        <a:schemeClr val="dk1"/>
                      </a:solidFill>
                      <a:latin typeface="Times"/>
                      <a:ea typeface="Times"/>
                      <a:cs typeface="Times"/>
                      <a:sym typeface="Times"/>
                    </a:rPr>
                    <a:t>2000</a:t>
                  </a:r>
                  <a:endParaRPr/>
                </a:p>
              </p:txBody>
            </p:sp>
            <p:sp>
              <p:nvSpPr>
                <p:cNvPr id="470" name="Google Shape;470;p27"/>
                <p:cNvSpPr/>
                <p:nvPr/>
              </p:nvSpPr>
              <p:spPr>
                <a:xfrm>
                  <a:off x="1914" y="5757"/>
                  <a:ext cx="957" cy="518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A0A0A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71" name="Google Shape;471;p27"/>
              <p:cNvGrpSpPr/>
              <p:nvPr/>
            </p:nvGrpSpPr>
            <p:grpSpPr>
              <a:xfrm>
                <a:off x="2871" y="5757"/>
                <a:ext cx="957" cy="518"/>
                <a:chOff x="2871" y="5757"/>
                <a:chExt cx="957" cy="518"/>
              </a:xfrm>
            </p:grpSpPr>
            <p:sp>
              <p:nvSpPr>
                <p:cNvPr id="472" name="Google Shape;472;p27"/>
                <p:cNvSpPr/>
                <p:nvPr/>
              </p:nvSpPr>
              <p:spPr>
                <a:xfrm>
                  <a:off x="2914" y="5757"/>
                  <a:ext cx="871" cy="51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>
                      <a:solidFill>
                        <a:schemeClr val="dk1"/>
                      </a:solidFill>
                      <a:latin typeface="Times"/>
                      <a:ea typeface="Times"/>
                      <a:cs typeface="Times"/>
                      <a:sym typeface="Times"/>
                    </a:rPr>
                    <a:t>64 KB/32 KB</a:t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3" name="Google Shape;473;p27"/>
                <p:cNvSpPr/>
                <p:nvPr/>
              </p:nvSpPr>
              <p:spPr>
                <a:xfrm>
                  <a:off x="2871" y="5757"/>
                  <a:ext cx="957" cy="518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A0A0A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74" name="Google Shape;474;p27"/>
              <p:cNvGrpSpPr/>
              <p:nvPr/>
            </p:nvGrpSpPr>
            <p:grpSpPr>
              <a:xfrm>
                <a:off x="3828" y="5757"/>
                <a:ext cx="957" cy="518"/>
                <a:chOff x="3828" y="5757"/>
                <a:chExt cx="957" cy="518"/>
              </a:xfrm>
            </p:grpSpPr>
            <p:sp>
              <p:nvSpPr>
                <p:cNvPr id="475" name="Google Shape;475;p27"/>
                <p:cNvSpPr/>
                <p:nvPr/>
              </p:nvSpPr>
              <p:spPr>
                <a:xfrm>
                  <a:off x="3871" y="5757"/>
                  <a:ext cx="871" cy="51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>
                      <a:solidFill>
                        <a:schemeClr val="dk1"/>
                      </a:solidFill>
                      <a:latin typeface="Times"/>
                      <a:ea typeface="Times"/>
                      <a:cs typeface="Times"/>
                      <a:sym typeface="Times"/>
                    </a:rPr>
                    <a:t>8 MB</a:t>
                  </a:r>
                  <a:endParaRPr/>
                </a:p>
              </p:txBody>
            </p:sp>
            <p:sp>
              <p:nvSpPr>
                <p:cNvPr id="476" name="Google Shape;476;p27"/>
                <p:cNvSpPr/>
                <p:nvPr/>
              </p:nvSpPr>
              <p:spPr>
                <a:xfrm>
                  <a:off x="3828" y="5757"/>
                  <a:ext cx="957" cy="518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A0A0A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77" name="Google Shape;477;p27"/>
              <p:cNvGrpSpPr/>
              <p:nvPr/>
            </p:nvGrpSpPr>
            <p:grpSpPr>
              <a:xfrm>
                <a:off x="4785" y="5757"/>
                <a:ext cx="957" cy="518"/>
                <a:chOff x="4785" y="5757"/>
                <a:chExt cx="957" cy="518"/>
              </a:xfrm>
            </p:grpSpPr>
            <p:sp>
              <p:nvSpPr>
                <p:cNvPr id="478" name="Google Shape;478;p27"/>
                <p:cNvSpPr/>
                <p:nvPr/>
              </p:nvSpPr>
              <p:spPr>
                <a:xfrm>
                  <a:off x="4828" y="5757"/>
                  <a:ext cx="871" cy="51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>
                      <a:solidFill>
                        <a:schemeClr val="dk1"/>
                      </a:solidFill>
                      <a:latin typeface="Times"/>
                      <a:ea typeface="Times"/>
                      <a:cs typeface="Times"/>
                      <a:sym typeface="Times"/>
                    </a:rPr>
                    <a:t>—</a:t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9" name="Google Shape;479;p27"/>
                <p:cNvSpPr/>
                <p:nvPr/>
              </p:nvSpPr>
              <p:spPr>
                <a:xfrm>
                  <a:off x="4785" y="5757"/>
                  <a:ext cx="957" cy="518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A0A0A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80" name="Google Shape;480;p27"/>
              <p:cNvGrpSpPr/>
              <p:nvPr/>
            </p:nvGrpSpPr>
            <p:grpSpPr>
              <a:xfrm>
                <a:off x="0" y="6275"/>
                <a:ext cx="957" cy="403"/>
                <a:chOff x="0" y="6275"/>
                <a:chExt cx="957" cy="403"/>
              </a:xfrm>
            </p:grpSpPr>
            <p:sp>
              <p:nvSpPr>
                <p:cNvPr id="481" name="Google Shape;481;p27"/>
                <p:cNvSpPr/>
                <p:nvPr/>
              </p:nvSpPr>
              <p:spPr>
                <a:xfrm>
                  <a:off x="43" y="6275"/>
                  <a:ext cx="871" cy="40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>
                      <a:solidFill>
                        <a:schemeClr val="dk1"/>
                      </a:solidFill>
                      <a:latin typeface="Times"/>
                      <a:ea typeface="Times"/>
                      <a:cs typeface="Times"/>
                      <a:sym typeface="Times"/>
                    </a:rPr>
                    <a:t>CRAY MTA</a:t>
                  </a:r>
                  <a:r>
                    <a:rPr lang="en-US" sz="900">
                      <a:solidFill>
                        <a:schemeClr val="dk1"/>
                      </a:solidFill>
                      <a:latin typeface="Times"/>
                      <a:ea typeface="Times"/>
                      <a:cs typeface="Times"/>
                      <a:sym typeface="Times"/>
                    </a:rPr>
                    <a:t>b</a:t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2" name="Google Shape;482;p27"/>
                <p:cNvSpPr/>
                <p:nvPr/>
              </p:nvSpPr>
              <p:spPr>
                <a:xfrm>
                  <a:off x="0" y="6275"/>
                  <a:ext cx="957" cy="403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A0A0A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83" name="Google Shape;483;p27"/>
              <p:cNvGrpSpPr/>
              <p:nvPr/>
            </p:nvGrpSpPr>
            <p:grpSpPr>
              <a:xfrm>
                <a:off x="957" y="6275"/>
                <a:ext cx="957" cy="403"/>
                <a:chOff x="957" y="6275"/>
                <a:chExt cx="957" cy="403"/>
              </a:xfrm>
            </p:grpSpPr>
            <p:sp>
              <p:nvSpPr>
                <p:cNvPr id="484" name="Google Shape;484;p27"/>
                <p:cNvSpPr/>
                <p:nvPr/>
              </p:nvSpPr>
              <p:spPr>
                <a:xfrm>
                  <a:off x="1000" y="6275"/>
                  <a:ext cx="871" cy="40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>
                      <a:solidFill>
                        <a:schemeClr val="dk1"/>
                      </a:solidFill>
                      <a:latin typeface="Times"/>
                      <a:ea typeface="Times"/>
                      <a:cs typeface="Times"/>
                      <a:sym typeface="Times"/>
                    </a:rPr>
                    <a:t>Supercomputer</a:t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5" name="Google Shape;485;p27"/>
                <p:cNvSpPr/>
                <p:nvPr/>
              </p:nvSpPr>
              <p:spPr>
                <a:xfrm>
                  <a:off x="957" y="6275"/>
                  <a:ext cx="957" cy="403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A0A0A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86" name="Google Shape;486;p27"/>
              <p:cNvGrpSpPr/>
              <p:nvPr/>
            </p:nvGrpSpPr>
            <p:grpSpPr>
              <a:xfrm>
                <a:off x="1914" y="6275"/>
                <a:ext cx="957" cy="403"/>
                <a:chOff x="1914" y="6275"/>
                <a:chExt cx="957" cy="403"/>
              </a:xfrm>
            </p:grpSpPr>
            <p:sp>
              <p:nvSpPr>
                <p:cNvPr id="487" name="Google Shape;487;p27"/>
                <p:cNvSpPr/>
                <p:nvPr/>
              </p:nvSpPr>
              <p:spPr>
                <a:xfrm>
                  <a:off x="1957" y="6275"/>
                  <a:ext cx="871" cy="40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>
                      <a:solidFill>
                        <a:schemeClr val="dk1"/>
                      </a:solidFill>
                      <a:latin typeface="Times"/>
                      <a:ea typeface="Times"/>
                      <a:cs typeface="Times"/>
                      <a:sym typeface="Times"/>
                    </a:rPr>
                    <a:t>2000</a:t>
                  </a:r>
                  <a:endParaRPr/>
                </a:p>
              </p:txBody>
            </p:sp>
            <p:sp>
              <p:nvSpPr>
                <p:cNvPr id="488" name="Google Shape;488;p27"/>
                <p:cNvSpPr/>
                <p:nvPr/>
              </p:nvSpPr>
              <p:spPr>
                <a:xfrm>
                  <a:off x="1914" y="6275"/>
                  <a:ext cx="957" cy="403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A0A0A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89" name="Google Shape;489;p27"/>
              <p:cNvGrpSpPr/>
              <p:nvPr/>
            </p:nvGrpSpPr>
            <p:grpSpPr>
              <a:xfrm>
                <a:off x="2871" y="6275"/>
                <a:ext cx="957" cy="403"/>
                <a:chOff x="2871" y="6275"/>
                <a:chExt cx="957" cy="403"/>
              </a:xfrm>
            </p:grpSpPr>
            <p:sp>
              <p:nvSpPr>
                <p:cNvPr id="490" name="Google Shape;490;p27"/>
                <p:cNvSpPr/>
                <p:nvPr/>
              </p:nvSpPr>
              <p:spPr>
                <a:xfrm>
                  <a:off x="2914" y="6275"/>
                  <a:ext cx="871" cy="40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>
                      <a:solidFill>
                        <a:schemeClr val="dk1"/>
                      </a:solidFill>
                      <a:latin typeface="Times"/>
                      <a:ea typeface="Times"/>
                      <a:cs typeface="Times"/>
                      <a:sym typeface="Times"/>
                    </a:rPr>
                    <a:t>8 KB</a:t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1" name="Google Shape;491;p27"/>
                <p:cNvSpPr/>
                <p:nvPr/>
              </p:nvSpPr>
              <p:spPr>
                <a:xfrm>
                  <a:off x="2871" y="6275"/>
                  <a:ext cx="957" cy="403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A0A0A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92" name="Google Shape;492;p27"/>
              <p:cNvGrpSpPr/>
              <p:nvPr/>
            </p:nvGrpSpPr>
            <p:grpSpPr>
              <a:xfrm>
                <a:off x="3828" y="6275"/>
                <a:ext cx="957" cy="403"/>
                <a:chOff x="3828" y="6275"/>
                <a:chExt cx="957" cy="403"/>
              </a:xfrm>
            </p:grpSpPr>
            <p:sp>
              <p:nvSpPr>
                <p:cNvPr id="493" name="Google Shape;493;p27"/>
                <p:cNvSpPr/>
                <p:nvPr/>
              </p:nvSpPr>
              <p:spPr>
                <a:xfrm>
                  <a:off x="3871" y="6275"/>
                  <a:ext cx="871" cy="40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>
                      <a:solidFill>
                        <a:schemeClr val="dk1"/>
                      </a:solidFill>
                      <a:latin typeface="Times"/>
                      <a:ea typeface="Times"/>
                      <a:cs typeface="Times"/>
                      <a:sym typeface="Times"/>
                    </a:rPr>
                    <a:t>2 MB</a:t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4" name="Google Shape;494;p27"/>
                <p:cNvSpPr/>
                <p:nvPr/>
              </p:nvSpPr>
              <p:spPr>
                <a:xfrm>
                  <a:off x="3828" y="6275"/>
                  <a:ext cx="957" cy="403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A0A0A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95" name="Google Shape;495;p27"/>
              <p:cNvGrpSpPr/>
              <p:nvPr/>
            </p:nvGrpSpPr>
            <p:grpSpPr>
              <a:xfrm>
                <a:off x="4785" y="6275"/>
                <a:ext cx="957" cy="403"/>
                <a:chOff x="4785" y="6275"/>
                <a:chExt cx="957" cy="403"/>
              </a:xfrm>
            </p:grpSpPr>
            <p:sp>
              <p:nvSpPr>
                <p:cNvPr id="496" name="Google Shape;496;p27"/>
                <p:cNvSpPr/>
                <p:nvPr/>
              </p:nvSpPr>
              <p:spPr>
                <a:xfrm>
                  <a:off x="4828" y="6275"/>
                  <a:ext cx="871" cy="40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>
                      <a:solidFill>
                        <a:schemeClr val="dk1"/>
                      </a:solidFill>
                      <a:latin typeface="Times"/>
                      <a:ea typeface="Times"/>
                      <a:cs typeface="Times"/>
                      <a:sym typeface="Times"/>
                    </a:rPr>
                    <a:t>—</a:t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7" name="Google Shape;497;p27"/>
                <p:cNvSpPr/>
                <p:nvPr/>
              </p:nvSpPr>
              <p:spPr>
                <a:xfrm>
                  <a:off x="4785" y="6275"/>
                  <a:ext cx="957" cy="403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A0A0A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98" name="Google Shape;498;p27"/>
              <p:cNvGrpSpPr/>
              <p:nvPr/>
            </p:nvGrpSpPr>
            <p:grpSpPr>
              <a:xfrm>
                <a:off x="0" y="6678"/>
                <a:ext cx="957" cy="403"/>
                <a:chOff x="0" y="6678"/>
                <a:chExt cx="957" cy="403"/>
              </a:xfrm>
            </p:grpSpPr>
            <p:sp>
              <p:nvSpPr>
                <p:cNvPr id="499" name="Google Shape;499;p27"/>
                <p:cNvSpPr/>
                <p:nvPr/>
              </p:nvSpPr>
              <p:spPr>
                <a:xfrm>
                  <a:off x="43" y="6678"/>
                  <a:ext cx="871" cy="40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>
                      <a:solidFill>
                        <a:schemeClr val="dk1"/>
                      </a:solidFill>
                      <a:latin typeface="Times"/>
                      <a:ea typeface="Times"/>
                      <a:cs typeface="Times"/>
                      <a:sym typeface="Times"/>
                    </a:rPr>
                    <a:t>Itanium</a:t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0" name="Google Shape;500;p27"/>
                <p:cNvSpPr/>
                <p:nvPr/>
              </p:nvSpPr>
              <p:spPr>
                <a:xfrm>
                  <a:off x="0" y="6678"/>
                  <a:ext cx="957" cy="403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A0A0A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01" name="Google Shape;501;p27"/>
              <p:cNvGrpSpPr/>
              <p:nvPr/>
            </p:nvGrpSpPr>
            <p:grpSpPr>
              <a:xfrm>
                <a:off x="957" y="6678"/>
                <a:ext cx="957" cy="403"/>
                <a:chOff x="957" y="6678"/>
                <a:chExt cx="957" cy="403"/>
              </a:xfrm>
            </p:grpSpPr>
            <p:sp>
              <p:nvSpPr>
                <p:cNvPr id="502" name="Google Shape;502;p27"/>
                <p:cNvSpPr/>
                <p:nvPr/>
              </p:nvSpPr>
              <p:spPr>
                <a:xfrm>
                  <a:off x="1000" y="6678"/>
                  <a:ext cx="871" cy="40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>
                      <a:solidFill>
                        <a:schemeClr val="dk1"/>
                      </a:solidFill>
                      <a:latin typeface="Times"/>
                      <a:ea typeface="Times"/>
                      <a:cs typeface="Times"/>
                      <a:sym typeface="Times"/>
                    </a:rPr>
                    <a:t>PC/server</a:t>
                  </a:r>
                  <a:endParaRPr/>
                </a:p>
              </p:txBody>
            </p:sp>
            <p:sp>
              <p:nvSpPr>
                <p:cNvPr id="503" name="Google Shape;503;p27"/>
                <p:cNvSpPr/>
                <p:nvPr/>
              </p:nvSpPr>
              <p:spPr>
                <a:xfrm>
                  <a:off x="957" y="6678"/>
                  <a:ext cx="957" cy="403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A0A0A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04" name="Google Shape;504;p27"/>
              <p:cNvGrpSpPr/>
              <p:nvPr/>
            </p:nvGrpSpPr>
            <p:grpSpPr>
              <a:xfrm>
                <a:off x="1914" y="6678"/>
                <a:ext cx="957" cy="403"/>
                <a:chOff x="1914" y="6678"/>
                <a:chExt cx="957" cy="403"/>
              </a:xfrm>
            </p:grpSpPr>
            <p:sp>
              <p:nvSpPr>
                <p:cNvPr id="505" name="Google Shape;505;p27"/>
                <p:cNvSpPr/>
                <p:nvPr/>
              </p:nvSpPr>
              <p:spPr>
                <a:xfrm>
                  <a:off x="1957" y="6678"/>
                  <a:ext cx="871" cy="40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>
                      <a:solidFill>
                        <a:schemeClr val="dk1"/>
                      </a:solidFill>
                      <a:latin typeface="Times"/>
                      <a:ea typeface="Times"/>
                      <a:cs typeface="Times"/>
                      <a:sym typeface="Times"/>
                    </a:rPr>
                    <a:t>2001</a:t>
                  </a:r>
                  <a:endParaRPr/>
                </a:p>
              </p:txBody>
            </p:sp>
            <p:sp>
              <p:nvSpPr>
                <p:cNvPr id="506" name="Google Shape;506;p27"/>
                <p:cNvSpPr/>
                <p:nvPr/>
              </p:nvSpPr>
              <p:spPr>
                <a:xfrm>
                  <a:off x="1914" y="6678"/>
                  <a:ext cx="957" cy="403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A0A0A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07" name="Google Shape;507;p27"/>
              <p:cNvGrpSpPr/>
              <p:nvPr/>
            </p:nvGrpSpPr>
            <p:grpSpPr>
              <a:xfrm>
                <a:off x="2871" y="6678"/>
                <a:ext cx="957" cy="403"/>
                <a:chOff x="2871" y="6678"/>
                <a:chExt cx="957" cy="403"/>
              </a:xfrm>
            </p:grpSpPr>
            <p:sp>
              <p:nvSpPr>
                <p:cNvPr id="508" name="Google Shape;508;p27"/>
                <p:cNvSpPr/>
                <p:nvPr/>
              </p:nvSpPr>
              <p:spPr>
                <a:xfrm>
                  <a:off x="2914" y="6678"/>
                  <a:ext cx="871" cy="40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>
                      <a:solidFill>
                        <a:schemeClr val="dk1"/>
                      </a:solidFill>
                      <a:latin typeface="Times"/>
                      <a:ea typeface="Times"/>
                      <a:cs typeface="Times"/>
                      <a:sym typeface="Times"/>
                    </a:rPr>
                    <a:t>16 KB/16 KB</a:t>
                  </a:r>
                  <a:endParaRPr/>
                </a:p>
              </p:txBody>
            </p:sp>
            <p:sp>
              <p:nvSpPr>
                <p:cNvPr id="509" name="Google Shape;509;p27"/>
                <p:cNvSpPr/>
                <p:nvPr/>
              </p:nvSpPr>
              <p:spPr>
                <a:xfrm>
                  <a:off x="2871" y="6678"/>
                  <a:ext cx="957" cy="403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A0A0A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10" name="Google Shape;510;p27"/>
              <p:cNvGrpSpPr/>
              <p:nvPr/>
            </p:nvGrpSpPr>
            <p:grpSpPr>
              <a:xfrm>
                <a:off x="3828" y="6678"/>
                <a:ext cx="957" cy="403"/>
                <a:chOff x="3828" y="6678"/>
                <a:chExt cx="957" cy="403"/>
              </a:xfrm>
            </p:grpSpPr>
            <p:sp>
              <p:nvSpPr>
                <p:cNvPr id="511" name="Google Shape;511;p27"/>
                <p:cNvSpPr/>
                <p:nvPr/>
              </p:nvSpPr>
              <p:spPr>
                <a:xfrm>
                  <a:off x="3871" y="6678"/>
                  <a:ext cx="871" cy="40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>
                      <a:solidFill>
                        <a:schemeClr val="dk1"/>
                      </a:solidFill>
                      <a:latin typeface="Times"/>
                      <a:ea typeface="Times"/>
                      <a:cs typeface="Times"/>
                      <a:sym typeface="Times"/>
                    </a:rPr>
                    <a:t>96 KB</a:t>
                  </a:r>
                  <a:endParaRPr/>
                </a:p>
              </p:txBody>
            </p:sp>
            <p:sp>
              <p:nvSpPr>
                <p:cNvPr id="512" name="Google Shape;512;p27"/>
                <p:cNvSpPr/>
                <p:nvPr/>
              </p:nvSpPr>
              <p:spPr>
                <a:xfrm>
                  <a:off x="3828" y="6678"/>
                  <a:ext cx="957" cy="403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A0A0A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13" name="Google Shape;513;p27"/>
              <p:cNvGrpSpPr/>
              <p:nvPr/>
            </p:nvGrpSpPr>
            <p:grpSpPr>
              <a:xfrm>
                <a:off x="4785" y="6678"/>
                <a:ext cx="957" cy="403"/>
                <a:chOff x="4785" y="6678"/>
                <a:chExt cx="957" cy="403"/>
              </a:xfrm>
            </p:grpSpPr>
            <p:sp>
              <p:nvSpPr>
                <p:cNvPr id="514" name="Google Shape;514;p27"/>
                <p:cNvSpPr/>
                <p:nvPr/>
              </p:nvSpPr>
              <p:spPr>
                <a:xfrm>
                  <a:off x="4828" y="6678"/>
                  <a:ext cx="871" cy="40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>
                      <a:solidFill>
                        <a:schemeClr val="dk1"/>
                      </a:solidFill>
                      <a:latin typeface="Times"/>
                      <a:ea typeface="Times"/>
                      <a:cs typeface="Times"/>
                      <a:sym typeface="Times"/>
                    </a:rPr>
                    <a:t>4 MB</a:t>
                  </a:r>
                  <a:endParaRPr/>
                </a:p>
              </p:txBody>
            </p:sp>
            <p:sp>
              <p:nvSpPr>
                <p:cNvPr id="515" name="Google Shape;515;p27"/>
                <p:cNvSpPr/>
                <p:nvPr/>
              </p:nvSpPr>
              <p:spPr>
                <a:xfrm>
                  <a:off x="4785" y="6678"/>
                  <a:ext cx="957" cy="403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A0A0A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16" name="Google Shape;516;p27"/>
              <p:cNvGrpSpPr/>
              <p:nvPr/>
            </p:nvGrpSpPr>
            <p:grpSpPr>
              <a:xfrm>
                <a:off x="0" y="7081"/>
                <a:ext cx="957" cy="403"/>
                <a:chOff x="0" y="7081"/>
                <a:chExt cx="957" cy="403"/>
              </a:xfrm>
            </p:grpSpPr>
            <p:sp>
              <p:nvSpPr>
                <p:cNvPr id="517" name="Google Shape;517;p27"/>
                <p:cNvSpPr/>
                <p:nvPr/>
              </p:nvSpPr>
              <p:spPr>
                <a:xfrm>
                  <a:off x="43" y="7081"/>
                  <a:ext cx="871" cy="40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>
                      <a:solidFill>
                        <a:schemeClr val="dk1"/>
                      </a:solidFill>
                      <a:latin typeface="Times"/>
                      <a:ea typeface="Times"/>
                      <a:cs typeface="Times"/>
                      <a:sym typeface="Times"/>
                    </a:rPr>
                    <a:t>SGI Origin 2001</a:t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8" name="Google Shape;518;p27"/>
                <p:cNvSpPr/>
                <p:nvPr/>
              </p:nvSpPr>
              <p:spPr>
                <a:xfrm>
                  <a:off x="0" y="7081"/>
                  <a:ext cx="957" cy="403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A0A0A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19" name="Google Shape;519;p27"/>
              <p:cNvGrpSpPr/>
              <p:nvPr/>
            </p:nvGrpSpPr>
            <p:grpSpPr>
              <a:xfrm>
                <a:off x="957" y="7081"/>
                <a:ext cx="957" cy="403"/>
                <a:chOff x="957" y="7081"/>
                <a:chExt cx="957" cy="403"/>
              </a:xfrm>
            </p:grpSpPr>
            <p:sp>
              <p:nvSpPr>
                <p:cNvPr id="520" name="Google Shape;520;p27"/>
                <p:cNvSpPr/>
                <p:nvPr/>
              </p:nvSpPr>
              <p:spPr>
                <a:xfrm>
                  <a:off x="1000" y="7081"/>
                  <a:ext cx="871" cy="40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>
                      <a:solidFill>
                        <a:schemeClr val="dk1"/>
                      </a:solidFill>
                      <a:latin typeface="Times"/>
                      <a:ea typeface="Times"/>
                      <a:cs typeface="Times"/>
                      <a:sym typeface="Times"/>
                    </a:rPr>
                    <a:t>High-end server</a:t>
                  </a:r>
                  <a:endParaRPr/>
                </a:p>
              </p:txBody>
            </p:sp>
            <p:sp>
              <p:nvSpPr>
                <p:cNvPr id="521" name="Google Shape;521;p27"/>
                <p:cNvSpPr/>
                <p:nvPr/>
              </p:nvSpPr>
              <p:spPr>
                <a:xfrm>
                  <a:off x="957" y="7081"/>
                  <a:ext cx="957" cy="403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A0A0A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22" name="Google Shape;522;p27"/>
              <p:cNvGrpSpPr/>
              <p:nvPr/>
            </p:nvGrpSpPr>
            <p:grpSpPr>
              <a:xfrm>
                <a:off x="1914" y="7081"/>
                <a:ext cx="957" cy="403"/>
                <a:chOff x="1914" y="7081"/>
                <a:chExt cx="957" cy="403"/>
              </a:xfrm>
            </p:grpSpPr>
            <p:sp>
              <p:nvSpPr>
                <p:cNvPr id="523" name="Google Shape;523;p27"/>
                <p:cNvSpPr/>
                <p:nvPr/>
              </p:nvSpPr>
              <p:spPr>
                <a:xfrm>
                  <a:off x="1957" y="7081"/>
                  <a:ext cx="871" cy="40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>
                      <a:solidFill>
                        <a:schemeClr val="dk1"/>
                      </a:solidFill>
                      <a:latin typeface="Times"/>
                      <a:ea typeface="Times"/>
                      <a:cs typeface="Times"/>
                      <a:sym typeface="Times"/>
                    </a:rPr>
                    <a:t>2001</a:t>
                  </a:r>
                  <a:endParaRPr/>
                </a:p>
              </p:txBody>
            </p:sp>
            <p:sp>
              <p:nvSpPr>
                <p:cNvPr id="524" name="Google Shape;524;p27"/>
                <p:cNvSpPr/>
                <p:nvPr/>
              </p:nvSpPr>
              <p:spPr>
                <a:xfrm>
                  <a:off x="1914" y="7081"/>
                  <a:ext cx="957" cy="403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A0A0A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25" name="Google Shape;525;p27"/>
              <p:cNvGrpSpPr/>
              <p:nvPr/>
            </p:nvGrpSpPr>
            <p:grpSpPr>
              <a:xfrm>
                <a:off x="2871" y="7081"/>
                <a:ext cx="957" cy="403"/>
                <a:chOff x="2871" y="7081"/>
                <a:chExt cx="957" cy="403"/>
              </a:xfrm>
            </p:grpSpPr>
            <p:sp>
              <p:nvSpPr>
                <p:cNvPr id="526" name="Google Shape;526;p27"/>
                <p:cNvSpPr/>
                <p:nvPr/>
              </p:nvSpPr>
              <p:spPr>
                <a:xfrm>
                  <a:off x="2914" y="7081"/>
                  <a:ext cx="871" cy="40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>
                      <a:solidFill>
                        <a:schemeClr val="dk1"/>
                      </a:solidFill>
                      <a:latin typeface="Times"/>
                      <a:ea typeface="Times"/>
                      <a:cs typeface="Times"/>
                      <a:sym typeface="Times"/>
                    </a:rPr>
                    <a:t>32 KB/32 KB</a:t>
                  </a:r>
                  <a:endParaRPr/>
                </a:p>
              </p:txBody>
            </p:sp>
            <p:sp>
              <p:nvSpPr>
                <p:cNvPr id="527" name="Google Shape;527;p27"/>
                <p:cNvSpPr/>
                <p:nvPr/>
              </p:nvSpPr>
              <p:spPr>
                <a:xfrm>
                  <a:off x="2871" y="7081"/>
                  <a:ext cx="957" cy="403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A0A0A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28" name="Google Shape;528;p27"/>
              <p:cNvGrpSpPr/>
              <p:nvPr/>
            </p:nvGrpSpPr>
            <p:grpSpPr>
              <a:xfrm>
                <a:off x="3828" y="7081"/>
                <a:ext cx="957" cy="403"/>
                <a:chOff x="3828" y="7081"/>
                <a:chExt cx="957" cy="403"/>
              </a:xfrm>
            </p:grpSpPr>
            <p:sp>
              <p:nvSpPr>
                <p:cNvPr id="529" name="Google Shape;529;p27"/>
                <p:cNvSpPr/>
                <p:nvPr/>
              </p:nvSpPr>
              <p:spPr>
                <a:xfrm>
                  <a:off x="3871" y="7081"/>
                  <a:ext cx="871" cy="40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>
                      <a:solidFill>
                        <a:schemeClr val="dk1"/>
                      </a:solidFill>
                      <a:latin typeface="Times"/>
                      <a:ea typeface="Times"/>
                      <a:cs typeface="Times"/>
                      <a:sym typeface="Times"/>
                    </a:rPr>
                    <a:t>4 MB</a:t>
                  </a:r>
                  <a:endParaRPr/>
                </a:p>
              </p:txBody>
            </p:sp>
            <p:sp>
              <p:nvSpPr>
                <p:cNvPr id="530" name="Google Shape;530;p27"/>
                <p:cNvSpPr/>
                <p:nvPr/>
              </p:nvSpPr>
              <p:spPr>
                <a:xfrm>
                  <a:off x="3828" y="7081"/>
                  <a:ext cx="957" cy="403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A0A0A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31" name="Google Shape;531;p27"/>
              <p:cNvGrpSpPr/>
              <p:nvPr/>
            </p:nvGrpSpPr>
            <p:grpSpPr>
              <a:xfrm>
                <a:off x="4785" y="7081"/>
                <a:ext cx="957" cy="403"/>
                <a:chOff x="4785" y="7081"/>
                <a:chExt cx="957" cy="403"/>
              </a:xfrm>
            </p:grpSpPr>
            <p:sp>
              <p:nvSpPr>
                <p:cNvPr id="532" name="Google Shape;532;p27"/>
                <p:cNvSpPr/>
                <p:nvPr/>
              </p:nvSpPr>
              <p:spPr>
                <a:xfrm>
                  <a:off x="4828" y="7081"/>
                  <a:ext cx="871" cy="40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>
                      <a:solidFill>
                        <a:schemeClr val="dk1"/>
                      </a:solidFill>
                      <a:latin typeface="Times"/>
                      <a:ea typeface="Times"/>
                      <a:cs typeface="Times"/>
                      <a:sym typeface="Times"/>
                    </a:rPr>
                    <a:t>—</a:t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3" name="Google Shape;533;p27"/>
                <p:cNvSpPr/>
                <p:nvPr/>
              </p:nvSpPr>
              <p:spPr>
                <a:xfrm>
                  <a:off x="4785" y="7081"/>
                  <a:ext cx="957" cy="403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A0A0A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34" name="Google Shape;534;p27"/>
              <p:cNvGrpSpPr/>
              <p:nvPr/>
            </p:nvGrpSpPr>
            <p:grpSpPr>
              <a:xfrm>
                <a:off x="0" y="7484"/>
                <a:ext cx="957" cy="403"/>
                <a:chOff x="0" y="7484"/>
                <a:chExt cx="957" cy="403"/>
              </a:xfrm>
            </p:grpSpPr>
            <p:sp>
              <p:nvSpPr>
                <p:cNvPr id="535" name="Google Shape;535;p27"/>
                <p:cNvSpPr/>
                <p:nvPr/>
              </p:nvSpPr>
              <p:spPr>
                <a:xfrm>
                  <a:off x="43" y="7484"/>
                  <a:ext cx="871" cy="40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>
                      <a:solidFill>
                        <a:schemeClr val="dk1"/>
                      </a:solidFill>
                      <a:latin typeface="Times"/>
                      <a:ea typeface="Times"/>
                      <a:cs typeface="Times"/>
                      <a:sym typeface="Times"/>
                    </a:rPr>
                    <a:t>Itanium 2</a:t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6" name="Google Shape;536;p27"/>
                <p:cNvSpPr/>
                <p:nvPr/>
              </p:nvSpPr>
              <p:spPr>
                <a:xfrm>
                  <a:off x="0" y="7484"/>
                  <a:ext cx="957" cy="403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A0A0A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37" name="Google Shape;537;p27"/>
              <p:cNvGrpSpPr/>
              <p:nvPr/>
            </p:nvGrpSpPr>
            <p:grpSpPr>
              <a:xfrm>
                <a:off x="957" y="7484"/>
                <a:ext cx="957" cy="403"/>
                <a:chOff x="957" y="7484"/>
                <a:chExt cx="957" cy="403"/>
              </a:xfrm>
            </p:grpSpPr>
            <p:sp>
              <p:nvSpPr>
                <p:cNvPr id="538" name="Google Shape;538;p27"/>
                <p:cNvSpPr/>
                <p:nvPr/>
              </p:nvSpPr>
              <p:spPr>
                <a:xfrm>
                  <a:off x="1000" y="7484"/>
                  <a:ext cx="871" cy="40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>
                      <a:solidFill>
                        <a:schemeClr val="dk1"/>
                      </a:solidFill>
                      <a:latin typeface="Times"/>
                      <a:ea typeface="Times"/>
                      <a:cs typeface="Times"/>
                      <a:sym typeface="Times"/>
                    </a:rPr>
                    <a:t>PC/server</a:t>
                  </a:r>
                  <a:endParaRPr/>
                </a:p>
              </p:txBody>
            </p:sp>
            <p:sp>
              <p:nvSpPr>
                <p:cNvPr id="539" name="Google Shape;539;p27"/>
                <p:cNvSpPr/>
                <p:nvPr/>
              </p:nvSpPr>
              <p:spPr>
                <a:xfrm>
                  <a:off x="957" y="7484"/>
                  <a:ext cx="957" cy="403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A0A0A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40" name="Google Shape;540;p27"/>
              <p:cNvGrpSpPr/>
              <p:nvPr/>
            </p:nvGrpSpPr>
            <p:grpSpPr>
              <a:xfrm>
                <a:off x="1914" y="7484"/>
                <a:ext cx="957" cy="403"/>
                <a:chOff x="1914" y="7484"/>
                <a:chExt cx="957" cy="403"/>
              </a:xfrm>
            </p:grpSpPr>
            <p:sp>
              <p:nvSpPr>
                <p:cNvPr id="541" name="Google Shape;541;p27"/>
                <p:cNvSpPr/>
                <p:nvPr/>
              </p:nvSpPr>
              <p:spPr>
                <a:xfrm>
                  <a:off x="1957" y="7484"/>
                  <a:ext cx="871" cy="40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>
                      <a:solidFill>
                        <a:schemeClr val="dk1"/>
                      </a:solidFill>
                      <a:latin typeface="Times"/>
                      <a:ea typeface="Times"/>
                      <a:cs typeface="Times"/>
                      <a:sym typeface="Times"/>
                    </a:rPr>
                    <a:t>2002</a:t>
                  </a:r>
                  <a:endParaRPr/>
                </a:p>
              </p:txBody>
            </p:sp>
            <p:sp>
              <p:nvSpPr>
                <p:cNvPr id="542" name="Google Shape;542;p27"/>
                <p:cNvSpPr/>
                <p:nvPr/>
              </p:nvSpPr>
              <p:spPr>
                <a:xfrm>
                  <a:off x="1914" y="7484"/>
                  <a:ext cx="957" cy="403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A0A0A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43" name="Google Shape;543;p27"/>
              <p:cNvGrpSpPr/>
              <p:nvPr/>
            </p:nvGrpSpPr>
            <p:grpSpPr>
              <a:xfrm>
                <a:off x="2871" y="7484"/>
                <a:ext cx="957" cy="403"/>
                <a:chOff x="2871" y="7484"/>
                <a:chExt cx="957" cy="403"/>
              </a:xfrm>
            </p:grpSpPr>
            <p:sp>
              <p:nvSpPr>
                <p:cNvPr id="544" name="Google Shape;544;p27"/>
                <p:cNvSpPr/>
                <p:nvPr/>
              </p:nvSpPr>
              <p:spPr>
                <a:xfrm>
                  <a:off x="2914" y="7484"/>
                  <a:ext cx="871" cy="40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>
                      <a:solidFill>
                        <a:schemeClr val="dk1"/>
                      </a:solidFill>
                      <a:latin typeface="Times"/>
                      <a:ea typeface="Times"/>
                      <a:cs typeface="Times"/>
                      <a:sym typeface="Times"/>
                    </a:rPr>
                    <a:t>32 KB</a:t>
                  </a:r>
                  <a:endParaRPr/>
                </a:p>
              </p:txBody>
            </p:sp>
            <p:sp>
              <p:nvSpPr>
                <p:cNvPr id="545" name="Google Shape;545;p27"/>
                <p:cNvSpPr/>
                <p:nvPr/>
              </p:nvSpPr>
              <p:spPr>
                <a:xfrm>
                  <a:off x="2871" y="7484"/>
                  <a:ext cx="957" cy="403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A0A0A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46" name="Google Shape;546;p27"/>
              <p:cNvGrpSpPr/>
              <p:nvPr/>
            </p:nvGrpSpPr>
            <p:grpSpPr>
              <a:xfrm>
                <a:off x="3828" y="7484"/>
                <a:ext cx="957" cy="403"/>
                <a:chOff x="3828" y="7484"/>
                <a:chExt cx="957" cy="403"/>
              </a:xfrm>
            </p:grpSpPr>
            <p:sp>
              <p:nvSpPr>
                <p:cNvPr id="547" name="Google Shape;547;p27"/>
                <p:cNvSpPr/>
                <p:nvPr/>
              </p:nvSpPr>
              <p:spPr>
                <a:xfrm>
                  <a:off x="3871" y="7484"/>
                  <a:ext cx="871" cy="40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>
                      <a:solidFill>
                        <a:schemeClr val="dk1"/>
                      </a:solidFill>
                      <a:latin typeface="Times"/>
                      <a:ea typeface="Times"/>
                      <a:cs typeface="Times"/>
                      <a:sym typeface="Times"/>
                    </a:rPr>
                    <a:t>256 KB</a:t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8" name="Google Shape;548;p27"/>
                <p:cNvSpPr/>
                <p:nvPr/>
              </p:nvSpPr>
              <p:spPr>
                <a:xfrm>
                  <a:off x="3828" y="7484"/>
                  <a:ext cx="957" cy="403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A0A0A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49" name="Google Shape;549;p27"/>
              <p:cNvGrpSpPr/>
              <p:nvPr/>
            </p:nvGrpSpPr>
            <p:grpSpPr>
              <a:xfrm>
                <a:off x="4785" y="7484"/>
                <a:ext cx="957" cy="403"/>
                <a:chOff x="4785" y="7484"/>
                <a:chExt cx="957" cy="403"/>
              </a:xfrm>
            </p:grpSpPr>
            <p:sp>
              <p:nvSpPr>
                <p:cNvPr id="550" name="Google Shape;550;p27"/>
                <p:cNvSpPr/>
                <p:nvPr/>
              </p:nvSpPr>
              <p:spPr>
                <a:xfrm>
                  <a:off x="4828" y="7484"/>
                  <a:ext cx="871" cy="40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>
                      <a:solidFill>
                        <a:schemeClr val="dk1"/>
                      </a:solidFill>
                      <a:latin typeface="Times"/>
                      <a:ea typeface="Times"/>
                      <a:cs typeface="Times"/>
                      <a:sym typeface="Times"/>
                    </a:rPr>
                    <a:t>6 MB</a:t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51" name="Google Shape;551;p27"/>
                <p:cNvSpPr/>
                <p:nvPr/>
              </p:nvSpPr>
              <p:spPr>
                <a:xfrm>
                  <a:off x="4785" y="7484"/>
                  <a:ext cx="957" cy="403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A0A0A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52" name="Google Shape;552;p27"/>
              <p:cNvGrpSpPr/>
              <p:nvPr/>
            </p:nvGrpSpPr>
            <p:grpSpPr>
              <a:xfrm>
                <a:off x="0" y="7887"/>
                <a:ext cx="957" cy="403"/>
                <a:chOff x="0" y="7887"/>
                <a:chExt cx="957" cy="403"/>
              </a:xfrm>
            </p:grpSpPr>
            <p:sp>
              <p:nvSpPr>
                <p:cNvPr id="553" name="Google Shape;553;p27"/>
                <p:cNvSpPr/>
                <p:nvPr/>
              </p:nvSpPr>
              <p:spPr>
                <a:xfrm>
                  <a:off x="43" y="7887"/>
                  <a:ext cx="871" cy="40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>
                      <a:solidFill>
                        <a:schemeClr val="dk1"/>
                      </a:solidFill>
                      <a:latin typeface="Times"/>
                      <a:ea typeface="Times"/>
                      <a:cs typeface="Times"/>
                      <a:sym typeface="Times"/>
                    </a:rPr>
                    <a:t>IBM POWER5</a:t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54" name="Google Shape;554;p27"/>
                <p:cNvSpPr/>
                <p:nvPr/>
              </p:nvSpPr>
              <p:spPr>
                <a:xfrm>
                  <a:off x="0" y="7887"/>
                  <a:ext cx="957" cy="403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A0A0A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55" name="Google Shape;555;p27"/>
              <p:cNvGrpSpPr/>
              <p:nvPr/>
            </p:nvGrpSpPr>
            <p:grpSpPr>
              <a:xfrm>
                <a:off x="957" y="7887"/>
                <a:ext cx="957" cy="403"/>
                <a:chOff x="957" y="7887"/>
                <a:chExt cx="957" cy="403"/>
              </a:xfrm>
            </p:grpSpPr>
            <p:sp>
              <p:nvSpPr>
                <p:cNvPr id="556" name="Google Shape;556;p27"/>
                <p:cNvSpPr/>
                <p:nvPr/>
              </p:nvSpPr>
              <p:spPr>
                <a:xfrm>
                  <a:off x="1000" y="7887"/>
                  <a:ext cx="871" cy="40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>
                      <a:solidFill>
                        <a:schemeClr val="dk1"/>
                      </a:solidFill>
                      <a:latin typeface="Times"/>
                      <a:ea typeface="Times"/>
                      <a:cs typeface="Times"/>
                      <a:sym typeface="Times"/>
                    </a:rPr>
                    <a:t>High-end server</a:t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57" name="Google Shape;557;p27"/>
                <p:cNvSpPr/>
                <p:nvPr/>
              </p:nvSpPr>
              <p:spPr>
                <a:xfrm>
                  <a:off x="957" y="7887"/>
                  <a:ext cx="957" cy="403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A0A0A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58" name="Google Shape;558;p27"/>
              <p:cNvGrpSpPr/>
              <p:nvPr/>
            </p:nvGrpSpPr>
            <p:grpSpPr>
              <a:xfrm>
                <a:off x="1914" y="7887"/>
                <a:ext cx="957" cy="403"/>
                <a:chOff x="1914" y="7887"/>
                <a:chExt cx="957" cy="403"/>
              </a:xfrm>
            </p:grpSpPr>
            <p:sp>
              <p:nvSpPr>
                <p:cNvPr id="559" name="Google Shape;559;p27"/>
                <p:cNvSpPr/>
                <p:nvPr/>
              </p:nvSpPr>
              <p:spPr>
                <a:xfrm>
                  <a:off x="1957" y="7887"/>
                  <a:ext cx="871" cy="40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>
                      <a:solidFill>
                        <a:schemeClr val="dk1"/>
                      </a:solidFill>
                      <a:latin typeface="Times"/>
                      <a:ea typeface="Times"/>
                      <a:cs typeface="Times"/>
                      <a:sym typeface="Times"/>
                    </a:rPr>
                    <a:t>2003</a:t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0" name="Google Shape;560;p27"/>
                <p:cNvSpPr/>
                <p:nvPr/>
              </p:nvSpPr>
              <p:spPr>
                <a:xfrm>
                  <a:off x="1914" y="7887"/>
                  <a:ext cx="957" cy="403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A0A0A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61" name="Google Shape;561;p27"/>
              <p:cNvGrpSpPr/>
              <p:nvPr/>
            </p:nvGrpSpPr>
            <p:grpSpPr>
              <a:xfrm>
                <a:off x="2871" y="7887"/>
                <a:ext cx="957" cy="403"/>
                <a:chOff x="2871" y="7887"/>
                <a:chExt cx="957" cy="403"/>
              </a:xfrm>
            </p:grpSpPr>
            <p:sp>
              <p:nvSpPr>
                <p:cNvPr id="562" name="Google Shape;562;p27"/>
                <p:cNvSpPr/>
                <p:nvPr/>
              </p:nvSpPr>
              <p:spPr>
                <a:xfrm>
                  <a:off x="2914" y="7887"/>
                  <a:ext cx="871" cy="40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>
                      <a:solidFill>
                        <a:schemeClr val="dk1"/>
                      </a:solidFill>
                      <a:latin typeface="Times"/>
                      <a:ea typeface="Times"/>
                      <a:cs typeface="Times"/>
                      <a:sym typeface="Times"/>
                    </a:rPr>
                    <a:t>64 KB</a:t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3" name="Google Shape;563;p27"/>
                <p:cNvSpPr/>
                <p:nvPr/>
              </p:nvSpPr>
              <p:spPr>
                <a:xfrm>
                  <a:off x="2871" y="7887"/>
                  <a:ext cx="957" cy="403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A0A0A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64" name="Google Shape;564;p27"/>
              <p:cNvGrpSpPr/>
              <p:nvPr/>
            </p:nvGrpSpPr>
            <p:grpSpPr>
              <a:xfrm>
                <a:off x="3828" y="7887"/>
                <a:ext cx="957" cy="403"/>
                <a:chOff x="3828" y="7887"/>
                <a:chExt cx="957" cy="403"/>
              </a:xfrm>
            </p:grpSpPr>
            <p:sp>
              <p:nvSpPr>
                <p:cNvPr id="565" name="Google Shape;565;p27"/>
                <p:cNvSpPr/>
                <p:nvPr/>
              </p:nvSpPr>
              <p:spPr>
                <a:xfrm>
                  <a:off x="3871" y="7887"/>
                  <a:ext cx="871" cy="40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>
                      <a:solidFill>
                        <a:schemeClr val="dk1"/>
                      </a:solidFill>
                      <a:latin typeface="Times"/>
                      <a:ea typeface="Times"/>
                      <a:cs typeface="Times"/>
                      <a:sym typeface="Times"/>
                    </a:rPr>
                    <a:t>1.9 MB</a:t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6" name="Google Shape;566;p27"/>
                <p:cNvSpPr/>
                <p:nvPr/>
              </p:nvSpPr>
              <p:spPr>
                <a:xfrm>
                  <a:off x="3828" y="7887"/>
                  <a:ext cx="957" cy="403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A0A0A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67" name="Google Shape;567;p27"/>
              <p:cNvGrpSpPr/>
              <p:nvPr/>
            </p:nvGrpSpPr>
            <p:grpSpPr>
              <a:xfrm>
                <a:off x="4785" y="7887"/>
                <a:ext cx="957" cy="403"/>
                <a:chOff x="4785" y="7887"/>
                <a:chExt cx="957" cy="403"/>
              </a:xfrm>
            </p:grpSpPr>
            <p:sp>
              <p:nvSpPr>
                <p:cNvPr id="568" name="Google Shape;568;p27"/>
                <p:cNvSpPr/>
                <p:nvPr/>
              </p:nvSpPr>
              <p:spPr>
                <a:xfrm>
                  <a:off x="4828" y="7887"/>
                  <a:ext cx="871" cy="40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>
                      <a:solidFill>
                        <a:schemeClr val="dk1"/>
                      </a:solidFill>
                      <a:latin typeface="Times"/>
                      <a:ea typeface="Times"/>
                      <a:cs typeface="Times"/>
                      <a:sym typeface="Times"/>
                    </a:rPr>
                    <a:t>36 MB</a:t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9" name="Google Shape;569;p27"/>
                <p:cNvSpPr/>
                <p:nvPr/>
              </p:nvSpPr>
              <p:spPr>
                <a:xfrm>
                  <a:off x="4785" y="7887"/>
                  <a:ext cx="957" cy="403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A0A0A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70" name="Google Shape;570;p27"/>
              <p:cNvGrpSpPr/>
              <p:nvPr/>
            </p:nvGrpSpPr>
            <p:grpSpPr>
              <a:xfrm>
                <a:off x="0" y="8290"/>
                <a:ext cx="957" cy="403"/>
                <a:chOff x="0" y="8290"/>
                <a:chExt cx="957" cy="403"/>
              </a:xfrm>
            </p:grpSpPr>
            <p:sp>
              <p:nvSpPr>
                <p:cNvPr id="571" name="Google Shape;571;p27"/>
                <p:cNvSpPr/>
                <p:nvPr/>
              </p:nvSpPr>
              <p:spPr>
                <a:xfrm>
                  <a:off x="43" y="8290"/>
                  <a:ext cx="871" cy="40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>
                      <a:solidFill>
                        <a:schemeClr val="dk1"/>
                      </a:solidFill>
                      <a:latin typeface="Times"/>
                      <a:ea typeface="Times"/>
                      <a:cs typeface="Times"/>
                      <a:sym typeface="Times"/>
                    </a:rPr>
                    <a:t>CRAY XD-1</a:t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72" name="Google Shape;572;p27"/>
                <p:cNvSpPr/>
                <p:nvPr/>
              </p:nvSpPr>
              <p:spPr>
                <a:xfrm>
                  <a:off x="0" y="8290"/>
                  <a:ext cx="957" cy="403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A0A0A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73" name="Google Shape;573;p27"/>
              <p:cNvGrpSpPr/>
              <p:nvPr/>
            </p:nvGrpSpPr>
            <p:grpSpPr>
              <a:xfrm>
                <a:off x="957" y="8290"/>
                <a:ext cx="957" cy="403"/>
                <a:chOff x="957" y="8290"/>
                <a:chExt cx="957" cy="403"/>
              </a:xfrm>
            </p:grpSpPr>
            <p:sp>
              <p:nvSpPr>
                <p:cNvPr id="574" name="Google Shape;574;p27"/>
                <p:cNvSpPr/>
                <p:nvPr/>
              </p:nvSpPr>
              <p:spPr>
                <a:xfrm>
                  <a:off x="1000" y="8290"/>
                  <a:ext cx="871" cy="40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>
                      <a:solidFill>
                        <a:schemeClr val="dk1"/>
                      </a:solidFill>
                      <a:latin typeface="Times"/>
                      <a:ea typeface="Times"/>
                      <a:cs typeface="Times"/>
                      <a:sym typeface="Times"/>
                    </a:rPr>
                    <a:t>Supercomputer</a:t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75" name="Google Shape;575;p27"/>
                <p:cNvSpPr/>
                <p:nvPr/>
              </p:nvSpPr>
              <p:spPr>
                <a:xfrm>
                  <a:off x="957" y="8290"/>
                  <a:ext cx="957" cy="403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A0A0A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76" name="Google Shape;576;p27"/>
              <p:cNvGrpSpPr/>
              <p:nvPr/>
            </p:nvGrpSpPr>
            <p:grpSpPr>
              <a:xfrm>
                <a:off x="1914" y="8290"/>
                <a:ext cx="957" cy="403"/>
                <a:chOff x="1914" y="8290"/>
                <a:chExt cx="957" cy="403"/>
              </a:xfrm>
            </p:grpSpPr>
            <p:sp>
              <p:nvSpPr>
                <p:cNvPr id="577" name="Google Shape;577;p27"/>
                <p:cNvSpPr/>
                <p:nvPr/>
              </p:nvSpPr>
              <p:spPr>
                <a:xfrm>
                  <a:off x="1957" y="8290"/>
                  <a:ext cx="871" cy="40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>
                      <a:solidFill>
                        <a:schemeClr val="dk1"/>
                      </a:solidFill>
                      <a:latin typeface="Times"/>
                      <a:ea typeface="Times"/>
                      <a:cs typeface="Times"/>
                      <a:sym typeface="Times"/>
                    </a:rPr>
                    <a:t>2004</a:t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78" name="Google Shape;578;p27"/>
                <p:cNvSpPr/>
                <p:nvPr/>
              </p:nvSpPr>
              <p:spPr>
                <a:xfrm>
                  <a:off x="1914" y="8290"/>
                  <a:ext cx="957" cy="403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A0A0A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79" name="Google Shape;579;p27"/>
              <p:cNvGrpSpPr/>
              <p:nvPr/>
            </p:nvGrpSpPr>
            <p:grpSpPr>
              <a:xfrm>
                <a:off x="2871" y="8290"/>
                <a:ext cx="957" cy="403"/>
                <a:chOff x="2871" y="8290"/>
                <a:chExt cx="957" cy="403"/>
              </a:xfrm>
            </p:grpSpPr>
            <p:sp>
              <p:nvSpPr>
                <p:cNvPr id="580" name="Google Shape;580;p27"/>
                <p:cNvSpPr/>
                <p:nvPr/>
              </p:nvSpPr>
              <p:spPr>
                <a:xfrm>
                  <a:off x="2914" y="8290"/>
                  <a:ext cx="871" cy="40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>
                      <a:solidFill>
                        <a:schemeClr val="dk1"/>
                      </a:solidFill>
                      <a:latin typeface="Times"/>
                      <a:ea typeface="Times"/>
                      <a:cs typeface="Times"/>
                      <a:sym typeface="Times"/>
                    </a:rPr>
                    <a:t>64 KB/64 KB</a:t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81" name="Google Shape;581;p27"/>
                <p:cNvSpPr/>
                <p:nvPr/>
              </p:nvSpPr>
              <p:spPr>
                <a:xfrm>
                  <a:off x="2871" y="8290"/>
                  <a:ext cx="957" cy="403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A0A0A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82" name="Google Shape;582;p27"/>
              <p:cNvGrpSpPr/>
              <p:nvPr/>
            </p:nvGrpSpPr>
            <p:grpSpPr>
              <a:xfrm>
                <a:off x="3828" y="8290"/>
                <a:ext cx="957" cy="403"/>
                <a:chOff x="3828" y="8290"/>
                <a:chExt cx="957" cy="403"/>
              </a:xfrm>
            </p:grpSpPr>
            <p:sp>
              <p:nvSpPr>
                <p:cNvPr id="583" name="Google Shape;583;p27"/>
                <p:cNvSpPr/>
                <p:nvPr/>
              </p:nvSpPr>
              <p:spPr>
                <a:xfrm>
                  <a:off x="3871" y="8290"/>
                  <a:ext cx="871" cy="40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>
                      <a:solidFill>
                        <a:schemeClr val="dk1"/>
                      </a:solidFill>
                      <a:latin typeface="Times"/>
                      <a:ea typeface="Times"/>
                      <a:cs typeface="Times"/>
                      <a:sym typeface="Times"/>
                    </a:rPr>
                    <a:t>1MB</a:t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84" name="Google Shape;584;p27"/>
                <p:cNvSpPr/>
                <p:nvPr/>
              </p:nvSpPr>
              <p:spPr>
                <a:xfrm>
                  <a:off x="3828" y="8290"/>
                  <a:ext cx="957" cy="403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A0A0A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85" name="Google Shape;585;p27"/>
              <p:cNvGrpSpPr/>
              <p:nvPr/>
            </p:nvGrpSpPr>
            <p:grpSpPr>
              <a:xfrm>
                <a:off x="4785" y="8290"/>
                <a:ext cx="957" cy="403"/>
                <a:chOff x="4785" y="8290"/>
                <a:chExt cx="957" cy="403"/>
              </a:xfrm>
            </p:grpSpPr>
            <p:sp>
              <p:nvSpPr>
                <p:cNvPr id="586" name="Google Shape;586;p27"/>
                <p:cNvSpPr/>
                <p:nvPr/>
              </p:nvSpPr>
              <p:spPr>
                <a:xfrm>
                  <a:off x="4828" y="8290"/>
                  <a:ext cx="871" cy="40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>
                      <a:solidFill>
                        <a:schemeClr val="dk1"/>
                      </a:solidFill>
                      <a:latin typeface="Times"/>
                      <a:ea typeface="Times"/>
                      <a:cs typeface="Times"/>
                      <a:sym typeface="Times"/>
                    </a:rPr>
                    <a:t>—</a:t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87" name="Google Shape;587;p27"/>
                <p:cNvSpPr/>
                <p:nvPr/>
              </p:nvSpPr>
              <p:spPr>
                <a:xfrm>
                  <a:off x="4785" y="8290"/>
                  <a:ext cx="957" cy="403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A0A0A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6800" lIns="90000" spcFirstLastPara="1" rIns="90000" wrap="square" tIns="468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588" name="Google Shape;588;p27"/>
            <p:cNvSpPr/>
            <p:nvPr/>
          </p:nvSpPr>
          <p:spPr>
            <a:xfrm>
              <a:off x="-3" y="-3"/>
              <a:ext cx="5748" cy="8699"/>
            </a:xfrm>
            <a:prstGeom prst="rect">
              <a:avLst/>
            </a:prstGeom>
            <a:noFill/>
            <a:ln cap="flat" cmpd="sng" w="9525">
              <a:solidFill>
                <a:srgbClr val="A0A0A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28"/>
          <p:cNvSpPr txBox="1"/>
          <p:nvPr>
            <p:ph type="title"/>
          </p:nvPr>
        </p:nvSpPr>
        <p:spPr>
          <a:xfrm>
            <a:off x="1143000" y="0"/>
            <a:ext cx="8204200" cy="628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lt1"/>
                </a:solidFill>
              </a:rPr>
              <a:t>Mapping Function</a:t>
            </a:r>
            <a:endParaRPr/>
          </a:p>
        </p:txBody>
      </p:sp>
      <p:sp>
        <p:nvSpPr>
          <p:cNvPr id="595" name="Google Shape;595;p28"/>
          <p:cNvSpPr txBox="1"/>
          <p:nvPr>
            <p:ph idx="1" type="body"/>
          </p:nvPr>
        </p:nvSpPr>
        <p:spPr>
          <a:xfrm>
            <a:off x="457200" y="800100"/>
            <a:ext cx="8178800" cy="42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Cache of 64kByte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Cache block of 4 bytes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i.e. cache is 16k (2</a:t>
            </a:r>
            <a:r>
              <a:rPr baseline="30000" lang="en-US" sz="2400"/>
              <a:t>14</a:t>
            </a:r>
            <a:r>
              <a:rPr lang="en-US" sz="2400"/>
              <a:t>) lines of 4 bytes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16MBytes main memory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24 bit address 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(2</a:t>
            </a:r>
            <a:r>
              <a:rPr baseline="30000" lang="en-US" sz="2400"/>
              <a:t>24</a:t>
            </a:r>
            <a:r>
              <a:rPr lang="en-US" sz="2400"/>
              <a:t>=16M)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29"/>
          <p:cNvSpPr txBox="1"/>
          <p:nvPr>
            <p:ph type="title"/>
          </p:nvPr>
        </p:nvSpPr>
        <p:spPr>
          <a:xfrm>
            <a:off x="1143000" y="0"/>
            <a:ext cx="8204200" cy="628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lt1"/>
                </a:solidFill>
              </a:rPr>
              <a:t>Direct Mapping</a:t>
            </a:r>
            <a:endParaRPr/>
          </a:p>
        </p:txBody>
      </p:sp>
      <p:sp>
        <p:nvSpPr>
          <p:cNvPr id="602" name="Google Shape;602;p29"/>
          <p:cNvSpPr txBox="1"/>
          <p:nvPr>
            <p:ph idx="1" type="body"/>
          </p:nvPr>
        </p:nvSpPr>
        <p:spPr>
          <a:xfrm>
            <a:off x="457200" y="800100"/>
            <a:ext cx="8178800" cy="42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Each block of main memory maps to only one cache line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i.e. if a block is in cache, it must be in one specific place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Address is in two parts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Least Significant w bits identify unique word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Most Significant s bits specify one memory block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The MSBs are split into a cache line field r and a tag of s-r (most significant)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"/>
          <p:cNvSpPr txBox="1"/>
          <p:nvPr>
            <p:ph type="title"/>
          </p:nvPr>
        </p:nvSpPr>
        <p:spPr>
          <a:xfrm>
            <a:off x="3505200" y="0"/>
            <a:ext cx="7556500" cy="836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None/>
            </a:pPr>
            <a:r>
              <a:rPr b="1" lang="en-US" sz="3000">
                <a:solidFill>
                  <a:schemeClr val="lt2"/>
                </a:solidFill>
              </a:rPr>
              <a:t>Lecture Outcomes</a:t>
            </a:r>
            <a:endParaRPr/>
          </a:p>
        </p:txBody>
      </p:sp>
      <p:sp>
        <p:nvSpPr>
          <p:cNvPr id="45" name="Google Shape;45;p3"/>
          <p:cNvSpPr txBox="1"/>
          <p:nvPr>
            <p:ph idx="1" type="body"/>
          </p:nvPr>
        </p:nvSpPr>
        <p:spPr>
          <a:xfrm>
            <a:off x="533400" y="742950"/>
            <a:ext cx="8153400" cy="3108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</a:pPr>
            <a:r>
              <a:rPr b="1" lang="en-US" sz="2500"/>
              <a:t>Understanding of:</a:t>
            </a:r>
            <a:endParaRPr/>
          </a:p>
          <a:p>
            <a:pPr indent="-1016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Computer Memory System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1016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Cache Memory principles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1016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Elements of Cache Design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1016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Mapping Function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30"/>
          <p:cNvSpPr txBox="1"/>
          <p:nvPr>
            <p:ph type="title"/>
          </p:nvPr>
        </p:nvSpPr>
        <p:spPr>
          <a:xfrm>
            <a:off x="1752600" y="0"/>
            <a:ext cx="8204200" cy="628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lt1"/>
                </a:solidFill>
              </a:rPr>
              <a:t>Direct Mapping Address Structure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609" name="Google Shape;609;p30"/>
          <p:cNvSpPr/>
          <p:nvPr/>
        </p:nvSpPr>
        <p:spPr>
          <a:xfrm>
            <a:off x="304800" y="1485900"/>
            <a:ext cx="8612188" cy="6286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Google Shape;610;p30"/>
          <p:cNvSpPr txBox="1"/>
          <p:nvPr/>
        </p:nvSpPr>
        <p:spPr>
          <a:xfrm>
            <a:off x="381000" y="1200150"/>
            <a:ext cx="9541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Tag  s-r</a:t>
            </a:r>
            <a:endParaRPr/>
          </a:p>
        </p:txBody>
      </p:sp>
      <p:sp>
        <p:nvSpPr>
          <p:cNvPr id="611" name="Google Shape;611;p30"/>
          <p:cNvSpPr txBox="1"/>
          <p:nvPr/>
        </p:nvSpPr>
        <p:spPr>
          <a:xfrm>
            <a:off x="3975100" y="1200150"/>
            <a:ext cx="15568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Line or Slot  r</a:t>
            </a:r>
            <a:endParaRPr/>
          </a:p>
        </p:txBody>
      </p:sp>
      <p:sp>
        <p:nvSpPr>
          <p:cNvPr id="612" name="Google Shape;612;p30"/>
          <p:cNvSpPr txBox="1"/>
          <p:nvPr/>
        </p:nvSpPr>
        <p:spPr>
          <a:xfrm>
            <a:off x="7696200" y="1200150"/>
            <a:ext cx="10268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Word  w</a:t>
            </a:r>
            <a:endParaRPr/>
          </a:p>
        </p:txBody>
      </p:sp>
      <p:cxnSp>
        <p:nvCxnSpPr>
          <p:cNvPr id="613" name="Google Shape;613;p30"/>
          <p:cNvCxnSpPr/>
          <p:nvPr/>
        </p:nvCxnSpPr>
        <p:spPr>
          <a:xfrm>
            <a:off x="8153400" y="1485900"/>
            <a:ext cx="0" cy="6286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4" name="Google Shape;614;p30"/>
          <p:cNvCxnSpPr/>
          <p:nvPr/>
        </p:nvCxnSpPr>
        <p:spPr>
          <a:xfrm>
            <a:off x="2743200" y="1485900"/>
            <a:ext cx="0" cy="6286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5" name="Google Shape;615;p30"/>
          <p:cNvSpPr txBox="1"/>
          <p:nvPr/>
        </p:nvSpPr>
        <p:spPr>
          <a:xfrm>
            <a:off x="974725" y="1631156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</p:txBody>
      </p:sp>
      <p:sp>
        <p:nvSpPr>
          <p:cNvPr id="616" name="Google Shape;616;p30"/>
          <p:cNvSpPr txBox="1"/>
          <p:nvPr/>
        </p:nvSpPr>
        <p:spPr>
          <a:xfrm>
            <a:off x="4632325" y="1574006"/>
            <a:ext cx="4411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/>
          </a:p>
        </p:txBody>
      </p:sp>
      <p:sp>
        <p:nvSpPr>
          <p:cNvPr id="617" name="Google Shape;617;p30"/>
          <p:cNvSpPr txBox="1"/>
          <p:nvPr/>
        </p:nvSpPr>
        <p:spPr>
          <a:xfrm>
            <a:off x="8366125" y="1574006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618" name="Google Shape;618;p30"/>
          <p:cNvSpPr txBox="1"/>
          <p:nvPr>
            <p:ph idx="1" type="body"/>
          </p:nvPr>
        </p:nvSpPr>
        <p:spPr>
          <a:xfrm>
            <a:off x="228600" y="2114550"/>
            <a:ext cx="8407400" cy="2428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24 bit address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2 bit word identifier (4 byte block)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22 bit block identifier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/>
              <a:t>8 bit tag (=22-14)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/>
              <a:t>14 bit slot or line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No two blocks in the same line have the same Tag field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Check contents of cache by finding line and checking Tag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31"/>
          <p:cNvSpPr txBox="1"/>
          <p:nvPr>
            <p:ph type="title"/>
          </p:nvPr>
        </p:nvSpPr>
        <p:spPr>
          <a:xfrm>
            <a:off x="1600200" y="0"/>
            <a:ext cx="8204200" cy="628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lt1"/>
                </a:solidFill>
              </a:rPr>
              <a:t>Direct Mapping Cache Organization</a:t>
            </a:r>
            <a:endParaRPr/>
          </a:p>
        </p:txBody>
      </p:sp>
      <p:pic>
        <p:nvPicPr>
          <p:cNvPr id="625" name="Google Shape;625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7800" y="742950"/>
            <a:ext cx="7415230" cy="358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32"/>
          <p:cNvSpPr txBox="1"/>
          <p:nvPr>
            <p:ph type="title"/>
          </p:nvPr>
        </p:nvSpPr>
        <p:spPr>
          <a:xfrm>
            <a:off x="0" y="1352550"/>
            <a:ext cx="2743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/>
              <a:t>Direct Mapping </a:t>
            </a:r>
            <a:br>
              <a:rPr lang="en-US" sz="2400"/>
            </a:br>
            <a:r>
              <a:rPr lang="en-US" sz="2400"/>
              <a:t>Example</a:t>
            </a:r>
            <a:endParaRPr sz="2400"/>
          </a:p>
        </p:txBody>
      </p:sp>
      <p:pic>
        <p:nvPicPr>
          <p:cNvPr id="632" name="Google Shape;632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0" y="0"/>
            <a:ext cx="6096000" cy="51885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33"/>
          <p:cNvSpPr txBox="1"/>
          <p:nvPr>
            <p:ph type="title"/>
          </p:nvPr>
        </p:nvSpPr>
        <p:spPr>
          <a:xfrm>
            <a:off x="1524000" y="0"/>
            <a:ext cx="8204200" cy="628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lt1"/>
                </a:solidFill>
              </a:rPr>
              <a:t>Direct Mapping Summary</a:t>
            </a:r>
            <a:endParaRPr/>
          </a:p>
        </p:txBody>
      </p:sp>
      <p:sp>
        <p:nvSpPr>
          <p:cNvPr id="638" name="Google Shape;638;p33"/>
          <p:cNvSpPr txBox="1"/>
          <p:nvPr>
            <p:ph idx="1" type="body"/>
          </p:nvPr>
        </p:nvSpPr>
        <p:spPr>
          <a:xfrm>
            <a:off x="457200" y="800100"/>
            <a:ext cx="8178800" cy="42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Address length = (s + w) bits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Number of addressable units = 2s+w words or bytes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Block size = line size = 2w words or bytes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Number of blocks in main memory = 2s+ w/2w = 2s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Number of lines in cache = m = 2r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Size of tag = (s – r) bits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34"/>
          <p:cNvSpPr txBox="1"/>
          <p:nvPr>
            <p:ph type="title"/>
          </p:nvPr>
        </p:nvSpPr>
        <p:spPr>
          <a:xfrm>
            <a:off x="1752600" y="0"/>
            <a:ext cx="8204200" cy="628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lt1"/>
                </a:solidFill>
              </a:rPr>
              <a:t>Direct Mapping pros &amp; cons</a:t>
            </a:r>
            <a:endParaRPr/>
          </a:p>
        </p:txBody>
      </p:sp>
      <p:sp>
        <p:nvSpPr>
          <p:cNvPr id="645" name="Google Shape;645;p34"/>
          <p:cNvSpPr txBox="1"/>
          <p:nvPr>
            <p:ph idx="1" type="body"/>
          </p:nvPr>
        </p:nvSpPr>
        <p:spPr>
          <a:xfrm>
            <a:off x="457200" y="800100"/>
            <a:ext cx="8178800" cy="42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Simple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Inexpensive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Fixed location for given block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If a program accesses 2 blocks that map to the same line repeatedly, cache misses are very high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35"/>
          <p:cNvSpPr txBox="1"/>
          <p:nvPr>
            <p:ph type="title"/>
          </p:nvPr>
        </p:nvSpPr>
        <p:spPr>
          <a:xfrm>
            <a:off x="406400" y="431006"/>
            <a:ext cx="8204200" cy="628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Associative </a:t>
            </a:r>
            <a:br>
              <a:rPr lang="en-US"/>
            </a:br>
            <a:r>
              <a:rPr lang="en-US"/>
              <a:t>Mapping </a:t>
            </a:r>
            <a:br>
              <a:rPr lang="en-US"/>
            </a:br>
            <a:r>
              <a:rPr lang="en-US"/>
              <a:t>Example</a:t>
            </a:r>
            <a:endParaRPr/>
          </a:p>
        </p:txBody>
      </p:sp>
      <p:pic>
        <p:nvPicPr>
          <p:cNvPr id="652" name="Google Shape;652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80898" y="0"/>
            <a:ext cx="6363102" cy="5089923"/>
          </a:xfrm>
          <a:prstGeom prst="rect">
            <a:avLst/>
          </a:prstGeom>
          <a:noFill/>
          <a:ln>
            <a:noFill/>
          </a:ln>
        </p:spPr>
      </p:pic>
      <p:sp>
        <p:nvSpPr>
          <p:cNvPr id="653" name="Google Shape;653;p35"/>
          <p:cNvSpPr txBox="1"/>
          <p:nvPr/>
        </p:nvSpPr>
        <p:spPr>
          <a:xfrm>
            <a:off x="0" y="1352550"/>
            <a:ext cx="2743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Associative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Mapping </a:t>
            </a:r>
            <a:b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36"/>
          <p:cNvSpPr/>
          <p:nvPr/>
        </p:nvSpPr>
        <p:spPr>
          <a:xfrm>
            <a:off x="304800" y="1047750"/>
            <a:ext cx="8612188" cy="6286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60" name="Google Shape;660;p36"/>
          <p:cNvCxnSpPr/>
          <p:nvPr/>
        </p:nvCxnSpPr>
        <p:spPr>
          <a:xfrm>
            <a:off x="7924800" y="1047750"/>
            <a:ext cx="0" cy="6286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1" name="Google Shape;661;p36"/>
          <p:cNvSpPr txBox="1"/>
          <p:nvPr/>
        </p:nvSpPr>
        <p:spPr>
          <a:xfrm>
            <a:off x="3352800" y="1200150"/>
            <a:ext cx="131324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Tag   22 bit</a:t>
            </a:r>
            <a:endParaRPr/>
          </a:p>
        </p:txBody>
      </p:sp>
      <p:sp>
        <p:nvSpPr>
          <p:cNvPr id="662" name="Google Shape;662;p36"/>
          <p:cNvSpPr txBox="1"/>
          <p:nvPr/>
        </p:nvSpPr>
        <p:spPr>
          <a:xfrm>
            <a:off x="8001000" y="1123950"/>
            <a:ext cx="73193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bit</a:t>
            </a:r>
            <a:endParaRPr/>
          </a:p>
        </p:txBody>
      </p:sp>
      <p:sp>
        <p:nvSpPr>
          <p:cNvPr id="663" name="Google Shape;663;p36"/>
          <p:cNvSpPr txBox="1"/>
          <p:nvPr>
            <p:ph type="title"/>
          </p:nvPr>
        </p:nvSpPr>
        <p:spPr>
          <a:xfrm>
            <a:off x="2133600" y="0"/>
            <a:ext cx="8204200" cy="628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lt1"/>
                </a:solidFill>
              </a:rPr>
              <a:t>Associative Mapping Address Structure</a:t>
            </a:r>
            <a:endParaRPr/>
          </a:p>
        </p:txBody>
      </p:sp>
      <p:sp>
        <p:nvSpPr>
          <p:cNvPr id="664" name="Google Shape;664;p36"/>
          <p:cNvSpPr txBox="1"/>
          <p:nvPr>
            <p:ph idx="1" type="body"/>
          </p:nvPr>
        </p:nvSpPr>
        <p:spPr>
          <a:xfrm>
            <a:off x="457200" y="1809750"/>
            <a:ext cx="81788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22 bit tag stored with each 32 bit block of data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Compare tag field with tag entry in cache to check for hit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Least significant 2 bits of address identify which 16 bit word is required from 32 bit data block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e.g.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Address		Tag		Data		Cache line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FFFFFC		FFFFFC	24682468	3FFF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37"/>
          <p:cNvSpPr txBox="1"/>
          <p:nvPr>
            <p:ph type="title"/>
          </p:nvPr>
        </p:nvSpPr>
        <p:spPr>
          <a:xfrm>
            <a:off x="1905000" y="0"/>
            <a:ext cx="8204200" cy="628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lt1"/>
                </a:solidFill>
              </a:rPr>
              <a:t>Associative Mapping Summary</a:t>
            </a:r>
            <a:endParaRPr/>
          </a:p>
        </p:txBody>
      </p:sp>
      <p:sp>
        <p:nvSpPr>
          <p:cNvPr id="670" name="Google Shape;670;p37"/>
          <p:cNvSpPr txBox="1"/>
          <p:nvPr>
            <p:ph idx="1" type="body"/>
          </p:nvPr>
        </p:nvSpPr>
        <p:spPr>
          <a:xfrm>
            <a:off x="457200" y="800100"/>
            <a:ext cx="8178800" cy="42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Address length = (s + w) bits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Number of addressable units = 2s+w words or bytes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Block size = line size = 2w words or bytes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Number of blocks in main memory = 2s+ w/2w = 2s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Number of lines in cache = undetermined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Size of tag = s bits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38"/>
          <p:cNvSpPr txBox="1"/>
          <p:nvPr>
            <p:ph type="title"/>
          </p:nvPr>
        </p:nvSpPr>
        <p:spPr>
          <a:xfrm>
            <a:off x="1828800" y="0"/>
            <a:ext cx="8204200" cy="628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lt1"/>
                </a:solidFill>
              </a:rPr>
              <a:t>Set Associative Mapping</a:t>
            </a:r>
            <a:endParaRPr/>
          </a:p>
        </p:txBody>
      </p:sp>
      <p:sp>
        <p:nvSpPr>
          <p:cNvPr id="677" name="Google Shape;677;p38"/>
          <p:cNvSpPr txBox="1"/>
          <p:nvPr>
            <p:ph idx="1" type="body"/>
          </p:nvPr>
        </p:nvSpPr>
        <p:spPr>
          <a:xfrm>
            <a:off x="457200" y="800100"/>
            <a:ext cx="8178800" cy="42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Cache is divided into a number of sets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Each set contains a number of lines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 given block maps to any line in a given set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e.g. Block B can be in any line of set i</a:t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e.g. 2 lines per set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2 way associative mapping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A given block can be in one of 2 lines in only one set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39"/>
          <p:cNvSpPr txBox="1"/>
          <p:nvPr>
            <p:ph type="title"/>
          </p:nvPr>
        </p:nvSpPr>
        <p:spPr>
          <a:xfrm>
            <a:off x="2133600" y="0"/>
            <a:ext cx="8204200" cy="628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i="1" lang="en-US" sz="2400">
                <a:solidFill>
                  <a:schemeClr val="lt1"/>
                </a:solidFill>
              </a:rPr>
              <a:t>K-</a:t>
            </a:r>
            <a:r>
              <a:rPr lang="en-US" sz="2400">
                <a:solidFill>
                  <a:schemeClr val="lt1"/>
                </a:solidFill>
              </a:rPr>
              <a:t>Way Set Associative Cache Organization</a:t>
            </a:r>
            <a:endParaRPr/>
          </a:p>
        </p:txBody>
      </p:sp>
      <p:pic>
        <p:nvPicPr>
          <p:cNvPr id="684" name="Google Shape;684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00" y="666750"/>
            <a:ext cx="7250559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"/>
          <p:cNvSpPr txBox="1"/>
          <p:nvPr>
            <p:ph type="title"/>
          </p:nvPr>
        </p:nvSpPr>
        <p:spPr>
          <a:xfrm>
            <a:off x="1295400" y="0"/>
            <a:ext cx="8204200" cy="628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lt1"/>
                </a:solidFill>
              </a:rPr>
              <a:t>Characteristics</a:t>
            </a:r>
            <a:endParaRPr/>
          </a:p>
        </p:txBody>
      </p:sp>
      <p:sp>
        <p:nvSpPr>
          <p:cNvPr id="52" name="Google Shape;52;p4"/>
          <p:cNvSpPr txBox="1"/>
          <p:nvPr>
            <p:ph idx="1" type="body"/>
          </p:nvPr>
        </p:nvSpPr>
        <p:spPr>
          <a:xfrm>
            <a:off x="457200" y="800100"/>
            <a:ext cx="8178800" cy="42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Location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Capacity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Unit of transfer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Access method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Performance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Physical type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Physical characteristics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Organisation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40"/>
          <p:cNvSpPr txBox="1"/>
          <p:nvPr>
            <p:ph type="title"/>
          </p:nvPr>
        </p:nvSpPr>
        <p:spPr>
          <a:xfrm>
            <a:off x="1981200" y="0"/>
            <a:ext cx="8204200" cy="628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lt1"/>
                </a:solidFill>
              </a:rPr>
              <a:t>Set Associative Mapping Address Structure</a:t>
            </a:r>
            <a:endParaRPr/>
          </a:p>
        </p:txBody>
      </p:sp>
      <p:sp>
        <p:nvSpPr>
          <p:cNvPr id="691" name="Google Shape;691;p40"/>
          <p:cNvSpPr txBox="1"/>
          <p:nvPr>
            <p:ph idx="1" type="body"/>
          </p:nvPr>
        </p:nvSpPr>
        <p:spPr>
          <a:xfrm>
            <a:off x="457200" y="2055019"/>
            <a:ext cx="8178800" cy="29741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Use set field to determine cache set to look in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Compare tag field to see if we have a hit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e.g</a:t>
            </a:r>
            <a:endParaRPr sz="2000"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Address		Tag	Data		Set number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1FF 7FFC	1FF	12345678	1FFF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001 7FFC	001	11223344	1FFF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  <p:grpSp>
        <p:nvGrpSpPr>
          <p:cNvPr id="692" name="Google Shape;692;p40"/>
          <p:cNvGrpSpPr/>
          <p:nvPr/>
        </p:nvGrpSpPr>
        <p:grpSpPr>
          <a:xfrm>
            <a:off x="304800" y="1085849"/>
            <a:ext cx="8612188" cy="646509"/>
            <a:chOff x="192" y="912"/>
            <a:chExt cx="5425" cy="543"/>
          </a:xfrm>
        </p:grpSpPr>
        <p:sp>
          <p:nvSpPr>
            <p:cNvPr id="693" name="Google Shape;693;p40"/>
            <p:cNvSpPr/>
            <p:nvPr/>
          </p:nvSpPr>
          <p:spPr>
            <a:xfrm>
              <a:off x="192" y="912"/>
              <a:ext cx="5425" cy="528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94" name="Google Shape;694;p40"/>
            <p:cNvCxnSpPr/>
            <p:nvPr/>
          </p:nvCxnSpPr>
          <p:spPr>
            <a:xfrm>
              <a:off x="1632" y="912"/>
              <a:ext cx="0" cy="52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5" name="Google Shape;695;p40"/>
            <p:cNvCxnSpPr/>
            <p:nvPr/>
          </p:nvCxnSpPr>
          <p:spPr>
            <a:xfrm>
              <a:off x="5040" y="912"/>
              <a:ext cx="0" cy="52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96" name="Google Shape;696;p40"/>
            <p:cNvSpPr txBox="1"/>
            <p:nvPr/>
          </p:nvSpPr>
          <p:spPr>
            <a:xfrm>
              <a:off x="374" y="1034"/>
              <a:ext cx="706" cy="3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Tag  9 bit</a:t>
              </a:r>
              <a:endParaRPr/>
            </a:p>
          </p:txBody>
        </p:sp>
        <p:sp>
          <p:nvSpPr>
            <p:cNvPr id="697" name="Google Shape;697;p40"/>
            <p:cNvSpPr txBox="1"/>
            <p:nvPr/>
          </p:nvSpPr>
          <p:spPr>
            <a:xfrm>
              <a:off x="2832" y="1056"/>
              <a:ext cx="771" cy="3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Set  13 bit</a:t>
              </a:r>
              <a:endParaRPr/>
            </a:p>
          </p:txBody>
        </p:sp>
        <p:sp>
          <p:nvSpPr>
            <p:cNvPr id="698" name="Google Shape;698;p40"/>
            <p:cNvSpPr txBox="1"/>
            <p:nvPr/>
          </p:nvSpPr>
          <p:spPr>
            <a:xfrm>
              <a:off x="5040" y="912"/>
              <a:ext cx="461" cy="5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Word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 bit</a:t>
              </a:r>
              <a:endParaRPr/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41"/>
          <p:cNvSpPr txBox="1"/>
          <p:nvPr>
            <p:ph type="title"/>
          </p:nvPr>
        </p:nvSpPr>
        <p:spPr>
          <a:xfrm>
            <a:off x="2057400" y="0"/>
            <a:ext cx="8204200" cy="628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lt1"/>
                </a:solidFill>
              </a:rPr>
              <a:t>Two Way Set Associative Mapping Example</a:t>
            </a:r>
            <a:endParaRPr/>
          </a:p>
        </p:txBody>
      </p:sp>
      <p:pic>
        <p:nvPicPr>
          <p:cNvPr id="705" name="Google Shape;705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1200" y="666750"/>
            <a:ext cx="6553300" cy="447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42"/>
          <p:cNvSpPr txBox="1"/>
          <p:nvPr>
            <p:ph type="title"/>
          </p:nvPr>
        </p:nvSpPr>
        <p:spPr>
          <a:xfrm>
            <a:off x="2133600" y="0"/>
            <a:ext cx="8204200" cy="628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lt1"/>
                </a:solidFill>
              </a:rPr>
              <a:t>Set Associative Mapping Summary</a:t>
            </a:r>
            <a:endParaRPr/>
          </a:p>
        </p:txBody>
      </p:sp>
      <p:sp>
        <p:nvSpPr>
          <p:cNvPr id="711" name="Google Shape;711;p42"/>
          <p:cNvSpPr txBox="1"/>
          <p:nvPr>
            <p:ph idx="1" type="body"/>
          </p:nvPr>
        </p:nvSpPr>
        <p:spPr>
          <a:xfrm>
            <a:off x="457200" y="800100"/>
            <a:ext cx="8178800" cy="42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Address length = (s + w) bits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Number of addressable units = 2s+w words or bytes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Block size = line size = 2w words or bytes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Number of blocks in main memory = 2d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Number of lines in set = k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Number of sets = v = 2d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Number of lines in cache = kv = k * 2d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Size of tag = (s – d) bits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43"/>
          <p:cNvSpPr txBox="1"/>
          <p:nvPr>
            <p:ph type="title"/>
          </p:nvPr>
        </p:nvSpPr>
        <p:spPr>
          <a:xfrm>
            <a:off x="1981200" y="0"/>
            <a:ext cx="8204200" cy="628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None/>
            </a:pPr>
            <a:r>
              <a:rPr b="1" lang="en-US" sz="3000">
                <a:solidFill>
                  <a:schemeClr val="lt2"/>
                </a:solidFill>
              </a:rPr>
              <a:t>Review Questions</a:t>
            </a:r>
            <a:endParaRPr b="1" sz="3000">
              <a:solidFill>
                <a:schemeClr val="lt2"/>
              </a:solidFill>
            </a:endParaRPr>
          </a:p>
        </p:txBody>
      </p:sp>
      <p:sp>
        <p:nvSpPr>
          <p:cNvPr id="717" name="Google Shape;717;p43"/>
          <p:cNvSpPr/>
          <p:nvPr/>
        </p:nvSpPr>
        <p:spPr>
          <a:xfrm>
            <a:off x="152400" y="971550"/>
            <a:ext cx="8839200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1430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are the differences among direct mapping, associative mapping, and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set- associative mapping?</a:t>
            </a:r>
            <a:endParaRPr/>
          </a:p>
          <a:p>
            <a:pPr indent="-11430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a direct-mapped cache, a main memory address is viewed as consisting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three fields. List and define the three fields. </a:t>
            </a:r>
            <a:endParaRPr/>
          </a:p>
          <a:p>
            <a:pPr indent="-11430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an associative cache , a main memory address is viewed as consisting of two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fields. List and define the two fields. </a:t>
            </a:r>
            <a:endParaRPr/>
          </a:p>
          <a:p>
            <a:pPr indent="-11430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a set-associative cache, a main memory address is viewed as consisting of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three fields. List and define the three fields.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44"/>
          <p:cNvSpPr txBox="1"/>
          <p:nvPr>
            <p:ph idx="1" type="body"/>
          </p:nvPr>
        </p:nvSpPr>
        <p:spPr>
          <a:xfrm>
            <a:off x="2700338" y="2181225"/>
            <a:ext cx="3743325" cy="576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en-US"/>
              <a:t>Thank you</a:t>
            </a:r>
            <a:endParaRPr/>
          </a:p>
        </p:txBody>
      </p:sp>
      <p:sp>
        <p:nvSpPr>
          <p:cNvPr id="723" name="Google Shape;723;p44"/>
          <p:cNvSpPr txBox="1"/>
          <p:nvPr>
            <p:ph idx="2" type="body"/>
          </p:nvPr>
        </p:nvSpPr>
        <p:spPr>
          <a:xfrm>
            <a:off x="2700338" y="2757488"/>
            <a:ext cx="3743325" cy="287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5"/>
          <p:cNvSpPr txBox="1"/>
          <p:nvPr>
            <p:ph type="title"/>
          </p:nvPr>
        </p:nvSpPr>
        <p:spPr>
          <a:xfrm>
            <a:off x="457200" y="0"/>
            <a:ext cx="8204200" cy="628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lt1"/>
                </a:solidFill>
              </a:rPr>
              <a:t>Location</a:t>
            </a:r>
            <a:endParaRPr/>
          </a:p>
        </p:txBody>
      </p:sp>
      <p:sp>
        <p:nvSpPr>
          <p:cNvPr id="59" name="Google Shape;59;p5"/>
          <p:cNvSpPr txBox="1"/>
          <p:nvPr>
            <p:ph idx="1" type="body"/>
          </p:nvPr>
        </p:nvSpPr>
        <p:spPr>
          <a:xfrm>
            <a:off x="457200" y="800100"/>
            <a:ext cx="8178800" cy="42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CPU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Internal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External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 txBox="1"/>
          <p:nvPr>
            <p:ph type="title"/>
          </p:nvPr>
        </p:nvSpPr>
        <p:spPr>
          <a:xfrm>
            <a:off x="762000" y="0"/>
            <a:ext cx="8204200" cy="628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lt1"/>
                </a:solidFill>
              </a:rPr>
              <a:t>Capacity</a:t>
            </a:r>
            <a:endParaRPr/>
          </a:p>
        </p:txBody>
      </p:sp>
      <p:sp>
        <p:nvSpPr>
          <p:cNvPr id="66" name="Google Shape;66;p6"/>
          <p:cNvSpPr txBox="1"/>
          <p:nvPr>
            <p:ph idx="1" type="body"/>
          </p:nvPr>
        </p:nvSpPr>
        <p:spPr>
          <a:xfrm>
            <a:off x="457200" y="800100"/>
            <a:ext cx="8178800" cy="42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Word size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The natural unit of organisation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Number of words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or Bytes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7"/>
          <p:cNvSpPr txBox="1"/>
          <p:nvPr>
            <p:ph type="title"/>
          </p:nvPr>
        </p:nvSpPr>
        <p:spPr>
          <a:xfrm>
            <a:off x="939800" y="0"/>
            <a:ext cx="8204200" cy="628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lt1"/>
                </a:solidFill>
              </a:rPr>
              <a:t>Unit of Transfer</a:t>
            </a:r>
            <a:endParaRPr/>
          </a:p>
        </p:txBody>
      </p:sp>
      <p:sp>
        <p:nvSpPr>
          <p:cNvPr id="73" name="Google Shape;73;p7"/>
          <p:cNvSpPr txBox="1"/>
          <p:nvPr>
            <p:ph idx="1" type="body"/>
          </p:nvPr>
        </p:nvSpPr>
        <p:spPr>
          <a:xfrm>
            <a:off x="457200" y="800100"/>
            <a:ext cx="8178800" cy="42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Internal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Usually governed by data bus width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External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Usually a block which is much larger than a word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Addressable unit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Smallest location which can be uniquely addressed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Word internally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8"/>
          <p:cNvSpPr txBox="1"/>
          <p:nvPr>
            <p:ph type="title"/>
          </p:nvPr>
        </p:nvSpPr>
        <p:spPr>
          <a:xfrm>
            <a:off x="1371600" y="0"/>
            <a:ext cx="8204200" cy="628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lt1"/>
                </a:solidFill>
              </a:rPr>
              <a:t>Access Methods (1)</a:t>
            </a:r>
            <a:endParaRPr/>
          </a:p>
        </p:txBody>
      </p:sp>
      <p:sp>
        <p:nvSpPr>
          <p:cNvPr id="80" name="Google Shape;80;p8"/>
          <p:cNvSpPr txBox="1"/>
          <p:nvPr>
            <p:ph idx="1" type="body"/>
          </p:nvPr>
        </p:nvSpPr>
        <p:spPr>
          <a:xfrm>
            <a:off x="457200" y="800100"/>
            <a:ext cx="8178800" cy="42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Sequential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Start at the beginning and read through in order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Access time depends on location of data and previous location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e.g. tape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Direct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Individual blocks have unique address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Access is by jumping to vicinity plus sequential search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Access time depends on location and previous location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e.g. disk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9"/>
          <p:cNvSpPr txBox="1"/>
          <p:nvPr>
            <p:ph type="title"/>
          </p:nvPr>
        </p:nvSpPr>
        <p:spPr>
          <a:xfrm>
            <a:off x="2057400" y="0"/>
            <a:ext cx="8204200" cy="628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lt1"/>
                </a:solidFill>
              </a:rPr>
              <a:t>Access Methods (2)</a:t>
            </a:r>
            <a:endParaRPr/>
          </a:p>
        </p:txBody>
      </p:sp>
      <p:sp>
        <p:nvSpPr>
          <p:cNvPr id="87" name="Google Shape;87;p9"/>
          <p:cNvSpPr txBox="1"/>
          <p:nvPr>
            <p:ph idx="1" type="body"/>
          </p:nvPr>
        </p:nvSpPr>
        <p:spPr>
          <a:xfrm>
            <a:off x="457200" y="800100"/>
            <a:ext cx="8178800" cy="42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Random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Individual addresses identify locations exactly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Access time is independent of location or previous access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e.g. RAM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Associative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Data is located by a comparison with contents of a portion of the store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Access time is independent of location or previous access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e.g. cache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ver and End Slide Master">
  <a:themeElements>
    <a:clrScheme name="ALLPPT-COLOR-A30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85D8DE"/>
      </a:accent1>
      <a:accent2>
        <a:srgbClr val="85D8DE"/>
      </a:accent2>
      <a:accent3>
        <a:srgbClr val="85D8DE"/>
      </a:accent3>
      <a:accent4>
        <a:srgbClr val="85D8DE"/>
      </a:accent4>
      <a:accent5>
        <a:srgbClr val="85D8DE"/>
      </a:accent5>
      <a:accent6>
        <a:srgbClr val="85D8DE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2016-12-05T23:26:54Z</dcterms:created>
  <dc:creator>GoogleSlidesPPT.com;Allppt.com</dc:creator>
</cp:coreProperties>
</file>