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3" r:id="rId6"/>
    <p:sldMasterId id="214748366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ASJDhPo2l92wWE7HXwp4OERCw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C581F3-CE23-49B9-84EB-B575277393C8}">
  <a:tblStyle styleId="{27C581F3-CE23-49B9-84EB-B575277393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customschemas.google.com/relationships/presentationmetadata" Target="meta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3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3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4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4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45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5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5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5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6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69" name="Google Shape;6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6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3" name="Google Shape;73;p47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74" name="Google Shape;74;p47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7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7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9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2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7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179512" y="55552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9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0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40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0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40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0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0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5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8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body"/>
          </p:nvPr>
        </p:nvSpPr>
        <p:spPr>
          <a:xfrm>
            <a:off x="-1676400" y="173355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</a:pPr>
            <a:r>
              <a:rPr lang="en-US" sz="3200"/>
              <a:t>William Stallings </a:t>
            </a:r>
            <a:br>
              <a:rPr lang="en-US" sz="3200"/>
            </a:br>
            <a:r>
              <a:rPr lang="en-US" sz="3200"/>
              <a:t>Computer Organization </a:t>
            </a:r>
            <a:br>
              <a:rPr lang="en-US" sz="3200"/>
            </a:br>
            <a:r>
              <a:rPr lang="en-US" sz="3200"/>
              <a:t>and Architecture</a:t>
            </a:r>
            <a:br>
              <a:rPr lang="en-US" sz="3200"/>
            </a:br>
            <a:r>
              <a:rPr lang="en-US" sz="3200"/>
              <a:t>8</a:t>
            </a:r>
            <a:r>
              <a:rPr baseline="30000" lang="en-US" sz="3200"/>
              <a:t>th</a:t>
            </a:r>
            <a:r>
              <a:rPr lang="en-US" sz="3200"/>
              <a:t> Edition</a:t>
            </a:r>
            <a:endParaRPr sz="3200"/>
          </a:p>
        </p:txBody>
      </p:sp>
      <p:sp>
        <p:nvSpPr>
          <p:cNvPr id="89" name="Google Shape;89;p1"/>
          <p:cNvSpPr txBox="1"/>
          <p:nvPr>
            <p:ph idx="2" type="body"/>
          </p:nvPr>
        </p:nvSpPr>
        <p:spPr>
          <a:xfrm>
            <a:off x="1447800" y="3486150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/>
              <a:t>Chapter 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/>
              <a:t>Cont.Cache Memory</a:t>
            </a:r>
            <a:endParaRPr sz="2400"/>
          </a:p>
        </p:txBody>
      </p:sp>
      <p:sp>
        <p:nvSpPr>
          <p:cNvPr id="90" name="Google Shape;90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04800" y="4589502"/>
            <a:ext cx="5410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Book by : Computer,  Architecture and Organizations,  8</a:t>
            </a:r>
            <a:r>
              <a:rPr b="1" baseline="3000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Edition ,William Stalling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Original Slides by : Adrian J Pullin</a:t>
            </a:r>
            <a:endParaRPr b="1"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2133600" y="0"/>
            <a:ext cx="7772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Measuring Cache Performance</a:t>
            </a:r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457200" y="59055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cache:  Often about 10 cycles per memory access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cache: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often 1 clock cycle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17 cycles (to load an entire cache line)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about 90%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(1)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(.1)17 = 2.6 cycles/access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when h is 95%?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/>
        </p:nvSpPr>
        <p:spPr>
          <a:xfrm>
            <a:off x="2209800" y="0"/>
            <a:ext cx="7772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Multi-level cache performance</a:t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457200" y="85725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(1-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(1-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hit rate in primary cache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hit rate in secondary cache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to access primary cache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to access secondary cache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miss penalty (time to load an entire cache line from main memory)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1752600" y="0"/>
            <a:ext cx="8686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Processor Performance Without Cache</a:t>
            </a: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457200" y="819150"/>
            <a:ext cx="8229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5GHz processor, cycle time = 0.2ns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 time = 100ns = 500 cycles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memory access, Clocks Per Instruction (CPI) = 1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no memory data access: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CPI	= 1 + # stall cycles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1 + 500 = 501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1905000" y="0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Performance with Level 1 Cache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hit rate, h1 = 0.95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5GHz processor, cycle time = 0.2ns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 time = 100ns = 500 cycles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 access time = 0.2ns/processor </a:t>
            </a:r>
            <a:r>
              <a:rPr lang="en-US" sz="2000">
                <a:solidFill>
                  <a:schemeClr val="dk1"/>
                </a:solidFill>
              </a:rPr>
              <a:t>cycle time (0.2ns)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cycle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CPI	= 1 + # stall cycles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1 + 0.05 x 500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26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Processor speed increase due to cache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= 501/26 = 19.3%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1752600" y="0"/>
            <a:ext cx="8763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Performance with L1 and L2 Caches</a:t>
            </a:r>
            <a:endParaRPr/>
          </a:p>
        </p:txBody>
      </p:sp>
      <p:sp>
        <p:nvSpPr>
          <p:cNvPr id="178" name="Google Shape;178;p14"/>
          <p:cNvSpPr txBox="1"/>
          <p:nvPr/>
        </p:nvSpPr>
        <p:spPr>
          <a:xfrm>
            <a:off x="457200" y="1143000"/>
            <a:ext cx="8229600" cy="3455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 hit rate, h1 = 0.95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hit rate, h2 = 0.90 (this is very optimistic!)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access time = 5ns = 25 cycles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CPI  = 1 + # stall cycles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= 1 + 0.05 (25 + 0.10 x 500)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= 1 + 3.75 = 4.75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Processor speed increase due to both caches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= 501/4.75	= 105.5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Speed increase due to L2 cache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= 26/4.75		= 5.47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14" y="771525"/>
            <a:ext cx="77247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00051"/>
            <a:ext cx="8153400" cy="410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592931"/>
            <a:ext cx="7943850" cy="395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6" y="114300"/>
            <a:ext cx="8086725" cy="444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571500"/>
            <a:ext cx="8520113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" type="body"/>
          </p:nvPr>
        </p:nvSpPr>
        <p:spPr>
          <a:xfrm>
            <a:off x="2667000" y="226695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Cont. Cache Memory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7" name="Google Shape;97;p2"/>
          <p:cNvSpPr txBox="1"/>
          <p:nvPr>
            <p:ph idx="2" type="body"/>
          </p:nvPr>
        </p:nvSpPr>
        <p:spPr>
          <a:xfrm>
            <a:off x="3429000" y="1962150"/>
            <a:ext cx="2648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14400"/>
            <a:ext cx="86106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>
            <p:ph type="title"/>
          </p:nvPr>
        </p:nvSpPr>
        <p:spPr>
          <a:xfrm>
            <a:off x="4572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Hit Ratio (L1 &amp; L2)</a:t>
            </a:r>
            <a:br>
              <a:rPr lang="en-US" sz="2400"/>
            </a:br>
            <a:r>
              <a:rPr lang="en-US" sz="2400"/>
              <a:t>For 8 kbytes and 16 kbyte L1</a:t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15190" l="0" r="0" t="0"/>
          <a:stretch/>
        </p:blipFill>
        <p:spPr>
          <a:xfrm>
            <a:off x="900114" y="825103"/>
            <a:ext cx="7164387" cy="431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12954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Unified v Split Caches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One cache for data and instructions or two, one for data and one for instructions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Advantages of unified cache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Higher hit rate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Balances load of instruction and data fetch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Only one cache to design &amp; implement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Advantages of split cache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Eliminates cache contention between instruction fetch/decode unit and execution unit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Important in pipelining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1066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Pentium 4 Cache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533400" y="59055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80386 – no on chip cache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80486 – 8k using 16 byte lines and four way set associative organization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Pentium (all versions) – two on chip L1 caches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Data &amp; instructions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Pentium III – L3 cache added off chip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Pentium 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L1 caches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8k bytes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64 byte lines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four way set associative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L2 cache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Feeding both L1 caches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256k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128 byte lines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8 way set associative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L3 cache on chip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17526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Pentium 4 Design Reasoning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Decodes instructions into RISC like micro-ops before L1 cache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Micro-ops fixed length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Superscalar pipelining and scheduling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Pentium instructions long &amp; complex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Performance improved by separating decoding from scheduling &amp; pipelining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(More later – ch14)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Data cache is write back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Can be configured to write through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L1 cache controlled by 2 bits in register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CD = cache disable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NW = not write through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2 instructions to invalidate (flush) cache and write back then invalidate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L2 and L3 8-way set-associative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Line size 128 bytes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2209800" y="-9525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ARM Cache Features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0" y="1097756"/>
            <a:ext cx="181822" cy="37151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6096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{27C581F3-CE23-49B9-84EB-B575277393C8}</a:tableStyleId>
              </a:tblPr>
              <a:tblGrid>
                <a:gridCol w="1427250"/>
                <a:gridCol w="737125"/>
                <a:gridCol w="1027125"/>
                <a:gridCol w="1040550"/>
                <a:gridCol w="1196300"/>
                <a:gridCol w="1052650"/>
                <a:gridCol w="1040550"/>
              </a:tblGrid>
              <a:tr h="68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Core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Cache Type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Cache Size (kB)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Cache Line Size (words)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Associativity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Location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Write Buffer Size (words)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38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ARM720T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Unified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4-way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Logical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2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ARM920T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Split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16/16 D/I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64-way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Logical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38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ARM926EJ-S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Split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4-128/4-128 D/I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4-way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Logical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2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ARM1022E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Split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16/16 D/I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64-way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Logical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38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ARM1026EJ-S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Split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4-128/4-128 D/I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4-way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Logical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38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Intel StrongARM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Split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16/16 D/I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32-way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Logical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22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Intel Xscale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Split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32/32 D/I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32-way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Logical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38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ARM1136-JF-S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Split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4-64/4-64 D/I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4-way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Physical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32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100" marB="35100" marR="90000" marL="900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1447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ARM Cache Organization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Small FIFO write buffer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Enhances memory write performance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Between cache and main memory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Small c.f. cache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Data put in write buffer at processor clock speed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Processor continues execution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 write in parallel until empty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buffer full, processor stalls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Data in write buffer not available until written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 keep buffer small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939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                        ARM Cache and Write Buffer Organization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32933" l="0" r="0" t="0"/>
          <a:stretch/>
        </p:blipFill>
        <p:spPr>
          <a:xfrm>
            <a:off x="107950" y="1491854"/>
            <a:ext cx="8885238" cy="2330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19812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2"/>
                </a:solidFill>
              </a:rPr>
              <a:t>Review Questions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152400" y="971550"/>
            <a:ext cx="8839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differences among sequential access, direct access, and random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access?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general relationship among access time,  memory cost, and capacity?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the principle of locality relate to the use of multiple memory levels?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distinction between spatial locality and temporal locality?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what are the strategies for exploiting spatial locality and temporal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locality?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2700338" y="2181225"/>
            <a:ext cx="37433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71" name="Google Shape;271;p29"/>
          <p:cNvSpPr txBox="1"/>
          <p:nvPr>
            <p:ph idx="2" type="body"/>
          </p:nvPr>
        </p:nvSpPr>
        <p:spPr>
          <a:xfrm>
            <a:off x="2700338" y="2757488"/>
            <a:ext cx="3743325" cy="287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505200" y="0"/>
            <a:ext cx="7556500" cy="836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2"/>
                </a:solidFill>
              </a:rPr>
              <a:t>Lecture Outcomes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533400" y="742950"/>
            <a:ext cx="81534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Understanding of: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Replacement Algorithm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Write Policy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Cache Performance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Locality of  Reference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Pentium 4 Cache Organization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ARM Cache Organization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20574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Replacement Algorithms (1) Direct mapping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choice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block only maps to one 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Replace that 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66675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Replacement Algorithms (2) Associative &amp; Set Associative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533400" y="127635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Hardware implemented algorithm (speed)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Least Recently used (LRU)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 in 2 way set associative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Which of the 2 block is lru?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 in first out (FIFO)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replace block that has been in cache longest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Least frequently used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replace block which has had fewest hits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Random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5334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Write Policy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Must not overwrite a cache block unless main memory is up to date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Multiple CPUs may have individual caches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I/O may address main memory directly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685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Write through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writes go to main memory as well as cache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Multiple CPUs can monitor main memory traffic to keep local (to CPU) cache up to date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Lots of traffic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Slows down writes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Remember bogus write through caches!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762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Write back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Updates initially made in cache only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Update bit for cache slot is set when update occurs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block is to be replaced, write to main memory only if update bit is set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Other caches get out of sync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I/O must access main memory through cache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N.B. 15% of memory references are writes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1447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Multilevel Caches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High logic density enables caches on chip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Faster than bus access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Frees bus for other transfers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Common to use both on and off chip cache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L1 on chip, L2 off chip in static RAM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L2 access much faster than DRAM or ROM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L2 often uses separate data path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L2 may now be on chip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Resulting in L3 cache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Bus access or now on chip…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</cp:coreProperties>
</file>