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9"/>
  </p:notesMasterIdLst>
  <p:handoutMasterIdLst>
    <p:handoutMasterId r:id="rId50"/>
  </p:handoutMasterIdLst>
  <p:sldIdLst>
    <p:sldId id="552" r:id="rId2"/>
    <p:sldId id="330" r:id="rId3"/>
    <p:sldId id="327" r:id="rId4"/>
    <p:sldId id="257" r:id="rId5"/>
    <p:sldId id="570" r:id="rId6"/>
    <p:sldId id="571" r:id="rId7"/>
    <p:sldId id="572" r:id="rId8"/>
    <p:sldId id="573" r:id="rId9"/>
    <p:sldId id="574" r:id="rId10"/>
    <p:sldId id="575" r:id="rId11"/>
    <p:sldId id="576" r:id="rId12"/>
    <p:sldId id="577" r:id="rId13"/>
    <p:sldId id="578" r:id="rId14"/>
    <p:sldId id="579" r:id="rId15"/>
    <p:sldId id="580" r:id="rId16"/>
    <p:sldId id="581" r:id="rId17"/>
    <p:sldId id="582" r:id="rId18"/>
    <p:sldId id="583" r:id="rId19"/>
    <p:sldId id="584" r:id="rId20"/>
    <p:sldId id="585" r:id="rId21"/>
    <p:sldId id="586" r:id="rId22"/>
    <p:sldId id="587" r:id="rId23"/>
    <p:sldId id="588" r:id="rId24"/>
    <p:sldId id="589" r:id="rId25"/>
    <p:sldId id="590" r:id="rId26"/>
    <p:sldId id="591" r:id="rId27"/>
    <p:sldId id="592" r:id="rId28"/>
    <p:sldId id="593" r:id="rId29"/>
    <p:sldId id="594" r:id="rId30"/>
    <p:sldId id="595" r:id="rId31"/>
    <p:sldId id="596" r:id="rId32"/>
    <p:sldId id="597" r:id="rId33"/>
    <p:sldId id="559" r:id="rId34"/>
    <p:sldId id="598" r:id="rId35"/>
    <p:sldId id="599" r:id="rId36"/>
    <p:sldId id="600" r:id="rId37"/>
    <p:sldId id="601" r:id="rId38"/>
    <p:sldId id="602" r:id="rId39"/>
    <p:sldId id="603" r:id="rId40"/>
    <p:sldId id="604" r:id="rId41"/>
    <p:sldId id="605" r:id="rId42"/>
    <p:sldId id="606" r:id="rId43"/>
    <p:sldId id="607" r:id="rId44"/>
    <p:sldId id="608" r:id="rId45"/>
    <p:sldId id="609" r:id="rId46"/>
    <p:sldId id="610" r:id="rId47"/>
    <p:sldId id="32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0788"/>
    <a:srgbClr val="FEF1E6"/>
    <a:srgbClr val="FEF6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9" d="100"/>
          <a:sy n="89" d="100"/>
        </p:scale>
        <p:origin x="146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A275CD0-BF64-4EDA-A390-EA27F5FF7906}" type="datetimeFigureOut">
              <a:rPr lang="en-GB" smtClean="0"/>
              <a:pPr/>
              <a:t>07/10/2024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16C7654-C7C7-4BC9-B3D0-68A06137D36C}" type="slidenum">
              <a:rPr lang="en-GB" smtClean="0"/>
              <a:pPr/>
              <a:t>‹#›</a:t>
            </a:fld>
            <a:endParaRPr lang="en-GB"/>
          </a:p>
        </p:txBody>
      </p:sp>
    </p:spTree>
    <p:extLst>
      <p:ext uri="{BB962C8B-B14F-4D97-AF65-F5344CB8AC3E}">
        <p14:creationId xmlns:p14="http://schemas.microsoft.com/office/powerpoint/2010/main" val="37268300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F38015-AD98-4867-8B7A-4101F60AD33A}" type="datetimeFigureOut">
              <a:rPr lang="en-GB" smtClean="0"/>
              <a:pPr/>
              <a:t>07/10/2024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9B5A4E-08A9-457D-89E6-C51BF6DBFCFA}" type="slidenum">
              <a:rPr lang="en-GB" smtClean="0"/>
              <a:pPr/>
              <a:t>‹#›</a:t>
            </a:fld>
            <a:endParaRPr lang="en-GB"/>
          </a:p>
        </p:txBody>
      </p:sp>
    </p:spTree>
    <p:extLst>
      <p:ext uri="{BB962C8B-B14F-4D97-AF65-F5344CB8AC3E}">
        <p14:creationId xmlns:p14="http://schemas.microsoft.com/office/powerpoint/2010/main" val="2042678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2E5BD45-B5A0-4654-B232-F8508C108E19}" type="slidenum">
              <a:rPr lang="en-US" smtClean="0"/>
              <a:pPr/>
              <a:t>1</a:t>
            </a:fld>
            <a:endParaRPr lang="en-US" dirty="0"/>
          </a:p>
        </p:txBody>
      </p:sp>
    </p:spTree>
    <p:extLst>
      <p:ext uri="{BB962C8B-B14F-4D97-AF65-F5344CB8AC3E}">
        <p14:creationId xmlns:p14="http://schemas.microsoft.com/office/powerpoint/2010/main" val="3694674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254B2AA-1B5A-4DC9-8C33-192C3B350BED}" type="datetimeFigureOut">
              <a:rPr lang="en-GB" smtClean="0"/>
              <a:pPr/>
              <a:t>07/10/2024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A0D5CAB-8BF0-4EA3-BAE4-9835C852A49B}"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54B2AA-1B5A-4DC9-8C33-192C3B350BED}" type="datetimeFigureOut">
              <a:rPr lang="en-GB" smtClean="0"/>
              <a:pPr/>
              <a:t>07/10/2024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A0D5CAB-8BF0-4EA3-BAE4-9835C852A49B}"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54B2AA-1B5A-4DC9-8C33-192C3B350BED}" type="datetimeFigureOut">
              <a:rPr lang="en-GB" smtClean="0"/>
              <a:pPr/>
              <a:t>07/10/2024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A0D5CAB-8BF0-4EA3-BAE4-9835C852A49B}"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54B2AA-1B5A-4DC9-8C33-192C3B350BED}" type="datetimeFigureOut">
              <a:rPr lang="en-GB" smtClean="0"/>
              <a:pPr/>
              <a:t>07/10/2024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A0D5CAB-8BF0-4EA3-BAE4-9835C852A49B}"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4B2AA-1B5A-4DC9-8C33-192C3B350BED}" type="datetimeFigureOut">
              <a:rPr lang="en-GB" smtClean="0"/>
              <a:pPr/>
              <a:t>07/10/2024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A0D5CAB-8BF0-4EA3-BAE4-9835C852A49B}"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254B2AA-1B5A-4DC9-8C33-192C3B350BED}" type="datetimeFigureOut">
              <a:rPr lang="en-GB" smtClean="0"/>
              <a:pPr/>
              <a:t>07/10/2024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A0D5CAB-8BF0-4EA3-BAE4-9835C852A49B}"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254B2AA-1B5A-4DC9-8C33-192C3B350BED}" type="datetimeFigureOut">
              <a:rPr lang="en-GB" smtClean="0"/>
              <a:pPr/>
              <a:t>07/10/2024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A0D5CAB-8BF0-4EA3-BAE4-9835C852A49B}"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254B2AA-1B5A-4DC9-8C33-192C3B350BED}" type="datetimeFigureOut">
              <a:rPr lang="en-GB" smtClean="0"/>
              <a:pPr/>
              <a:t>07/10/2024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A0D5CAB-8BF0-4EA3-BAE4-9835C852A49B}"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54B2AA-1B5A-4DC9-8C33-192C3B350BED}" type="datetimeFigureOut">
              <a:rPr lang="en-GB" smtClean="0"/>
              <a:pPr/>
              <a:t>07/10/2024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A0D5CAB-8BF0-4EA3-BAE4-9835C852A49B}"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54B2AA-1B5A-4DC9-8C33-192C3B350BED}" type="datetimeFigureOut">
              <a:rPr lang="en-GB" smtClean="0"/>
              <a:pPr/>
              <a:t>07/10/2024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A0D5CAB-8BF0-4EA3-BAE4-9835C852A49B}"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54B2AA-1B5A-4DC9-8C33-192C3B350BED}" type="datetimeFigureOut">
              <a:rPr lang="en-GB" smtClean="0"/>
              <a:pPr/>
              <a:t>07/10/2024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A0D5CAB-8BF0-4EA3-BAE4-9835C852A49B}"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54B2AA-1B5A-4DC9-8C33-192C3B350BED}" type="datetimeFigureOut">
              <a:rPr lang="en-GB" smtClean="0"/>
              <a:pPr/>
              <a:t>07/10/2024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0D5CAB-8BF0-4EA3-BAE4-9835C852A49B}"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mtiaz.hussain@dsu.muet.edu.pk"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7645" y="3459088"/>
            <a:ext cx="5856310" cy="1477328"/>
          </a:xfrm>
          <a:prstGeom prst="rect">
            <a:avLst/>
          </a:prstGeom>
          <a:noFill/>
        </p:spPr>
        <p:txBody>
          <a:bodyPr wrap="square" rtlCol="0">
            <a:spAutoFit/>
          </a:bodyPr>
          <a:lstStyle/>
          <a:p>
            <a:pPr algn="ctr"/>
            <a:r>
              <a:rPr lang="en-GB" sz="2400" dirty="0"/>
              <a:t>Dr. Imtiaz Hussain</a:t>
            </a:r>
          </a:p>
          <a:p>
            <a:pPr algn="ctr"/>
            <a:r>
              <a:rPr lang="en-GB" sz="1600" dirty="0"/>
              <a:t>Professor </a:t>
            </a:r>
          </a:p>
          <a:p>
            <a:pPr algn="ctr"/>
            <a:r>
              <a:rPr lang="en-GB" sz="1600" dirty="0"/>
              <a:t>Department of Electrical and Computer Engineering</a:t>
            </a:r>
          </a:p>
          <a:p>
            <a:pPr algn="ctr"/>
            <a:r>
              <a:rPr lang="en-GB" sz="1600" dirty="0"/>
              <a:t>Iqra University, Karachi, Pakistan</a:t>
            </a:r>
          </a:p>
          <a:p>
            <a:pPr algn="ctr"/>
            <a:r>
              <a:rPr lang="en-GB" dirty="0"/>
              <a:t>email: </a:t>
            </a:r>
            <a:r>
              <a:rPr lang="en-GB" dirty="0">
                <a:solidFill>
                  <a:schemeClr val="accent1">
                    <a:lumMod val="75000"/>
                  </a:schemeClr>
                </a:solidFill>
                <a:hlinkClick r:id="rId3"/>
              </a:rPr>
              <a:t>imtiaz.hussain@iqra.edu.pk</a:t>
            </a:r>
            <a:endParaRPr lang="en-GB" dirty="0">
              <a:solidFill>
                <a:schemeClr val="accent1">
                  <a:lumMod val="75000"/>
                </a:schemeClr>
              </a:solidFill>
            </a:endParaRPr>
          </a:p>
        </p:txBody>
      </p:sp>
      <p:sp>
        <p:nvSpPr>
          <p:cNvPr id="6" name="TextBox 5"/>
          <p:cNvSpPr txBox="1"/>
          <p:nvPr/>
        </p:nvSpPr>
        <p:spPr>
          <a:xfrm>
            <a:off x="0" y="1841714"/>
            <a:ext cx="8991600" cy="1169551"/>
          </a:xfrm>
          <a:prstGeom prst="rect">
            <a:avLst/>
          </a:prstGeom>
          <a:noFill/>
        </p:spPr>
        <p:txBody>
          <a:bodyPr wrap="square" rtlCol="0">
            <a:spAutoFit/>
          </a:bodyPr>
          <a:lstStyle/>
          <a:p>
            <a:pPr algn="ctr"/>
            <a:r>
              <a:rPr lang="en-GB"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rPr>
              <a:t>Lecture-1</a:t>
            </a:r>
          </a:p>
          <a:p>
            <a:pPr algn="ctr"/>
            <a:r>
              <a:rPr lang="en-GB" sz="2800" dirty="0"/>
              <a:t>Introduction</a:t>
            </a:r>
            <a:endParaRPr lang="en-GB"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ndParaRPr>
          </a:p>
          <a:p>
            <a:pPr algn="ctr"/>
            <a:endParaRPr lang="en-GB"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j-lt"/>
            </a:endParaRPr>
          </a:p>
        </p:txBody>
      </p:sp>
      <p:sp>
        <p:nvSpPr>
          <p:cNvPr id="8" name="Rectangle 7"/>
          <p:cNvSpPr/>
          <p:nvPr/>
        </p:nvSpPr>
        <p:spPr>
          <a:xfrm>
            <a:off x="0" y="5688964"/>
            <a:ext cx="9144000" cy="1169036"/>
          </a:xfrm>
          <a:prstGeom prst="rect">
            <a:avLst/>
          </a:prstGeom>
          <a:blipFill>
            <a:blip r:embed="rId4"/>
            <a:tile tx="0" ty="0" sx="100000" sy="100000" flip="none" algn="tl"/>
          </a:blipFill>
        </p:spPr>
        <p:style>
          <a:lnRef idx="1">
            <a:schemeClr val="accent1"/>
          </a:lnRef>
          <a:fillRef idx="3">
            <a:schemeClr val="accent1"/>
          </a:fillRef>
          <a:effectRef idx="2">
            <a:schemeClr val="accent1"/>
          </a:effectRef>
          <a:fontRef idx="minor">
            <a:schemeClr val="lt1"/>
          </a:fontRef>
        </p:style>
        <p:txBody>
          <a:bodyPr rtlCol="0" anchor="ctr"/>
          <a:lstStyle/>
          <a:p>
            <a:pPr algn="just"/>
            <a:endParaRPr lang="en-US" dirty="0">
              <a:solidFill>
                <a:schemeClr val="tx1"/>
              </a:solidFill>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7A0D5CAB-8BF0-4EA3-BAE4-9835C852A49B}" type="slidenum">
              <a:rPr lang="en-GB" smtClean="0"/>
              <a:pPr/>
              <a:t>1</a:t>
            </a:fld>
            <a:endParaRPr lang="en-GB" dirty="0"/>
          </a:p>
        </p:txBody>
      </p:sp>
      <p:sp>
        <p:nvSpPr>
          <p:cNvPr id="4" name="Rectangle 3"/>
          <p:cNvSpPr/>
          <p:nvPr/>
        </p:nvSpPr>
        <p:spPr>
          <a:xfrm>
            <a:off x="0" y="16914"/>
            <a:ext cx="9144000" cy="1169036"/>
          </a:xfrm>
          <a:prstGeom prst="rect">
            <a:avLst/>
          </a:prstGeom>
          <a:blipFill>
            <a:blip r:embed="rId4"/>
            <a:tile tx="0" ty="0" sx="100000" sy="100000" flip="none" algn="tl"/>
          </a:bli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itle 6"/>
          <p:cNvSpPr>
            <a:spLocks noGrp="1"/>
          </p:cNvSpPr>
          <p:nvPr>
            <p:ph type="title"/>
          </p:nvPr>
        </p:nvSpPr>
        <p:spPr>
          <a:xfrm>
            <a:off x="155575" y="89397"/>
            <a:ext cx="8952929" cy="1143000"/>
          </a:xfrm>
        </p:spPr>
        <p:txBody>
          <a:bodyPr>
            <a:noAutofit/>
          </a:bodyPr>
          <a:lstStyle/>
          <a:p>
            <a:pPr algn="ctr"/>
            <a:r>
              <a:rPr lang="en-US" sz="3600" b="1" dirty="0"/>
              <a:t>Computer Organization &amp; Assembly Language</a:t>
            </a:r>
            <a:endParaRPr lang="en-GB" sz="3600" dirty="0"/>
          </a:p>
        </p:txBody>
      </p:sp>
      <p:sp>
        <p:nvSpPr>
          <p:cNvPr id="9" name="TextBox 8"/>
          <p:cNvSpPr txBox="1"/>
          <p:nvPr/>
        </p:nvSpPr>
        <p:spPr>
          <a:xfrm>
            <a:off x="1643845" y="6097240"/>
            <a:ext cx="5856310" cy="461665"/>
          </a:xfrm>
          <a:prstGeom prst="rect">
            <a:avLst/>
          </a:prstGeom>
          <a:noFill/>
        </p:spPr>
        <p:txBody>
          <a:bodyPr wrap="square" rtlCol="0">
            <a:spAutoFit/>
          </a:bodyPr>
          <a:lstStyle/>
          <a:p>
            <a:pPr algn="ctr"/>
            <a:r>
              <a:rPr lang="en-GB" sz="2400" dirty="0"/>
              <a:t>Fall 2024</a:t>
            </a:r>
          </a:p>
        </p:txBody>
      </p:sp>
      <p:sp>
        <p:nvSpPr>
          <p:cNvPr id="26626" name="AutoShape 2" descr="https://pnec.nust.edu.pk/wp-content/uploads/2020/10/NUST-Emblem.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6628" name="AutoShape 4" descr="PNEC NUST - Home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795023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68A8E-6796-C986-6466-844A247A94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02A046-67C4-D1AB-39E0-0921E8479B75}"/>
              </a:ext>
            </a:extLst>
          </p:cNvPr>
          <p:cNvSpPr>
            <a:spLocks noGrp="1"/>
          </p:cNvSpPr>
          <p:nvPr>
            <p:ph type="title"/>
          </p:nvPr>
        </p:nvSpPr>
        <p:spPr>
          <a:xfrm>
            <a:off x="457200" y="44624"/>
            <a:ext cx="8229600" cy="994122"/>
          </a:xfrm>
        </p:spPr>
        <p:txBody>
          <a:bodyPr/>
          <a:lstStyle/>
          <a:p>
            <a:r>
              <a:rPr lang="en-US" dirty="0">
                <a:solidFill>
                  <a:srgbClr val="FF0000"/>
                </a:solidFill>
              </a:rPr>
              <a:t>Digital Computer</a:t>
            </a:r>
          </a:p>
        </p:txBody>
      </p:sp>
      <p:sp>
        <p:nvSpPr>
          <p:cNvPr id="3" name="Content Placeholder 2">
            <a:extLst>
              <a:ext uri="{FF2B5EF4-FFF2-40B4-BE49-F238E27FC236}">
                <a16:creationId xmlns:a16="http://schemas.microsoft.com/office/drawing/2014/main" id="{DCD2231C-A862-4836-47E2-E393422A9154}"/>
              </a:ext>
            </a:extLst>
          </p:cNvPr>
          <p:cNvSpPr>
            <a:spLocks noGrp="1"/>
          </p:cNvSpPr>
          <p:nvPr>
            <p:ph idx="1"/>
          </p:nvPr>
        </p:nvSpPr>
        <p:spPr>
          <a:xfrm>
            <a:off x="0" y="908720"/>
            <a:ext cx="9144000" cy="5832648"/>
          </a:xfrm>
        </p:spPr>
        <p:txBody>
          <a:bodyPr>
            <a:normAutofit/>
          </a:bodyPr>
          <a:lstStyle/>
          <a:p>
            <a:pPr algn="just"/>
            <a:r>
              <a:rPr lang="en-US" sz="3000" i="1" dirty="0"/>
              <a:t>Computer organization </a:t>
            </a:r>
            <a:r>
              <a:rPr lang="en-US" sz="3000" dirty="0"/>
              <a:t>is concerned with the way the hardware components operate and the way they are connected together to form the computer system. </a:t>
            </a:r>
          </a:p>
          <a:p>
            <a:pPr algn="just"/>
            <a:endParaRPr lang="en-US" sz="3000" dirty="0"/>
          </a:p>
          <a:p>
            <a:pPr algn="just"/>
            <a:r>
              <a:rPr lang="en-US" sz="3000" dirty="0"/>
              <a:t>The various components are assumed to be in place and the task is to investigate the organizational structure to verify that the computer parts operate as intended.</a:t>
            </a:r>
          </a:p>
        </p:txBody>
      </p:sp>
    </p:spTree>
    <p:extLst>
      <p:ext uri="{BB962C8B-B14F-4D97-AF65-F5344CB8AC3E}">
        <p14:creationId xmlns:p14="http://schemas.microsoft.com/office/powerpoint/2010/main" val="3875288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17C26B-1C73-C7E9-D4BD-26D59E1416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7C3AF4-7723-C2B3-1BCD-0824106364A8}"/>
              </a:ext>
            </a:extLst>
          </p:cNvPr>
          <p:cNvSpPr>
            <a:spLocks noGrp="1"/>
          </p:cNvSpPr>
          <p:nvPr>
            <p:ph type="title"/>
          </p:nvPr>
        </p:nvSpPr>
        <p:spPr>
          <a:xfrm>
            <a:off x="457200" y="44624"/>
            <a:ext cx="8229600" cy="994122"/>
          </a:xfrm>
        </p:spPr>
        <p:txBody>
          <a:bodyPr/>
          <a:lstStyle/>
          <a:p>
            <a:r>
              <a:rPr lang="en-US" dirty="0">
                <a:solidFill>
                  <a:srgbClr val="FF0000"/>
                </a:solidFill>
              </a:rPr>
              <a:t>Digital Computer</a:t>
            </a:r>
          </a:p>
        </p:txBody>
      </p:sp>
      <p:sp>
        <p:nvSpPr>
          <p:cNvPr id="3" name="Content Placeholder 2">
            <a:extLst>
              <a:ext uri="{FF2B5EF4-FFF2-40B4-BE49-F238E27FC236}">
                <a16:creationId xmlns:a16="http://schemas.microsoft.com/office/drawing/2014/main" id="{E2B24C6D-AC05-5F39-CCB1-71A75636E035}"/>
              </a:ext>
            </a:extLst>
          </p:cNvPr>
          <p:cNvSpPr>
            <a:spLocks noGrp="1"/>
          </p:cNvSpPr>
          <p:nvPr>
            <p:ph idx="1"/>
          </p:nvPr>
        </p:nvSpPr>
        <p:spPr>
          <a:xfrm>
            <a:off x="0" y="908720"/>
            <a:ext cx="9144000" cy="5832648"/>
          </a:xfrm>
        </p:spPr>
        <p:txBody>
          <a:bodyPr>
            <a:normAutofit/>
          </a:bodyPr>
          <a:lstStyle/>
          <a:p>
            <a:pPr algn="just"/>
            <a:r>
              <a:rPr lang="en-US" sz="3000" i="1" dirty="0"/>
              <a:t>Compute design </a:t>
            </a:r>
            <a:r>
              <a:rPr lang="en-US" sz="3000" dirty="0"/>
              <a:t>is concerned with the hardware design of the computer. </a:t>
            </a:r>
          </a:p>
          <a:p>
            <a:pPr algn="just"/>
            <a:endParaRPr lang="en-US" sz="3000" dirty="0"/>
          </a:p>
          <a:p>
            <a:pPr algn="just"/>
            <a:r>
              <a:rPr lang="en-US" sz="3000" dirty="0"/>
              <a:t>Computer design is concerned with the determination of what hardware should be used and how the parts should be connected. </a:t>
            </a:r>
          </a:p>
          <a:p>
            <a:pPr algn="just"/>
            <a:endParaRPr lang="en-US" sz="3000" dirty="0"/>
          </a:p>
        </p:txBody>
      </p:sp>
    </p:spTree>
    <p:extLst>
      <p:ext uri="{BB962C8B-B14F-4D97-AF65-F5344CB8AC3E}">
        <p14:creationId xmlns:p14="http://schemas.microsoft.com/office/powerpoint/2010/main" val="4185323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8CD12-0914-4191-5546-11F4C1A01B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79B2CC-8267-EF2F-5628-7901A22167C4}"/>
              </a:ext>
            </a:extLst>
          </p:cNvPr>
          <p:cNvSpPr>
            <a:spLocks noGrp="1"/>
          </p:cNvSpPr>
          <p:nvPr>
            <p:ph type="title"/>
          </p:nvPr>
        </p:nvSpPr>
        <p:spPr>
          <a:xfrm>
            <a:off x="457200" y="44624"/>
            <a:ext cx="8229600" cy="994122"/>
          </a:xfrm>
        </p:spPr>
        <p:txBody>
          <a:bodyPr/>
          <a:lstStyle/>
          <a:p>
            <a:r>
              <a:rPr lang="en-US" dirty="0">
                <a:solidFill>
                  <a:srgbClr val="FF0000"/>
                </a:solidFill>
              </a:rPr>
              <a:t>Digital Computer</a:t>
            </a:r>
          </a:p>
        </p:txBody>
      </p:sp>
      <p:sp>
        <p:nvSpPr>
          <p:cNvPr id="3" name="Content Placeholder 2">
            <a:extLst>
              <a:ext uri="{FF2B5EF4-FFF2-40B4-BE49-F238E27FC236}">
                <a16:creationId xmlns:a16="http://schemas.microsoft.com/office/drawing/2014/main" id="{7C33B7F4-6940-C4B3-CA0E-18B522BD6FBF}"/>
              </a:ext>
            </a:extLst>
          </p:cNvPr>
          <p:cNvSpPr>
            <a:spLocks noGrp="1"/>
          </p:cNvSpPr>
          <p:nvPr>
            <p:ph idx="1"/>
          </p:nvPr>
        </p:nvSpPr>
        <p:spPr>
          <a:xfrm>
            <a:off x="0" y="908720"/>
            <a:ext cx="9144000" cy="5832648"/>
          </a:xfrm>
        </p:spPr>
        <p:txBody>
          <a:bodyPr>
            <a:normAutofit/>
          </a:bodyPr>
          <a:lstStyle/>
          <a:p>
            <a:pPr algn="just"/>
            <a:r>
              <a:rPr lang="en-US" sz="3000" i="1" dirty="0"/>
              <a:t>Computer architecture </a:t>
            </a:r>
            <a:r>
              <a:rPr lang="en-US" sz="3000" dirty="0"/>
              <a:t>is concerned with the structure and behavior of the computer as seen by the user. </a:t>
            </a:r>
          </a:p>
          <a:p>
            <a:pPr algn="just"/>
            <a:endParaRPr lang="en-US" sz="3000" dirty="0"/>
          </a:p>
          <a:p>
            <a:pPr algn="just"/>
            <a:r>
              <a:rPr lang="en-US" sz="3000" dirty="0"/>
              <a:t>It includes the information formats, the instruction set, and techniques for addressing memory.</a:t>
            </a:r>
          </a:p>
        </p:txBody>
      </p:sp>
    </p:spTree>
    <p:extLst>
      <p:ext uri="{BB962C8B-B14F-4D97-AF65-F5344CB8AC3E}">
        <p14:creationId xmlns:p14="http://schemas.microsoft.com/office/powerpoint/2010/main" val="2880774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6B678-A9C3-FEA2-F9B6-7E61723626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148C96-CFA3-9FB0-2756-DFDA8DFBB3AC}"/>
              </a:ext>
            </a:extLst>
          </p:cNvPr>
          <p:cNvSpPr>
            <a:spLocks noGrp="1"/>
          </p:cNvSpPr>
          <p:nvPr>
            <p:ph type="title"/>
          </p:nvPr>
        </p:nvSpPr>
        <p:spPr>
          <a:xfrm>
            <a:off x="457200" y="44624"/>
            <a:ext cx="8229600" cy="994122"/>
          </a:xfrm>
        </p:spPr>
        <p:txBody>
          <a:bodyPr/>
          <a:lstStyle/>
          <a:p>
            <a:r>
              <a:rPr lang="en-US" dirty="0">
                <a:solidFill>
                  <a:srgbClr val="FF0000"/>
                </a:solidFill>
              </a:rPr>
              <a:t>Logic Gates</a:t>
            </a:r>
          </a:p>
        </p:txBody>
      </p:sp>
      <p:sp>
        <p:nvSpPr>
          <p:cNvPr id="3" name="Content Placeholder 2">
            <a:extLst>
              <a:ext uri="{FF2B5EF4-FFF2-40B4-BE49-F238E27FC236}">
                <a16:creationId xmlns:a16="http://schemas.microsoft.com/office/drawing/2014/main" id="{7461E8F6-235F-9C55-EE04-E4BD5FAFC04B}"/>
              </a:ext>
            </a:extLst>
          </p:cNvPr>
          <p:cNvSpPr>
            <a:spLocks noGrp="1"/>
          </p:cNvSpPr>
          <p:nvPr>
            <p:ph idx="1"/>
          </p:nvPr>
        </p:nvSpPr>
        <p:spPr>
          <a:xfrm>
            <a:off x="0" y="908720"/>
            <a:ext cx="9144000" cy="5832648"/>
          </a:xfrm>
        </p:spPr>
        <p:txBody>
          <a:bodyPr>
            <a:normAutofit/>
          </a:bodyPr>
          <a:lstStyle/>
          <a:p>
            <a:pPr algn="just"/>
            <a:r>
              <a:rPr lang="en-US" sz="2400" dirty="0"/>
              <a:t>The manipulation of binary information is done by logic circuits called gates.</a:t>
            </a:r>
          </a:p>
          <a:p>
            <a:pPr algn="just"/>
            <a:endParaRPr lang="en-US" sz="2400" dirty="0"/>
          </a:p>
          <a:p>
            <a:pPr algn="just"/>
            <a:r>
              <a:rPr lang="en-US" sz="2400" dirty="0"/>
              <a:t>Gates are blocks of hardware that produce signals of binary 1 or 0 when input logic requirements are satisfied. </a:t>
            </a:r>
          </a:p>
          <a:p>
            <a:pPr algn="just"/>
            <a:endParaRPr lang="en-US" sz="2400" dirty="0"/>
          </a:p>
          <a:p>
            <a:pPr algn="just"/>
            <a:r>
              <a:rPr lang="en-US" sz="2400" dirty="0"/>
              <a:t>A variety of logic gates are commonly used in digital computer systems. </a:t>
            </a:r>
          </a:p>
          <a:p>
            <a:pPr algn="just"/>
            <a:endParaRPr lang="en-US" sz="2400" dirty="0"/>
          </a:p>
          <a:p>
            <a:pPr algn="just"/>
            <a:r>
              <a:rPr lang="en-US" sz="2400" dirty="0"/>
              <a:t>Each gate has a distinct graphic symbol and its operation can be described by means of an algebraic expression. </a:t>
            </a:r>
          </a:p>
          <a:p>
            <a:pPr algn="just"/>
            <a:endParaRPr lang="en-US" sz="2400" dirty="0"/>
          </a:p>
          <a:p>
            <a:pPr algn="just"/>
            <a:r>
              <a:rPr lang="en-US" sz="2400" dirty="0"/>
              <a:t>The input-output relationship of the binary variables for each gate can be represented in tabular form by a truth table.</a:t>
            </a:r>
          </a:p>
        </p:txBody>
      </p:sp>
    </p:spTree>
    <p:extLst>
      <p:ext uri="{BB962C8B-B14F-4D97-AF65-F5344CB8AC3E}">
        <p14:creationId xmlns:p14="http://schemas.microsoft.com/office/powerpoint/2010/main" val="2137538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ADB0A-59F5-4889-42D5-C53B148195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433EC2-244D-AD61-7E03-727C5C2E0DAD}"/>
              </a:ext>
            </a:extLst>
          </p:cNvPr>
          <p:cNvSpPr>
            <a:spLocks noGrp="1"/>
          </p:cNvSpPr>
          <p:nvPr>
            <p:ph type="title"/>
          </p:nvPr>
        </p:nvSpPr>
        <p:spPr>
          <a:xfrm>
            <a:off x="457200" y="44624"/>
            <a:ext cx="8229600" cy="994122"/>
          </a:xfrm>
        </p:spPr>
        <p:txBody>
          <a:bodyPr/>
          <a:lstStyle/>
          <a:p>
            <a:r>
              <a:rPr lang="en-US" dirty="0">
                <a:solidFill>
                  <a:srgbClr val="FF0000"/>
                </a:solidFill>
              </a:rPr>
              <a:t>AND Gate</a:t>
            </a:r>
          </a:p>
        </p:txBody>
      </p:sp>
      <p:sp>
        <p:nvSpPr>
          <p:cNvPr id="3" name="Content Placeholder 2">
            <a:extLst>
              <a:ext uri="{FF2B5EF4-FFF2-40B4-BE49-F238E27FC236}">
                <a16:creationId xmlns:a16="http://schemas.microsoft.com/office/drawing/2014/main" id="{DBAC4871-2C0B-1B27-AC3C-770D94DFBF7B}"/>
              </a:ext>
            </a:extLst>
          </p:cNvPr>
          <p:cNvSpPr>
            <a:spLocks noGrp="1"/>
          </p:cNvSpPr>
          <p:nvPr>
            <p:ph idx="1"/>
          </p:nvPr>
        </p:nvSpPr>
        <p:spPr>
          <a:xfrm>
            <a:off x="0" y="908720"/>
            <a:ext cx="9144000" cy="5832648"/>
          </a:xfrm>
        </p:spPr>
        <p:txBody>
          <a:bodyPr>
            <a:normAutofit/>
          </a:bodyPr>
          <a:lstStyle/>
          <a:p>
            <a:pPr algn="just"/>
            <a:r>
              <a:rPr lang="en-US" sz="2400" dirty="0"/>
              <a:t>The AND gate produces the AND logic function: that is, the output is 1 if input A and input B are both equal to 1; otherwise, the output is 0</a:t>
            </a:r>
          </a:p>
        </p:txBody>
      </p:sp>
      <p:pic>
        <p:nvPicPr>
          <p:cNvPr id="5" name="Picture 4">
            <a:extLst>
              <a:ext uri="{FF2B5EF4-FFF2-40B4-BE49-F238E27FC236}">
                <a16:creationId xmlns:a16="http://schemas.microsoft.com/office/drawing/2014/main" id="{57ECBE88-F4BD-9724-AB5E-38EBC35ED581}"/>
              </a:ext>
            </a:extLst>
          </p:cNvPr>
          <p:cNvPicPr>
            <a:picLocks noChangeAspect="1"/>
          </p:cNvPicPr>
          <p:nvPr/>
        </p:nvPicPr>
        <p:blipFill>
          <a:blip r:embed="rId2"/>
          <a:stretch>
            <a:fillRect/>
          </a:stretch>
        </p:blipFill>
        <p:spPr>
          <a:xfrm>
            <a:off x="1043608" y="2492896"/>
            <a:ext cx="6648450" cy="2162175"/>
          </a:xfrm>
          <a:prstGeom prst="rect">
            <a:avLst/>
          </a:prstGeom>
        </p:spPr>
      </p:pic>
    </p:spTree>
    <p:extLst>
      <p:ext uri="{BB962C8B-B14F-4D97-AF65-F5344CB8AC3E}">
        <p14:creationId xmlns:p14="http://schemas.microsoft.com/office/powerpoint/2010/main" val="2650137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D3080-1B84-19C4-272A-E171F974F8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B216EE-00F0-D1D3-9A4F-7BD1B8EBD239}"/>
              </a:ext>
            </a:extLst>
          </p:cNvPr>
          <p:cNvSpPr>
            <a:spLocks noGrp="1"/>
          </p:cNvSpPr>
          <p:nvPr>
            <p:ph type="title"/>
          </p:nvPr>
        </p:nvSpPr>
        <p:spPr>
          <a:xfrm>
            <a:off x="457200" y="44624"/>
            <a:ext cx="8229600" cy="994122"/>
          </a:xfrm>
        </p:spPr>
        <p:txBody>
          <a:bodyPr/>
          <a:lstStyle/>
          <a:p>
            <a:r>
              <a:rPr lang="en-US" dirty="0">
                <a:solidFill>
                  <a:srgbClr val="FF0000"/>
                </a:solidFill>
              </a:rPr>
              <a:t>OR Gate</a:t>
            </a:r>
          </a:p>
        </p:txBody>
      </p:sp>
      <p:sp>
        <p:nvSpPr>
          <p:cNvPr id="3" name="Content Placeholder 2">
            <a:extLst>
              <a:ext uri="{FF2B5EF4-FFF2-40B4-BE49-F238E27FC236}">
                <a16:creationId xmlns:a16="http://schemas.microsoft.com/office/drawing/2014/main" id="{3998D8FE-077D-FFB6-2B7E-63AEE16473BF}"/>
              </a:ext>
            </a:extLst>
          </p:cNvPr>
          <p:cNvSpPr>
            <a:spLocks noGrp="1"/>
          </p:cNvSpPr>
          <p:nvPr>
            <p:ph idx="1"/>
          </p:nvPr>
        </p:nvSpPr>
        <p:spPr>
          <a:xfrm>
            <a:off x="0" y="908720"/>
            <a:ext cx="9144000" cy="5832648"/>
          </a:xfrm>
        </p:spPr>
        <p:txBody>
          <a:bodyPr>
            <a:normAutofit/>
          </a:bodyPr>
          <a:lstStyle/>
          <a:p>
            <a:pPr algn="just"/>
            <a:endParaRPr lang="en-US" sz="2400" dirty="0"/>
          </a:p>
        </p:txBody>
      </p:sp>
      <p:pic>
        <p:nvPicPr>
          <p:cNvPr id="6" name="Picture 5">
            <a:extLst>
              <a:ext uri="{FF2B5EF4-FFF2-40B4-BE49-F238E27FC236}">
                <a16:creationId xmlns:a16="http://schemas.microsoft.com/office/drawing/2014/main" id="{C8DAAA49-911F-03C1-EE1F-13102577E140}"/>
              </a:ext>
            </a:extLst>
          </p:cNvPr>
          <p:cNvPicPr>
            <a:picLocks noChangeAspect="1"/>
          </p:cNvPicPr>
          <p:nvPr/>
        </p:nvPicPr>
        <p:blipFill>
          <a:blip r:embed="rId2"/>
          <a:stretch>
            <a:fillRect/>
          </a:stretch>
        </p:blipFill>
        <p:spPr>
          <a:xfrm>
            <a:off x="683568" y="2733202"/>
            <a:ext cx="7422293" cy="1798687"/>
          </a:xfrm>
          <a:prstGeom prst="rect">
            <a:avLst/>
          </a:prstGeom>
        </p:spPr>
      </p:pic>
    </p:spTree>
    <p:extLst>
      <p:ext uri="{BB962C8B-B14F-4D97-AF65-F5344CB8AC3E}">
        <p14:creationId xmlns:p14="http://schemas.microsoft.com/office/powerpoint/2010/main" val="2054537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8EF77-1CE8-7219-7768-D57712CC73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6E1137-FB32-E442-C2CA-DDB48DAA4A97}"/>
              </a:ext>
            </a:extLst>
          </p:cNvPr>
          <p:cNvSpPr>
            <a:spLocks noGrp="1"/>
          </p:cNvSpPr>
          <p:nvPr>
            <p:ph type="title"/>
          </p:nvPr>
        </p:nvSpPr>
        <p:spPr>
          <a:xfrm>
            <a:off x="457200" y="44624"/>
            <a:ext cx="8229600" cy="994122"/>
          </a:xfrm>
        </p:spPr>
        <p:txBody>
          <a:bodyPr/>
          <a:lstStyle/>
          <a:p>
            <a:r>
              <a:rPr lang="en-US" dirty="0">
                <a:solidFill>
                  <a:srgbClr val="FF0000"/>
                </a:solidFill>
              </a:rPr>
              <a:t>NOT Gate</a:t>
            </a:r>
          </a:p>
        </p:txBody>
      </p:sp>
      <p:pic>
        <p:nvPicPr>
          <p:cNvPr id="5" name="Picture 4">
            <a:extLst>
              <a:ext uri="{FF2B5EF4-FFF2-40B4-BE49-F238E27FC236}">
                <a16:creationId xmlns:a16="http://schemas.microsoft.com/office/drawing/2014/main" id="{5A6C7E91-B892-8A6B-7BF2-AA500BFE2082}"/>
              </a:ext>
            </a:extLst>
          </p:cNvPr>
          <p:cNvPicPr>
            <a:picLocks noChangeAspect="1"/>
          </p:cNvPicPr>
          <p:nvPr/>
        </p:nvPicPr>
        <p:blipFill>
          <a:blip r:embed="rId2"/>
          <a:stretch>
            <a:fillRect/>
          </a:stretch>
        </p:blipFill>
        <p:spPr>
          <a:xfrm>
            <a:off x="577414" y="2276872"/>
            <a:ext cx="7854246" cy="1512168"/>
          </a:xfrm>
          <a:prstGeom prst="rect">
            <a:avLst/>
          </a:prstGeom>
        </p:spPr>
      </p:pic>
    </p:spTree>
    <p:extLst>
      <p:ext uri="{BB962C8B-B14F-4D97-AF65-F5344CB8AC3E}">
        <p14:creationId xmlns:p14="http://schemas.microsoft.com/office/powerpoint/2010/main" val="3540649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6AF32-EFCE-27C6-D17C-B24C14F73A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93EEE3-524D-E54F-AF1B-F2E201948AFB}"/>
              </a:ext>
            </a:extLst>
          </p:cNvPr>
          <p:cNvSpPr>
            <a:spLocks noGrp="1"/>
          </p:cNvSpPr>
          <p:nvPr>
            <p:ph type="title"/>
          </p:nvPr>
        </p:nvSpPr>
        <p:spPr>
          <a:xfrm>
            <a:off x="457200" y="44624"/>
            <a:ext cx="8229600" cy="994122"/>
          </a:xfrm>
        </p:spPr>
        <p:txBody>
          <a:bodyPr/>
          <a:lstStyle/>
          <a:p>
            <a:r>
              <a:rPr lang="en-US" dirty="0">
                <a:solidFill>
                  <a:srgbClr val="FF0000"/>
                </a:solidFill>
              </a:rPr>
              <a:t>Buffer</a:t>
            </a:r>
          </a:p>
        </p:txBody>
      </p:sp>
      <p:pic>
        <p:nvPicPr>
          <p:cNvPr id="4" name="Picture 3">
            <a:extLst>
              <a:ext uri="{FF2B5EF4-FFF2-40B4-BE49-F238E27FC236}">
                <a16:creationId xmlns:a16="http://schemas.microsoft.com/office/drawing/2014/main" id="{019893AF-1504-44C9-DB46-036C2EEB50A2}"/>
              </a:ext>
            </a:extLst>
          </p:cNvPr>
          <p:cNvPicPr>
            <a:picLocks noChangeAspect="1"/>
          </p:cNvPicPr>
          <p:nvPr/>
        </p:nvPicPr>
        <p:blipFill>
          <a:blip r:embed="rId2"/>
          <a:stretch>
            <a:fillRect/>
          </a:stretch>
        </p:blipFill>
        <p:spPr>
          <a:xfrm>
            <a:off x="395536" y="2276872"/>
            <a:ext cx="8192434" cy="1449884"/>
          </a:xfrm>
          <a:prstGeom prst="rect">
            <a:avLst/>
          </a:prstGeom>
        </p:spPr>
      </p:pic>
    </p:spTree>
    <p:extLst>
      <p:ext uri="{BB962C8B-B14F-4D97-AF65-F5344CB8AC3E}">
        <p14:creationId xmlns:p14="http://schemas.microsoft.com/office/powerpoint/2010/main" val="1388692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985BB-671F-96AB-7F71-F45FDC73A5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F21325-E74E-503E-BEB6-7E6155BEF555}"/>
              </a:ext>
            </a:extLst>
          </p:cNvPr>
          <p:cNvSpPr>
            <a:spLocks noGrp="1"/>
          </p:cNvSpPr>
          <p:nvPr>
            <p:ph type="title"/>
          </p:nvPr>
        </p:nvSpPr>
        <p:spPr>
          <a:xfrm>
            <a:off x="457200" y="44624"/>
            <a:ext cx="8229600" cy="994122"/>
          </a:xfrm>
        </p:spPr>
        <p:txBody>
          <a:bodyPr/>
          <a:lstStyle/>
          <a:p>
            <a:r>
              <a:rPr lang="en-US" dirty="0">
                <a:solidFill>
                  <a:srgbClr val="FF0000"/>
                </a:solidFill>
              </a:rPr>
              <a:t>NAND Gate</a:t>
            </a:r>
          </a:p>
        </p:txBody>
      </p:sp>
      <p:pic>
        <p:nvPicPr>
          <p:cNvPr id="5" name="Picture 4">
            <a:extLst>
              <a:ext uri="{FF2B5EF4-FFF2-40B4-BE49-F238E27FC236}">
                <a16:creationId xmlns:a16="http://schemas.microsoft.com/office/drawing/2014/main" id="{2A8720EE-5BBB-6EB4-1179-A60EC314765E}"/>
              </a:ext>
            </a:extLst>
          </p:cNvPr>
          <p:cNvPicPr>
            <a:picLocks noChangeAspect="1"/>
          </p:cNvPicPr>
          <p:nvPr/>
        </p:nvPicPr>
        <p:blipFill>
          <a:blip r:embed="rId2"/>
          <a:stretch>
            <a:fillRect/>
          </a:stretch>
        </p:blipFill>
        <p:spPr>
          <a:xfrm>
            <a:off x="468928" y="2060848"/>
            <a:ext cx="8258435" cy="2052811"/>
          </a:xfrm>
          <a:prstGeom prst="rect">
            <a:avLst/>
          </a:prstGeom>
        </p:spPr>
      </p:pic>
    </p:spTree>
    <p:extLst>
      <p:ext uri="{BB962C8B-B14F-4D97-AF65-F5344CB8AC3E}">
        <p14:creationId xmlns:p14="http://schemas.microsoft.com/office/powerpoint/2010/main" val="2027512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68B69D-4239-5EDF-ACB4-9FCF382E33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40CB05-9911-F810-70BA-8C445DAB1919}"/>
              </a:ext>
            </a:extLst>
          </p:cNvPr>
          <p:cNvSpPr>
            <a:spLocks noGrp="1"/>
          </p:cNvSpPr>
          <p:nvPr>
            <p:ph type="title"/>
          </p:nvPr>
        </p:nvSpPr>
        <p:spPr>
          <a:xfrm>
            <a:off x="457200" y="44624"/>
            <a:ext cx="8229600" cy="994122"/>
          </a:xfrm>
        </p:spPr>
        <p:txBody>
          <a:bodyPr/>
          <a:lstStyle/>
          <a:p>
            <a:r>
              <a:rPr lang="en-US" dirty="0">
                <a:solidFill>
                  <a:srgbClr val="FF0000"/>
                </a:solidFill>
              </a:rPr>
              <a:t>NOR Gate</a:t>
            </a:r>
          </a:p>
        </p:txBody>
      </p:sp>
      <p:pic>
        <p:nvPicPr>
          <p:cNvPr id="4" name="Picture 3">
            <a:extLst>
              <a:ext uri="{FF2B5EF4-FFF2-40B4-BE49-F238E27FC236}">
                <a16:creationId xmlns:a16="http://schemas.microsoft.com/office/drawing/2014/main" id="{593078D8-1061-AC20-B8C5-EC693AA2FEFE}"/>
              </a:ext>
            </a:extLst>
          </p:cNvPr>
          <p:cNvPicPr>
            <a:picLocks noChangeAspect="1"/>
          </p:cNvPicPr>
          <p:nvPr/>
        </p:nvPicPr>
        <p:blipFill>
          <a:blip r:embed="rId2"/>
          <a:stretch>
            <a:fillRect/>
          </a:stretch>
        </p:blipFill>
        <p:spPr>
          <a:xfrm>
            <a:off x="873712" y="2204864"/>
            <a:ext cx="7396575" cy="1822499"/>
          </a:xfrm>
          <a:prstGeom prst="rect">
            <a:avLst/>
          </a:prstGeom>
        </p:spPr>
      </p:pic>
    </p:spTree>
    <p:extLst>
      <p:ext uri="{BB962C8B-B14F-4D97-AF65-F5344CB8AC3E}">
        <p14:creationId xmlns:p14="http://schemas.microsoft.com/office/powerpoint/2010/main" val="257291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solidFill>
                  <a:schemeClr val="tx1"/>
                </a:solidFill>
              </a:rPr>
              <a:t>Today</a:t>
            </a:r>
          </a:p>
        </p:txBody>
      </p:sp>
      <p:sp>
        <p:nvSpPr>
          <p:cNvPr id="9219" name="Rectangle 3"/>
          <p:cNvSpPr>
            <a:spLocks noGrp="1" noChangeArrowheads="1"/>
          </p:cNvSpPr>
          <p:nvPr>
            <p:ph type="body" idx="1"/>
          </p:nvPr>
        </p:nvSpPr>
        <p:spPr>
          <a:xfrm>
            <a:off x="107504" y="1484784"/>
            <a:ext cx="6141706" cy="4464496"/>
          </a:xfrm>
        </p:spPr>
        <p:txBody>
          <a:bodyPr>
            <a:normAutofit/>
          </a:bodyPr>
          <a:lstStyle/>
          <a:p>
            <a:pPr eaLnBrk="1" hangingPunct="1"/>
            <a:endParaRPr lang="en-US" sz="600" dirty="0"/>
          </a:p>
          <a:p>
            <a:pPr eaLnBrk="1" hangingPunct="1"/>
            <a:r>
              <a:rPr lang="en-US" dirty="0"/>
              <a:t>Introduction</a:t>
            </a:r>
          </a:p>
          <a:p>
            <a:pPr eaLnBrk="1" hangingPunct="1"/>
            <a:endParaRPr lang="en-US" dirty="0"/>
          </a:p>
          <a:p>
            <a:pPr eaLnBrk="1" hangingPunct="1"/>
            <a:r>
              <a:rPr lang="en-US" dirty="0"/>
              <a:t>Digital Logic Circuits</a:t>
            </a:r>
          </a:p>
          <a:p>
            <a:pPr eaLnBrk="1" hangingPunct="1"/>
            <a:endParaRPr lang="en-US" dirty="0"/>
          </a:p>
          <a:p>
            <a:pPr eaLnBrk="1" hangingPunct="1"/>
            <a:r>
              <a:rPr lang="en-US" dirty="0"/>
              <a:t>Digital Components</a:t>
            </a:r>
          </a:p>
        </p:txBody>
      </p:sp>
    </p:spTree>
    <p:extLst>
      <p:ext uri="{BB962C8B-B14F-4D97-AF65-F5344CB8AC3E}">
        <p14:creationId xmlns:p14="http://schemas.microsoft.com/office/powerpoint/2010/main" val="3458915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5840F7-EB37-8632-E82B-167455EB62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D59D0D-DDC2-CB43-4417-AE207CDEC505}"/>
              </a:ext>
            </a:extLst>
          </p:cNvPr>
          <p:cNvSpPr>
            <a:spLocks noGrp="1"/>
          </p:cNvSpPr>
          <p:nvPr>
            <p:ph type="title"/>
          </p:nvPr>
        </p:nvSpPr>
        <p:spPr>
          <a:xfrm>
            <a:off x="457200" y="44624"/>
            <a:ext cx="8229600" cy="994122"/>
          </a:xfrm>
        </p:spPr>
        <p:txBody>
          <a:bodyPr/>
          <a:lstStyle/>
          <a:p>
            <a:r>
              <a:rPr lang="en-US" dirty="0">
                <a:solidFill>
                  <a:srgbClr val="FF0000"/>
                </a:solidFill>
              </a:rPr>
              <a:t>XOR Gate</a:t>
            </a:r>
          </a:p>
        </p:txBody>
      </p:sp>
      <p:pic>
        <p:nvPicPr>
          <p:cNvPr id="5" name="Picture 4">
            <a:extLst>
              <a:ext uri="{FF2B5EF4-FFF2-40B4-BE49-F238E27FC236}">
                <a16:creationId xmlns:a16="http://schemas.microsoft.com/office/drawing/2014/main" id="{FA975E61-3A84-28B4-2437-A4B962A579D0}"/>
              </a:ext>
            </a:extLst>
          </p:cNvPr>
          <p:cNvPicPr>
            <a:picLocks noChangeAspect="1"/>
          </p:cNvPicPr>
          <p:nvPr/>
        </p:nvPicPr>
        <p:blipFill>
          <a:blip r:embed="rId2"/>
          <a:stretch>
            <a:fillRect/>
          </a:stretch>
        </p:blipFill>
        <p:spPr>
          <a:xfrm>
            <a:off x="611560" y="2172580"/>
            <a:ext cx="8211244" cy="2052811"/>
          </a:xfrm>
          <a:prstGeom prst="rect">
            <a:avLst/>
          </a:prstGeom>
        </p:spPr>
      </p:pic>
    </p:spTree>
    <p:extLst>
      <p:ext uri="{BB962C8B-B14F-4D97-AF65-F5344CB8AC3E}">
        <p14:creationId xmlns:p14="http://schemas.microsoft.com/office/powerpoint/2010/main" val="122398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1B04C-55D0-A8DB-2AA5-B322128050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2CC0C1-589F-DF35-FAED-2D307C882988}"/>
              </a:ext>
            </a:extLst>
          </p:cNvPr>
          <p:cNvSpPr>
            <a:spLocks noGrp="1"/>
          </p:cNvSpPr>
          <p:nvPr>
            <p:ph type="title"/>
          </p:nvPr>
        </p:nvSpPr>
        <p:spPr>
          <a:xfrm>
            <a:off x="457200" y="44624"/>
            <a:ext cx="8229600" cy="994122"/>
          </a:xfrm>
        </p:spPr>
        <p:txBody>
          <a:bodyPr/>
          <a:lstStyle/>
          <a:p>
            <a:r>
              <a:rPr lang="en-US" dirty="0">
                <a:solidFill>
                  <a:srgbClr val="FF0000"/>
                </a:solidFill>
              </a:rPr>
              <a:t>XNOR Gate</a:t>
            </a:r>
          </a:p>
        </p:txBody>
      </p:sp>
      <p:pic>
        <p:nvPicPr>
          <p:cNvPr id="4" name="Picture 3">
            <a:extLst>
              <a:ext uri="{FF2B5EF4-FFF2-40B4-BE49-F238E27FC236}">
                <a16:creationId xmlns:a16="http://schemas.microsoft.com/office/drawing/2014/main" id="{230DC655-B899-7530-D842-C7AAC94C0614}"/>
              </a:ext>
            </a:extLst>
          </p:cNvPr>
          <p:cNvPicPr>
            <a:picLocks noChangeAspect="1"/>
          </p:cNvPicPr>
          <p:nvPr/>
        </p:nvPicPr>
        <p:blipFill>
          <a:blip r:embed="rId2"/>
          <a:stretch>
            <a:fillRect/>
          </a:stretch>
        </p:blipFill>
        <p:spPr>
          <a:xfrm>
            <a:off x="666067" y="2132856"/>
            <a:ext cx="7811866" cy="1880220"/>
          </a:xfrm>
          <a:prstGeom prst="rect">
            <a:avLst/>
          </a:prstGeom>
        </p:spPr>
      </p:pic>
    </p:spTree>
    <p:extLst>
      <p:ext uri="{BB962C8B-B14F-4D97-AF65-F5344CB8AC3E}">
        <p14:creationId xmlns:p14="http://schemas.microsoft.com/office/powerpoint/2010/main" val="2747709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67D49-CE47-7304-DE44-DBE420334E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98247C-26C8-8E44-D1CF-7116072430AD}"/>
              </a:ext>
            </a:extLst>
          </p:cNvPr>
          <p:cNvSpPr>
            <a:spLocks noGrp="1"/>
          </p:cNvSpPr>
          <p:nvPr>
            <p:ph type="title"/>
          </p:nvPr>
        </p:nvSpPr>
        <p:spPr>
          <a:xfrm>
            <a:off x="457200" y="44624"/>
            <a:ext cx="8229600" cy="922114"/>
          </a:xfrm>
        </p:spPr>
        <p:txBody>
          <a:bodyPr/>
          <a:lstStyle/>
          <a:p>
            <a:r>
              <a:rPr lang="en-US" dirty="0">
                <a:solidFill>
                  <a:srgbClr val="FF0000"/>
                </a:solidFill>
              </a:rPr>
              <a:t>Boolean Algebra</a:t>
            </a:r>
          </a:p>
        </p:txBody>
      </p:sp>
      <p:sp>
        <p:nvSpPr>
          <p:cNvPr id="3" name="Content Placeholder 2">
            <a:extLst>
              <a:ext uri="{FF2B5EF4-FFF2-40B4-BE49-F238E27FC236}">
                <a16:creationId xmlns:a16="http://schemas.microsoft.com/office/drawing/2014/main" id="{A47E1515-A1A6-0C98-6B7F-A638F26765AB}"/>
              </a:ext>
            </a:extLst>
          </p:cNvPr>
          <p:cNvSpPr>
            <a:spLocks noGrp="1"/>
          </p:cNvSpPr>
          <p:nvPr>
            <p:ph idx="1"/>
          </p:nvPr>
        </p:nvSpPr>
        <p:spPr>
          <a:xfrm>
            <a:off x="35496" y="908720"/>
            <a:ext cx="8856984" cy="4525963"/>
          </a:xfrm>
        </p:spPr>
        <p:txBody>
          <a:bodyPr>
            <a:normAutofit/>
          </a:bodyPr>
          <a:lstStyle/>
          <a:p>
            <a:pPr algn="just"/>
            <a:r>
              <a:rPr lang="en-US" sz="3000" dirty="0"/>
              <a:t>Boolean algebra is an algebra that deals with binary variables and logic operations.</a:t>
            </a:r>
          </a:p>
          <a:p>
            <a:pPr algn="just"/>
            <a:endParaRPr lang="en-US" sz="3000" dirty="0"/>
          </a:p>
          <a:p>
            <a:pPr algn="just"/>
            <a:r>
              <a:rPr lang="en-US" sz="3000" dirty="0"/>
              <a:t>Consider, for example, the Boolean function </a:t>
            </a:r>
            <a:endParaRPr lang="en-PK" sz="3000" dirty="0"/>
          </a:p>
        </p:txBody>
      </p:sp>
      <p:pic>
        <p:nvPicPr>
          <p:cNvPr id="6" name="Picture 5">
            <a:extLst>
              <a:ext uri="{FF2B5EF4-FFF2-40B4-BE49-F238E27FC236}">
                <a16:creationId xmlns:a16="http://schemas.microsoft.com/office/drawing/2014/main" id="{FBFC6DA8-CA5D-141B-908E-022BCCFE8593}"/>
              </a:ext>
            </a:extLst>
          </p:cNvPr>
          <p:cNvPicPr>
            <a:picLocks noChangeAspect="1"/>
          </p:cNvPicPr>
          <p:nvPr/>
        </p:nvPicPr>
        <p:blipFill>
          <a:blip r:embed="rId2"/>
          <a:stretch>
            <a:fillRect/>
          </a:stretch>
        </p:blipFill>
        <p:spPr>
          <a:xfrm>
            <a:off x="3131840" y="3284984"/>
            <a:ext cx="2254750" cy="648072"/>
          </a:xfrm>
          <a:prstGeom prst="rect">
            <a:avLst/>
          </a:prstGeom>
        </p:spPr>
      </p:pic>
    </p:spTree>
    <p:extLst>
      <p:ext uri="{BB962C8B-B14F-4D97-AF65-F5344CB8AC3E}">
        <p14:creationId xmlns:p14="http://schemas.microsoft.com/office/powerpoint/2010/main" val="417088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21896-DDB3-1650-694E-2E6FBE77B0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DA2845-555C-392F-C12F-F66277433B33}"/>
              </a:ext>
            </a:extLst>
          </p:cNvPr>
          <p:cNvSpPr>
            <a:spLocks noGrp="1"/>
          </p:cNvSpPr>
          <p:nvPr>
            <p:ph type="title"/>
          </p:nvPr>
        </p:nvSpPr>
        <p:spPr>
          <a:xfrm>
            <a:off x="457200" y="44624"/>
            <a:ext cx="8229600" cy="922114"/>
          </a:xfrm>
        </p:spPr>
        <p:txBody>
          <a:bodyPr/>
          <a:lstStyle/>
          <a:p>
            <a:r>
              <a:rPr lang="en-US" dirty="0">
                <a:solidFill>
                  <a:srgbClr val="FF0000"/>
                </a:solidFill>
              </a:rPr>
              <a:t>Boolean Algebra</a:t>
            </a:r>
          </a:p>
        </p:txBody>
      </p:sp>
      <p:sp>
        <p:nvSpPr>
          <p:cNvPr id="3" name="Content Placeholder 2">
            <a:extLst>
              <a:ext uri="{FF2B5EF4-FFF2-40B4-BE49-F238E27FC236}">
                <a16:creationId xmlns:a16="http://schemas.microsoft.com/office/drawing/2014/main" id="{A225862C-5C79-8DE0-DD3D-0AAD82BAF145}"/>
              </a:ext>
            </a:extLst>
          </p:cNvPr>
          <p:cNvSpPr>
            <a:spLocks noGrp="1"/>
          </p:cNvSpPr>
          <p:nvPr>
            <p:ph idx="1"/>
          </p:nvPr>
        </p:nvSpPr>
        <p:spPr>
          <a:xfrm>
            <a:off x="35496" y="908720"/>
            <a:ext cx="8856984" cy="4525963"/>
          </a:xfrm>
        </p:spPr>
        <p:txBody>
          <a:bodyPr>
            <a:normAutofit/>
          </a:bodyPr>
          <a:lstStyle/>
          <a:p>
            <a:pPr algn="just"/>
            <a:r>
              <a:rPr lang="en-US" sz="3000" dirty="0"/>
              <a:t>Boolean algebra is an algebra that deals with binary variables and logic operations.</a:t>
            </a:r>
          </a:p>
          <a:p>
            <a:pPr algn="just"/>
            <a:endParaRPr lang="en-US" sz="3000" dirty="0"/>
          </a:p>
          <a:p>
            <a:pPr algn="just"/>
            <a:r>
              <a:rPr lang="en-US" sz="3000" dirty="0"/>
              <a:t>Consider, for example, the Boolean function </a:t>
            </a:r>
            <a:endParaRPr lang="en-PK" sz="3000" dirty="0"/>
          </a:p>
        </p:txBody>
      </p:sp>
      <p:pic>
        <p:nvPicPr>
          <p:cNvPr id="6" name="Picture 5">
            <a:extLst>
              <a:ext uri="{FF2B5EF4-FFF2-40B4-BE49-F238E27FC236}">
                <a16:creationId xmlns:a16="http://schemas.microsoft.com/office/drawing/2014/main" id="{070D0BF3-EF34-EE8D-94B1-1D82D834DC93}"/>
              </a:ext>
            </a:extLst>
          </p:cNvPr>
          <p:cNvPicPr>
            <a:picLocks noChangeAspect="1"/>
          </p:cNvPicPr>
          <p:nvPr/>
        </p:nvPicPr>
        <p:blipFill>
          <a:blip r:embed="rId2"/>
          <a:stretch>
            <a:fillRect/>
          </a:stretch>
        </p:blipFill>
        <p:spPr>
          <a:xfrm>
            <a:off x="3131840" y="3284984"/>
            <a:ext cx="2254750" cy="648072"/>
          </a:xfrm>
          <a:prstGeom prst="rect">
            <a:avLst/>
          </a:prstGeom>
        </p:spPr>
      </p:pic>
      <p:pic>
        <p:nvPicPr>
          <p:cNvPr id="5" name="Picture 4">
            <a:extLst>
              <a:ext uri="{FF2B5EF4-FFF2-40B4-BE49-F238E27FC236}">
                <a16:creationId xmlns:a16="http://schemas.microsoft.com/office/drawing/2014/main" id="{8D787EFB-D234-0329-A97D-3E6687F90A9C}"/>
              </a:ext>
            </a:extLst>
          </p:cNvPr>
          <p:cNvPicPr>
            <a:picLocks noChangeAspect="1"/>
          </p:cNvPicPr>
          <p:nvPr/>
        </p:nvPicPr>
        <p:blipFill>
          <a:blip r:embed="rId3"/>
          <a:stretch>
            <a:fillRect/>
          </a:stretch>
        </p:blipFill>
        <p:spPr>
          <a:xfrm>
            <a:off x="982600" y="4124995"/>
            <a:ext cx="6962775" cy="2619375"/>
          </a:xfrm>
          <a:prstGeom prst="rect">
            <a:avLst/>
          </a:prstGeom>
        </p:spPr>
      </p:pic>
    </p:spTree>
    <p:extLst>
      <p:ext uri="{BB962C8B-B14F-4D97-AF65-F5344CB8AC3E}">
        <p14:creationId xmlns:p14="http://schemas.microsoft.com/office/powerpoint/2010/main" val="2666475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CA0C0-289B-2EA4-E44A-B5060AFB1C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03D723-8358-63F7-C3AF-E255BDA8176B}"/>
              </a:ext>
            </a:extLst>
          </p:cNvPr>
          <p:cNvSpPr>
            <a:spLocks noGrp="1"/>
          </p:cNvSpPr>
          <p:nvPr>
            <p:ph type="title"/>
          </p:nvPr>
        </p:nvSpPr>
        <p:spPr>
          <a:xfrm>
            <a:off x="457200" y="44624"/>
            <a:ext cx="8229600" cy="922114"/>
          </a:xfrm>
        </p:spPr>
        <p:txBody>
          <a:bodyPr/>
          <a:lstStyle/>
          <a:p>
            <a:r>
              <a:rPr lang="en-US" dirty="0">
                <a:solidFill>
                  <a:srgbClr val="FF0000"/>
                </a:solidFill>
              </a:rPr>
              <a:t>Combinational Circuits</a:t>
            </a:r>
          </a:p>
        </p:txBody>
      </p:sp>
      <p:sp>
        <p:nvSpPr>
          <p:cNvPr id="3" name="Content Placeholder 2">
            <a:extLst>
              <a:ext uri="{FF2B5EF4-FFF2-40B4-BE49-F238E27FC236}">
                <a16:creationId xmlns:a16="http://schemas.microsoft.com/office/drawing/2014/main" id="{18B28604-10E5-C7B4-0684-AE6992402DED}"/>
              </a:ext>
            </a:extLst>
          </p:cNvPr>
          <p:cNvSpPr>
            <a:spLocks noGrp="1"/>
          </p:cNvSpPr>
          <p:nvPr>
            <p:ph idx="1"/>
          </p:nvPr>
        </p:nvSpPr>
        <p:spPr>
          <a:xfrm>
            <a:off x="35496" y="908720"/>
            <a:ext cx="8856984" cy="4525963"/>
          </a:xfrm>
        </p:spPr>
        <p:txBody>
          <a:bodyPr>
            <a:normAutofit/>
          </a:bodyPr>
          <a:lstStyle/>
          <a:p>
            <a:pPr algn="just"/>
            <a:r>
              <a:rPr lang="en-US" sz="3000" dirty="0"/>
              <a:t>A combinational circuit is a connected arrangement of logic gates with a set of inputs and outputs. </a:t>
            </a:r>
          </a:p>
          <a:p>
            <a:pPr algn="just"/>
            <a:endParaRPr lang="en-US" sz="3000" dirty="0"/>
          </a:p>
          <a:p>
            <a:pPr algn="just"/>
            <a:r>
              <a:rPr lang="en-US" sz="3000" dirty="0"/>
              <a:t>At any given time, the binary values of the outputs are a function of the binary combination of the inputs</a:t>
            </a:r>
            <a:endParaRPr lang="en-PK" sz="3000" dirty="0"/>
          </a:p>
        </p:txBody>
      </p:sp>
      <p:pic>
        <p:nvPicPr>
          <p:cNvPr id="7" name="Picture 6">
            <a:extLst>
              <a:ext uri="{FF2B5EF4-FFF2-40B4-BE49-F238E27FC236}">
                <a16:creationId xmlns:a16="http://schemas.microsoft.com/office/drawing/2014/main" id="{A1286172-47D6-B0A2-D4A7-6CBAFB9C90A2}"/>
              </a:ext>
            </a:extLst>
          </p:cNvPr>
          <p:cNvPicPr>
            <a:picLocks noChangeAspect="1"/>
          </p:cNvPicPr>
          <p:nvPr/>
        </p:nvPicPr>
        <p:blipFill>
          <a:blip r:embed="rId2"/>
          <a:stretch>
            <a:fillRect/>
          </a:stretch>
        </p:blipFill>
        <p:spPr>
          <a:xfrm>
            <a:off x="1358013" y="4005064"/>
            <a:ext cx="6211949" cy="1669529"/>
          </a:xfrm>
          <a:prstGeom prst="rect">
            <a:avLst/>
          </a:prstGeom>
        </p:spPr>
      </p:pic>
    </p:spTree>
    <p:extLst>
      <p:ext uri="{BB962C8B-B14F-4D97-AF65-F5344CB8AC3E}">
        <p14:creationId xmlns:p14="http://schemas.microsoft.com/office/powerpoint/2010/main" val="1907467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75CBF4-4789-672B-FF25-2E5FCAB875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9179CE-6F3F-D435-B262-5AD26F9D0199}"/>
              </a:ext>
            </a:extLst>
          </p:cNvPr>
          <p:cNvSpPr>
            <a:spLocks noGrp="1"/>
          </p:cNvSpPr>
          <p:nvPr>
            <p:ph type="title"/>
          </p:nvPr>
        </p:nvSpPr>
        <p:spPr>
          <a:xfrm>
            <a:off x="457200" y="44624"/>
            <a:ext cx="8229600" cy="922114"/>
          </a:xfrm>
        </p:spPr>
        <p:txBody>
          <a:bodyPr/>
          <a:lstStyle/>
          <a:p>
            <a:r>
              <a:rPr lang="en-US" dirty="0">
                <a:solidFill>
                  <a:srgbClr val="FF0000"/>
                </a:solidFill>
              </a:rPr>
              <a:t>Combinational Circuits: Half Adder</a:t>
            </a:r>
          </a:p>
        </p:txBody>
      </p:sp>
      <p:sp>
        <p:nvSpPr>
          <p:cNvPr id="3" name="Content Placeholder 2">
            <a:extLst>
              <a:ext uri="{FF2B5EF4-FFF2-40B4-BE49-F238E27FC236}">
                <a16:creationId xmlns:a16="http://schemas.microsoft.com/office/drawing/2014/main" id="{277E9C93-F52A-DDBE-52F2-4EE1B5CBC6DB}"/>
              </a:ext>
            </a:extLst>
          </p:cNvPr>
          <p:cNvSpPr>
            <a:spLocks noGrp="1"/>
          </p:cNvSpPr>
          <p:nvPr>
            <p:ph idx="1"/>
          </p:nvPr>
        </p:nvSpPr>
        <p:spPr>
          <a:xfrm>
            <a:off x="35496" y="908720"/>
            <a:ext cx="8856984" cy="4525963"/>
          </a:xfrm>
        </p:spPr>
        <p:txBody>
          <a:bodyPr>
            <a:normAutofit/>
          </a:bodyPr>
          <a:lstStyle/>
          <a:p>
            <a:pPr algn="just"/>
            <a:r>
              <a:rPr lang="en-US" sz="2800" dirty="0"/>
              <a:t>The most basic digital arithmetic circuit is the addition of two binary digits. </a:t>
            </a:r>
          </a:p>
          <a:p>
            <a:pPr algn="just"/>
            <a:endParaRPr lang="en-US" sz="1050" dirty="0"/>
          </a:p>
          <a:p>
            <a:pPr algn="just"/>
            <a:r>
              <a:rPr lang="en-US" sz="2800" dirty="0"/>
              <a:t>A combinational circuit that performs the arithmetic addition of two bits is called a half-adder</a:t>
            </a:r>
          </a:p>
        </p:txBody>
      </p:sp>
      <p:pic>
        <p:nvPicPr>
          <p:cNvPr id="5" name="Picture 4">
            <a:extLst>
              <a:ext uri="{FF2B5EF4-FFF2-40B4-BE49-F238E27FC236}">
                <a16:creationId xmlns:a16="http://schemas.microsoft.com/office/drawing/2014/main" id="{22793CB6-B6CF-2D9A-A0B9-8C6F69147D2D}"/>
              </a:ext>
            </a:extLst>
          </p:cNvPr>
          <p:cNvPicPr>
            <a:picLocks noChangeAspect="1"/>
          </p:cNvPicPr>
          <p:nvPr/>
        </p:nvPicPr>
        <p:blipFill>
          <a:blip r:embed="rId2"/>
          <a:stretch>
            <a:fillRect/>
          </a:stretch>
        </p:blipFill>
        <p:spPr>
          <a:xfrm>
            <a:off x="1264377" y="4229075"/>
            <a:ext cx="6399222" cy="2584301"/>
          </a:xfrm>
          <a:prstGeom prst="rect">
            <a:avLst/>
          </a:prstGeom>
        </p:spPr>
      </p:pic>
      <p:pic>
        <p:nvPicPr>
          <p:cNvPr id="8" name="Picture 7">
            <a:extLst>
              <a:ext uri="{FF2B5EF4-FFF2-40B4-BE49-F238E27FC236}">
                <a16:creationId xmlns:a16="http://schemas.microsoft.com/office/drawing/2014/main" id="{7CB61CC7-5CD8-5805-CE69-3479B7B80CDF}"/>
              </a:ext>
            </a:extLst>
          </p:cNvPr>
          <p:cNvPicPr>
            <a:picLocks noChangeAspect="1"/>
          </p:cNvPicPr>
          <p:nvPr/>
        </p:nvPicPr>
        <p:blipFill>
          <a:blip r:embed="rId3"/>
          <a:stretch>
            <a:fillRect/>
          </a:stretch>
        </p:blipFill>
        <p:spPr>
          <a:xfrm>
            <a:off x="2699792" y="3167509"/>
            <a:ext cx="2790825" cy="876300"/>
          </a:xfrm>
          <a:prstGeom prst="rect">
            <a:avLst/>
          </a:prstGeom>
        </p:spPr>
      </p:pic>
    </p:spTree>
    <p:extLst>
      <p:ext uri="{BB962C8B-B14F-4D97-AF65-F5344CB8AC3E}">
        <p14:creationId xmlns:p14="http://schemas.microsoft.com/office/powerpoint/2010/main" val="3614376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650AD-50D0-E104-1D7F-6D3A203654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B663A7-16FB-3C30-7C5F-FD6110D1C2EF}"/>
              </a:ext>
            </a:extLst>
          </p:cNvPr>
          <p:cNvSpPr>
            <a:spLocks noGrp="1"/>
          </p:cNvSpPr>
          <p:nvPr>
            <p:ph type="title"/>
          </p:nvPr>
        </p:nvSpPr>
        <p:spPr>
          <a:xfrm>
            <a:off x="457200" y="44624"/>
            <a:ext cx="8229600" cy="922114"/>
          </a:xfrm>
        </p:spPr>
        <p:txBody>
          <a:bodyPr/>
          <a:lstStyle/>
          <a:p>
            <a:r>
              <a:rPr lang="en-US" dirty="0">
                <a:solidFill>
                  <a:srgbClr val="FF0000"/>
                </a:solidFill>
              </a:rPr>
              <a:t>Flip Flops</a:t>
            </a:r>
          </a:p>
        </p:txBody>
      </p:sp>
      <p:sp>
        <p:nvSpPr>
          <p:cNvPr id="3" name="Content Placeholder 2">
            <a:extLst>
              <a:ext uri="{FF2B5EF4-FFF2-40B4-BE49-F238E27FC236}">
                <a16:creationId xmlns:a16="http://schemas.microsoft.com/office/drawing/2014/main" id="{201923A3-431E-387D-6DCA-6DCE73DB4F6A}"/>
              </a:ext>
            </a:extLst>
          </p:cNvPr>
          <p:cNvSpPr>
            <a:spLocks noGrp="1"/>
          </p:cNvSpPr>
          <p:nvPr>
            <p:ph idx="1"/>
          </p:nvPr>
        </p:nvSpPr>
        <p:spPr>
          <a:xfrm>
            <a:off x="35496" y="908720"/>
            <a:ext cx="8856984" cy="4525963"/>
          </a:xfrm>
        </p:spPr>
        <p:txBody>
          <a:bodyPr>
            <a:normAutofit/>
          </a:bodyPr>
          <a:lstStyle/>
          <a:p>
            <a:pPr algn="just"/>
            <a:r>
              <a:rPr lang="en-US" sz="2800" dirty="0"/>
              <a:t>Most digital systems encountered in practice also include storage elements, which require that the system be described in terms of sequential circuits.</a:t>
            </a:r>
          </a:p>
        </p:txBody>
      </p:sp>
      <p:pic>
        <p:nvPicPr>
          <p:cNvPr id="9" name="Picture 8">
            <a:extLst>
              <a:ext uri="{FF2B5EF4-FFF2-40B4-BE49-F238E27FC236}">
                <a16:creationId xmlns:a16="http://schemas.microsoft.com/office/drawing/2014/main" id="{82C54317-477F-7F7A-5912-89B1028F72F1}"/>
              </a:ext>
            </a:extLst>
          </p:cNvPr>
          <p:cNvPicPr>
            <a:picLocks noChangeAspect="1"/>
          </p:cNvPicPr>
          <p:nvPr/>
        </p:nvPicPr>
        <p:blipFill>
          <a:blip r:embed="rId2"/>
          <a:stretch>
            <a:fillRect/>
          </a:stretch>
        </p:blipFill>
        <p:spPr>
          <a:xfrm>
            <a:off x="163191" y="2563466"/>
            <a:ext cx="8799490" cy="2871217"/>
          </a:xfrm>
          <a:prstGeom prst="rect">
            <a:avLst/>
          </a:prstGeom>
        </p:spPr>
      </p:pic>
    </p:spTree>
    <p:extLst>
      <p:ext uri="{BB962C8B-B14F-4D97-AF65-F5344CB8AC3E}">
        <p14:creationId xmlns:p14="http://schemas.microsoft.com/office/powerpoint/2010/main" val="2737931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C209DB-1947-C4F4-EB97-CFCEE5DA98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8098BC-2E4E-C324-0F69-FBBA89BD5D99}"/>
              </a:ext>
            </a:extLst>
          </p:cNvPr>
          <p:cNvSpPr>
            <a:spLocks noGrp="1"/>
          </p:cNvSpPr>
          <p:nvPr>
            <p:ph type="title"/>
          </p:nvPr>
        </p:nvSpPr>
        <p:spPr>
          <a:xfrm>
            <a:off x="457200" y="44624"/>
            <a:ext cx="8229600" cy="922114"/>
          </a:xfrm>
        </p:spPr>
        <p:txBody>
          <a:bodyPr/>
          <a:lstStyle/>
          <a:p>
            <a:r>
              <a:rPr lang="en-US" dirty="0">
                <a:solidFill>
                  <a:srgbClr val="FF0000"/>
                </a:solidFill>
              </a:rPr>
              <a:t>Sequential Circuits </a:t>
            </a:r>
          </a:p>
        </p:txBody>
      </p:sp>
      <p:sp>
        <p:nvSpPr>
          <p:cNvPr id="3" name="Content Placeholder 2">
            <a:extLst>
              <a:ext uri="{FF2B5EF4-FFF2-40B4-BE49-F238E27FC236}">
                <a16:creationId xmlns:a16="http://schemas.microsoft.com/office/drawing/2014/main" id="{A26C2EBA-5D00-03A3-C22E-81BC366123D2}"/>
              </a:ext>
            </a:extLst>
          </p:cNvPr>
          <p:cNvSpPr>
            <a:spLocks noGrp="1"/>
          </p:cNvSpPr>
          <p:nvPr>
            <p:ph idx="1"/>
          </p:nvPr>
        </p:nvSpPr>
        <p:spPr>
          <a:xfrm>
            <a:off x="35496" y="908720"/>
            <a:ext cx="8856984" cy="4525963"/>
          </a:xfrm>
        </p:spPr>
        <p:txBody>
          <a:bodyPr>
            <a:normAutofit/>
          </a:bodyPr>
          <a:lstStyle/>
          <a:p>
            <a:pPr algn="just"/>
            <a:r>
              <a:rPr lang="en-US" sz="2800" dirty="0"/>
              <a:t>A sequential circuit is an interconnection of flip-flops and gates. </a:t>
            </a:r>
          </a:p>
          <a:p>
            <a:pPr algn="just"/>
            <a:endParaRPr lang="en-US" sz="2800" dirty="0"/>
          </a:p>
          <a:p>
            <a:pPr algn="just"/>
            <a:r>
              <a:rPr lang="en-US" sz="2800" dirty="0"/>
              <a:t>The gates by themselves constitute a combinational circuit, but when included with the flip-flops, the overall circuit is classified as a sequential circuit. </a:t>
            </a:r>
          </a:p>
        </p:txBody>
      </p:sp>
      <p:pic>
        <p:nvPicPr>
          <p:cNvPr id="5" name="Picture 4">
            <a:extLst>
              <a:ext uri="{FF2B5EF4-FFF2-40B4-BE49-F238E27FC236}">
                <a16:creationId xmlns:a16="http://schemas.microsoft.com/office/drawing/2014/main" id="{3117416A-73EE-093B-183C-68D630B1B2EB}"/>
              </a:ext>
            </a:extLst>
          </p:cNvPr>
          <p:cNvPicPr>
            <a:picLocks noChangeAspect="1"/>
          </p:cNvPicPr>
          <p:nvPr/>
        </p:nvPicPr>
        <p:blipFill>
          <a:blip r:embed="rId2"/>
          <a:stretch>
            <a:fillRect/>
          </a:stretch>
        </p:blipFill>
        <p:spPr>
          <a:xfrm>
            <a:off x="884676" y="4077072"/>
            <a:ext cx="7374648" cy="2412268"/>
          </a:xfrm>
          <a:prstGeom prst="rect">
            <a:avLst/>
          </a:prstGeom>
        </p:spPr>
      </p:pic>
    </p:spTree>
    <p:extLst>
      <p:ext uri="{BB962C8B-B14F-4D97-AF65-F5344CB8AC3E}">
        <p14:creationId xmlns:p14="http://schemas.microsoft.com/office/powerpoint/2010/main" val="2910876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F7A683-7C21-3B52-57E2-9B4A881977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F86AA0-14FB-2B36-265C-25F34B948E21}"/>
              </a:ext>
            </a:extLst>
          </p:cNvPr>
          <p:cNvSpPr>
            <a:spLocks noGrp="1"/>
          </p:cNvSpPr>
          <p:nvPr>
            <p:ph type="title"/>
          </p:nvPr>
        </p:nvSpPr>
        <p:spPr>
          <a:xfrm>
            <a:off x="657519" y="741391"/>
            <a:ext cx="2591866" cy="1616203"/>
          </a:xfrm>
        </p:spPr>
        <p:txBody>
          <a:bodyPr anchor="b">
            <a:normAutofit/>
          </a:bodyPr>
          <a:lstStyle/>
          <a:p>
            <a:r>
              <a:rPr lang="en-US" sz="2800" dirty="0"/>
              <a:t>Sequential Circuit: Example</a:t>
            </a:r>
          </a:p>
        </p:txBody>
      </p:sp>
      <p:sp>
        <p:nvSpPr>
          <p:cNvPr id="3" name="Content Placeholder 2">
            <a:extLst>
              <a:ext uri="{FF2B5EF4-FFF2-40B4-BE49-F238E27FC236}">
                <a16:creationId xmlns:a16="http://schemas.microsoft.com/office/drawing/2014/main" id="{04E3288F-E4E0-A690-4197-C3DED099843F}"/>
              </a:ext>
            </a:extLst>
          </p:cNvPr>
          <p:cNvSpPr>
            <a:spLocks noGrp="1"/>
          </p:cNvSpPr>
          <p:nvPr>
            <p:ph idx="1"/>
          </p:nvPr>
        </p:nvSpPr>
        <p:spPr>
          <a:xfrm>
            <a:off x="251520" y="2533476"/>
            <a:ext cx="3384375" cy="3447832"/>
          </a:xfrm>
        </p:spPr>
        <p:txBody>
          <a:bodyPr anchor="t">
            <a:normAutofit/>
          </a:bodyPr>
          <a:lstStyle/>
          <a:p>
            <a:r>
              <a:rPr lang="en-US" sz="2000" dirty="0"/>
              <a:t>Flip Flop Input Equations</a:t>
            </a:r>
          </a:p>
          <a:p>
            <a:endParaRPr lang="en-US" sz="2000" dirty="0"/>
          </a:p>
          <a:p>
            <a:endParaRPr lang="en-US" sz="2000" dirty="0"/>
          </a:p>
          <a:p>
            <a:endParaRPr lang="en-US" sz="2000" dirty="0"/>
          </a:p>
          <a:p>
            <a:endParaRPr lang="en-US" sz="2000" dirty="0"/>
          </a:p>
          <a:p>
            <a:r>
              <a:rPr lang="en-US" sz="2000" dirty="0"/>
              <a:t>Output equation </a:t>
            </a:r>
          </a:p>
        </p:txBody>
      </p:sp>
      <p:pic>
        <p:nvPicPr>
          <p:cNvPr id="6" name="Picture 5">
            <a:extLst>
              <a:ext uri="{FF2B5EF4-FFF2-40B4-BE49-F238E27FC236}">
                <a16:creationId xmlns:a16="http://schemas.microsoft.com/office/drawing/2014/main" id="{70F1D894-A1C0-DE13-E369-FC9EB745F75B}"/>
              </a:ext>
            </a:extLst>
          </p:cNvPr>
          <p:cNvPicPr>
            <a:picLocks noChangeAspect="1"/>
          </p:cNvPicPr>
          <p:nvPr/>
        </p:nvPicPr>
        <p:blipFill rotWithShape="1">
          <a:blip r:embed="rId2"/>
          <a:srcRect t="1160" b="-1"/>
          <a:stretch/>
        </p:blipFill>
        <p:spPr>
          <a:xfrm>
            <a:off x="3536802" y="1268759"/>
            <a:ext cx="5355678" cy="4896545"/>
          </a:xfrm>
          <a:prstGeom prst="rect">
            <a:avLst/>
          </a:prstGeom>
        </p:spPr>
      </p:pic>
      <p:grpSp>
        <p:nvGrpSpPr>
          <p:cNvPr id="11" name="Group 1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51478" y="0"/>
            <a:ext cx="92522" cy="6858000"/>
            <a:chOff x="12068638" y="0"/>
            <a:chExt cx="123362" cy="6858000"/>
          </a:xfrm>
        </p:grpSpPr>
        <p:sp>
          <p:nvSpPr>
            <p:cNvPr id="12" name="Rectangle 1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7917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CF7C12-75DC-D43D-E15B-B2E5978DDD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EDFF5C-44D8-64E7-FCBF-A2C995AB1054}"/>
              </a:ext>
            </a:extLst>
          </p:cNvPr>
          <p:cNvSpPr>
            <a:spLocks noGrp="1"/>
          </p:cNvSpPr>
          <p:nvPr>
            <p:ph type="title"/>
          </p:nvPr>
        </p:nvSpPr>
        <p:spPr>
          <a:xfrm>
            <a:off x="657519" y="741391"/>
            <a:ext cx="2591866" cy="1616203"/>
          </a:xfrm>
        </p:spPr>
        <p:txBody>
          <a:bodyPr anchor="b">
            <a:normAutofit/>
          </a:bodyPr>
          <a:lstStyle/>
          <a:p>
            <a:r>
              <a:rPr lang="en-US" sz="2800" dirty="0"/>
              <a:t>Sequential Circuit: Example</a:t>
            </a:r>
          </a:p>
        </p:txBody>
      </p:sp>
      <p:sp>
        <p:nvSpPr>
          <p:cNvPr id="3" name="Content Placeholder 2">
            <a:extLst>
              <a:ext uri="{FF2B5EF4-FFF2-40B4-BE49-F238E27FC236}">
                <a16:creationId xmlns:a16="http://schemas.microsoft.com/office/drawing/2014/main" id="{D7091751-3131-6BC0-0D64-1A65BBDB0253}"/>
              </a:ext>
            </a:extLst>
          </p:cNvPr>
          <p:cNvSpPr>
            <a:spLocks noGrp="1"/>
          </p:cNvSpPr>
          <p:nvPr>
            <p:ph idx="1"/>
          </p:nvPr>
        </p:nvSpPr>
        <p:spPr>
          <a:xfrm>
            <a:off x="251520" y="2533476"/>
            <a:ext cx="3384375" cy="3447832"/>
          </a:xfrm>
        </p:spPr>
        <p:txBody>
          <a:bodyPr anchor="t">
            <a:normAutofit/>
          </a:bodyPr>
          <a:lstStyle/>
          <a:p>
            <a:r>
              <a:rPr lang="en-US" sz="2000" dirty="0"/>
              <a:t>Flip Flop Input Equations</a:t>
            </a:r>
          </a:p>
          <a:p>
            <a:endParaRPr lang="en-US" sz="2000" dirty="0"/>
          </a:p>
          <a:p>
            <a:endParaRPr lang="en-US" sz="2000" dirty="0"/>
          </a:p>
          <a:p>
            <a:endParaRPr lang="en-US" sz="2000" dirty="0"/>
          </a:p>
          <a:p>
            <a:endParaRPr lang="en-US" sz="2000" dirty="0"/>
          </a:p>
          <a:p>
            <a:r>
              <a:rPr lang="en-US" sz="2000" dirty="0"/>
              <a:t>Output equation </a:t>
            </a:r>
          </a:p>
        </p:txBody>
      </p:sp>
      <p:pic>
        <p:nvPicPr>
          <p:cNvPr id="6" name="Picture 5">
            <a:extLst>
              <a:ext uri="{FF2B5EF4-FFF2-40B4-BE49-F238E27FC236}">
                <a16:creationId xmlns:a16="http://schemas.microsoft.com/office/drawing/2014/main" id="{2B79007B-0913-376F-8DE2-B0436C5647AF}"/>
              </a:ext>
            </a:extLst>
          </p:cNvPr>
          <p:cNvPicPr>
            <a:picLocks noChangeAspect="1"/>
          </p:cNvPicPr>
          <p:nvPr/>
        </p:nvPicPr>
        <p:blipFill rotWithShape="1">
          <a:blip r:embed="rId2"/>
          <a:srcRect t="1160" b="-1"/>
          <a:stretch/>
        </p:blipFill>
        <p:spPr>
          <a:xfrm>
            <a:off x="3536802" y="1268759"/>
            <a:ext cx="5355678" cy="4896545"/>
          </a:xfrm>
          <a:prstGeom prst="rect">
            <a:avLst/>
          </a:prstGeom>
        </p:spPr>
      </p:pic>
      <p:grpSp>
        <p:nvGrpSpPr>
          <p:cNvPr id="11" name="Group 10">
            <a:extLst>
              <a:ext uri="{FF2B5EF4-FFF2-40B4-BE49-F238E27FC236}">
                <a16:creationId xmlns:a16="http://schemas.microsoft.com/office/drawing/2014/main" id="{D94B9EAB-F33A-FF36-26D5-B4601035A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51478" y="0"/>
            <a:ext cx="92522" cy="6858000"/>
            <a:chOff x="12068638" y="0"/>
            <a:chExt cx="123362" cy="6858000"/>
          </a:xfrm>
        </p:grpSpPr>
        <p:sp>
          <p:nvSpPr>
            <p:cNvPr id="12" name="Rectangle 11">
              <a:extLst>
                <a:ext uri="{FF2B5EF4-FFF2-40B4-BE49-F238E27FC236}">
                  <a16:creationId xmlns:a16="http://schemas.microsoft.com/office/drawing/2014/main" id="{8268D39E-CE4F-431E-122A-BF75830DC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0B6BD88-8083-1824-3B5B-5CD6981D5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23F27AF3-C5B1-5880-863A-701A644ACAF0}"/>
              </a:ext>
            </a:extLst>
          </p:cNvPr>
          <p:cNvPicPr>
            <a:picLocks noChangeAspect="1"/>
          </p:cNvPicPr>
          <p:nvPr/>
        </p:nvPicPr>
        <p:blipFill>
          <a:blip r:embed="rId3"/>
          <a:stretch>
            <a:fillRect/>
          </a:stretch>
        </p:blipFill>
        <p:spPr>
          <a:xfrm>
            <a:off x="827584" y="3180270"/>
            <a:ext cx="1590675" cy="390525"/>
          </a:xfrm>
          <a:prstGeom prst="rect">
            <a:avLst/>
          </a:prstGeom>
        </p:spPr>
      </p:pic>
      <p:pic>
        <p:nvPicPr>
          <p:cNvPr id="10" name="Picture 9">
            <a:extLst>
              <a:ext uri="{FF2B5EF4-FFF2-40B4-BE49-F238E27FC236}">
                <a16:creationId xmlns:a16="http://schemas.microsoft.com/office/drawing/2014/main" id="{BF996108-DC2E-E424-C403-6E9F7489ADD2}"/>
              </a:ext>
            </a:extLst>
          </p:cNvPr>
          <p:cNvPicPr>
            <a:picLocks noChangeAspect="1"/>
          </p:cNvPicPr>
          <p:nvPr/>
        </p:nvPicPr>
        <p:blipFill>
          <a:blip r:embed="rId4"/>
          <a:stretch>
            <a:fillRect/>
          </a:stretch>
        </p:blipFill>
        <p:spPr>
          <a:xfrm>
            <a:off x="762827" y="3746677"/>
            <a:ext cx="1190625" cy="409575"/>
          </a:xfrm>
          <a:prstGeom prst="rect">
            <a:avLst/>
          </a:prstGeom>
        </p:spPr>
      </p:pic>
      <p:pic>
        <p:nvPicPr>
          <p:cNvPr id="15" name="Picture 14">
            <a:extLst>
              <a:ext uri="{FF2B5EF4-FFF2-40B4-BE49-F238E27FC236}">
                <a16:creationId xmlns:a16="http://schemas.microsoft.com/office/drawing/2014/main" id="{A318AE83-9D98-8893-27CA-784991A3A9DD}"/>
              </a:ext>
            </a:extLst>
          </p:cNvPr>
          <p:cNvPicPr>
            <a:picLocks noChangeAspect="1"/>
          </p:cNvPicPr>
          <p:nvPr/>
        </p:nvPicPr>
        <p:blipFill>
          <a:blip r:embed="rId5"/>
          <a:stretch>
            <a:fillRect/>
          </a:stretch>
        </p:blipFill>
        <p:spPr>
          <a:xfrm>
            <a:off x="657519" y="4992344"/>
            <a:ext cx="1638300" cy="428625"/>
          </a:xfrm>
          <a:prstGeom prst="rect">
            <a:avLst/>
          </a:prstGeom>
        </p:spPr>
      </p:pic>
    </p:spTree>
    <p:extLst>
      <p:ext uri="{BB962C8B-B14F-4D97-AF65-F5344CB8AC3E}">
        <p14:creationId xmlns:p14="http://schemas.microsoft.com/office/powerpoint/2010/main" val="3821022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useBgFill="1">
        <p:nvSpPr>
          <p:cNvPr id="8200" name="Rectangle 819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4" name="Rectangle 2"/>
          <p:cNvSpPr>
            <a:spLocks noGrp="1" noChangeArrowheads="1"/>
          </p:cNvSpPr>
          <p:nvPr>
            <p:ph type="title"/>
          </p:nvPr>
        </p:nvSpPr>
        <p:spPr>
          <a:xfrm>
            <a:off x="4197375" y="489508"/>
            <a:ext cx="4316172" cy="1667569"/>
          </a:xfrm>
        </p:spPr>
        <p:txBody>
          <a:bodyPr anchor="b">
            <a:normAutofit/>
          </a:bodyPr>
          <a:lstStyle/>
          <a:p>
            <a:pPr eaLnBrk="1" hangingPunct="1"/>
            <a:r>
              <a:rPr lang="en-US" sz="3500" dirty="0"/>
              <a:t>Textbook</a:t>
            </a:r>
          </a:p>
        </p:txBody>
      </p:sp>
      <p:pic>
        <p:nvPicPr>
          <p:cNvPr id="1026" name="Picture 2" descr="Computer System Architecture by M. Morris Mano | Goodreads">
            <a:extLst>
              <a:ext uri="{FF2B5EF4-FFF2-40B4-BE49-F238E27FC236}">
                <a16:creationId xmlns:a16="http://schemas.microsoft.com/office/drawing/2014/main" id="{3DEC1A85-175A-55D8-2BBF-A66599742E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3528" y="692696"/>
            <a:ext cx="4032447" cy="5236943"/>
          </a:xfrm>
          <a:prstGeom prst="rect">
            <a:avLst/>
          </a:prstGeom>
          <a:noFill/>
          <a:extLst>
            <a:ext uri="{909E8E84-426E-40DD-AFC4-6F175D3DCCD1}">
              <a14:hiddenFill xmlns:a14="http://schemas.microsoft.com/office/drawing/2010/main">
                <a:solidFill>
                  <a:srgbClr val="FFFFFF"/>
                </a:solidFill>
              </a14:hiddenFill>
            </a:ext>
          </a:extLst>
        </p:spPr>
      </p:pic>
      <p:sp>
        <p:nvSpPr>
          <p:cNvPr id="8195" name="Rectangle 3"/>
          <p:cNvSpPr>
            <a:spLocks noGrp="1" noChangeArrowheads="1"/>
          </p:cNvSpPr>
          <p:nvPr>
            <p:ph type="body" idx="1"/>
          </p:nvPr>
        </p:nvSpPr>
        <p:spPr>
          <a:xfrm>
            <a:off x="4197376" y="2405894"/>
            <a:ext cx="4316172" cy="3197464"/>
          </a:xfrm>
        </p:spPr>
        <p:txBody>
          <a:bodyPr anchor="t">
            <a:normAutofit/>
          </a:bodyPr>
          <a:lstStyle/>
          <a:p>
            <a:pPr lvl="1" eaLnBrk="1" hangingPunct="1"/>
            <a:endParaRPr lang="en-US" sz="3200" dirty="0"/>
          </a:p>
          <a:p>
            <a:pPr lvl="1" eaLnBrk="1" hangingPunct="1"/>
            <a:r>
              <a:rPr lang="en-US" sz="3200" dirty="0"/>
              <a:t>M. </a:t>
            </a:r>
            <a:r>
              <a:rPr lang="en-US" sz="3200" dirty="0" err="1"/>
              <a:t>Moris</a:t>
            </a:r>
            <a:r>
              <a:rPr lang="en-US" sz="3200" dirty="0"/>
              <a:t> Mano, Computer System Architecture, 3</a:t>
            </a:r>
            <a:r>
              <a:rPr lang="en-US" sz="3200" baseline="30000" dirty="0"/>
              <a:t>rd</a:t>
            </a:r>
            <a:r>
              <a:rPr lang="en-US" sz="3200" dirty="0"/>
              <a:t> Ed.</a:t>
            </a:r>
          </a:p>
          <a:p>
            <a:pPr lvl="1" eaLnBrk="1" hangingPunct="1"/>
            <a:endParaRPr lang="en-US" sz="3200" dirty="0"/>
          </a:p>
          <a:p>
            <a:pPr lvl="1" eaLnBrk="1" hangingPunct="1"/>
            <a:endParaRPr lang="en-US" sz="3200" dirty="0"/>
          </a:p>
          <a:p>
            <a:pPr lvl="1" eaLnBrk="1" hangingPunct="1"/>
            <a:endParaRPr lang="en-US" sz="3200" dirty="0"/>
          </a:p>
          <a:p>
            <a:pPr lvl="1" eaLnBrk="1" hangingPunct="1"/>
            <a:endParaRPr lang="en-US" sz="3200" dirty="0"/>
          </a:p>
          <a:p>
            <a:pPr lvl="1" eaLnBrk="1" hangingPunct="1"/>
            <a:endParaRPr lang="en-US" sz="3200" dirty="0"/>
          </a:p>
          <a:p>
            <a:pPr lvl="1" eaLnBrk="1" hangingPunct="1"/>
            <a:endParaRPr lang="en-US" sz="3200" dirty="0"/>
          </a:p>
          <a:p>
            <a:pPr lvl="1" eaLnBrk="1" hangingPunct="1"/>
            <a:endParaRPr lang="en-US" sz="3200" dirty="0"/>
          </a:p>
          <a:p>
            <a:pPr lvl="1" eaLnBrk="1" hangingPunct="1"/>
            <a:endParaRPr lang="en-US" sz="3200" dirty="0"/>
          </a:p>
          <a:p>
            <a:pPr lvl="1" eaLnBrk="1" hangingPunct="1"/>
            <a:endParaRPr lang="en-US" sz="3200" dirty="0"/>
          </a:p>
          <a:p>
            <a:pPr lvl="1" eaLnBrk="1" hangingPunct="1"/>
            <a:endParaRPr lang="en-US" sz="3200" dirty="0"/>
          </a:p>
          <a:p>
            <a:pPr marL="0" indent="0" eaLnBrk="1" hangingPunct="1">
              <a:buNone/>
            </a:pPr>
            <a:endParaRPr lang="en-US" dirty="0"/>
          </a:p>
          <a:p>
            <a:pPr eaLnBrk="1" hangingPunct="1">
              <a:buFont typeface="Wingdings" pitchFamily="2" charset="2"/>
              <a:buNone/>
            </a:pPr>
            <a:endParaRPr lang="en-US" dirty="0"/>
          </a:p>
        </p:txBody>
      </p:sp>
      <p:sp>
        <p:nvSpPr>
          <p:cNvPr id="8210" name="Rectangle 8209">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1" name="Rectangle 8210">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6472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B89D5-2DD8-39E7-FC85-2FAF95C505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E14FE1-A07D-CF01-3C5A-27E6CFDA2B84}"/>
              </a:ext>
            </a:extLst>
          </p:cNvPr>
          <p:cNvSpPr>
            <a:spLocks noGrp="1"/>
          </p:cNvSpPr>
          <p:nvPr>
            <p:ph type="title"/>
          </p:nvPr>
        </p:nvSpPr>
        <p:spPr>
          <a:xfrm>
            <a:off x="539552" y="284914"/>
            <a:ext cx="2591866" cy="1616203"/>
          </a:xfrm>
        </p:spPr>
        <p:txBody>
          <a:bodyPr anchor="b">
            <a:normAutofit/>
          </a:bodyPr>
          <a:lstStyle/>
          <a:p>
            <a:r>
              <a:rPr lang="en-US" sz="2800" dirty="0"/>
              <a:t>Sequential Circuit: Example</a:t>
            </a:r>
          </a:p>
        </p:txBody>
      </p:sp>
      <p:sp>
        <p:nvSpPr>
          <p:cNvPr id="3" name="Content Placeholder 2">
            <a:extLst>
              <a:ext uri="{FF2B5EF4-FFF2-40B4-BE49-F238E27FC236}">
                <a16:creationId xmlns:a16="http://schemas.microsoft.com/office/drawing/2014/main" id="{5AF2236B-2C58-E61F-0E38-B569B03F4BD7}"/>
              </a:ext>
            </a:extLst>
          </p:cNvPr>
          <p:cNvSpPr>
            <a:spLocks noGrp="1"/>
          </p:cNvSpPr>
          <p:nvPr>
            <p:ph idx="1"/>
          </p:nvPr>
        </p:nvSpPr>
        <p:spPr>
          <a:xfrm>
            <a:off x="158590" y="2060848"/>
            <a:ext cx="3384375" cy="607492"/>
          </a:xfrm>
        </p:spPr>
        <p:txBody>
          <a:bodyPr anchor="t">
            <a:normAutofit/>
          </a:bodyPr>
          <a:lstStyle/>
          <a:p>
            <a:r>
              <a:rPr lang="en-US" sz="2000" dirty="0"/>
              <a:t>State Table</a:t>
            </a:r>
          </a:p>
        </p:txBody>
      </p:sp>
      <p:pic>
        <p:nvPicPr>
          <p:cNvPr id="6" name="Picture 5">
            <a:extLst>
              <a:ext uri="{FF2B5EF4-FFF2-40B4-BE49-F238E27FC236}">
                <a16:creationId xmlns:a16="http://schemas.microsoft.com/office/drawing/2014/main" id="{681BD989-039D-C2A2-15D8-9F8B97E983FD}"/>
              </a:ext>
            </a:extLst>
          </p:cNvPr>
          <p:cNvPicPr>
            <a:picLocks noChangeAspect="1"/>
          </p:cNvPicPr>
          <p:nvPr/>
        </p:nvPicPr>
        <p:blipFill rotWithShape="1">
          <a:blip r:embed="rId2"/>
          <a:srcRect t="1160" b="-1"/>
          <a:stretch/>
        </p:blipFill>
        <p:spPr>
          <a:xfrm>
            <a:off x="4009362" y="1268759"/>
            <a:ext cx="4883118" cy="4464497"/>
          </a:xfrm>
          <a:prstGeom prst="rect">
            <a:avLst/>
          </a:prstGeom>
        </p:spPr>
      </p:pic>
      <p:grpSp>
        <p:nvGrpSpPr>
          <p:cNvPr id="11" name="Group 10">
            <a:extLst>
              <a:ext uri="{FF2B5EF4-FFF2-40B4-BE49-F238E27FC236}">
                <a16:creationId xmlns:a16="http://schemas.microsoft.com/office/drawing/2014/main" id="{8A8CFD46-83BF-5044-83B2-FE010C43DD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51478" y="0"/>
            <a:ext cx="92522" cy="6858000"/>
            <a:chOff x="12068638" y="0"/>
            <a:chExt cx="123362" cy="6858000"/>
          </a:xfrm>
        </p:grpSpPr>
        <p:sp>
          <p:nvSpPr>
            <p:cNvPr id="12" name="Rectangle 11">
              <a:extLst>
                <a:ext uri="{FF2B5EF4-FFF2-40B4-BE49-F238E27FC236}">
                  <a16:creationId xmlns:a16="http://schemas.microsoft.com/office/drawing/2014/main" id="{DE6E3C99-B7E2-3894-2588-648A24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7F8C2E9-F011-7536-ACDE-A76E59D70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F758A7E-E825-42D8-B0EC-BE525D5AEB94}"/>
              </a:ext>
            </a:extLst>
          </p:cNvPr>
          <p:cNvPicPr>
            <a:picLocks noChangeAspect="1"/>
          </p:cNvPicPr>
          <p:nvPr/>
        </p:nvPicPr>
        <p:blipFill>
          <a:blip r:embed="rId3"/>
          <a:stretch>
            <a:fillRect/>
          </a:stretch>
        </p:blipFill>
        <p:spPr>
          <a:xfrm>
            <a:off x="123278" y="2828071"/>
            <a:ext cx="4089265" cy="3064916"/>
          </a:xfrm>
          <a:prstGeom prst="rect">
            <a:avLst/>
          </a:prstGeom>
        </p:spPr>
      </p:pic>
    </p:spTree>
    <p:extLst>
      <p:ext uri="{BB962C8B-B14F-4D97-AF65-F5344CB8AC3E}">
        <p14:creationId xmlns:p14="http://schemas.microsoft.com/office/powerpoint/2010/main" val="3477064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2B2B97-B1DF-2329-B143-2AE19E97C8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5102C6-1EB5-76B9-9B60-DB60DE6827D0}"/>
              </a:ext>
            </a:extLst>
          </p:cNvPr>
          <p:cNvSpPr>
            <a:spLocks noGrp="1"/>
          </p:cNvSpPr>
          <p:nvPr>
            <p:ph type="title"/>
          </p:nvPr>
        </p:nvSpPr>
        <p:spPr>
          <a:xfrm>
            <a:off x="539552" y="284914"/>
            <a:ext cx="2591866" cy="1616203"/>
          </a:xfrm>
        </p:spPr>
        <p:txBody>
          <a:bodyPr anchor="b">
            <a:normAutofit/>
          </a:bodyPr>
          <a:lstStyle/>
          <a:p>
            <a:r>
              <a:rPr lang="en-US" sz="2800" dirty="0"/>
              <a:t>Sequential Circuit: Example</a:t>
            </a:r>
          </a:p>
        </p:txBody>
      </p:sp>
      <p:sp>
        <p:nvSpPr>
          <p:cNvPr id="3" name="Content Placeholder 2">
            <a:extLst>
              <a:ext uri="{FF2B5EF4-FFF2-40B4-BE49-F238E27FC236}">
                <a16:creationId xmlns:a16="http://schemas.microsoft.com/office/drawing/2014/main" id="{0747C7B5-3487-B2D5-5A2B-B776A1532AFF}"/>
              </a:ext>
            </a:extLst>
          </p:cNvPr>
          <p:cNvSpPr>
            <a:spLocks noGrp="1"/>
          </p:cNvSpPr>
          <p:nvPr>
            <p:ph idx="1"/>
          </p:nvPr>
        </p:nvSpPr>
        <p:spPr>
          <a:xfrm>
            <a:off x="158590" y="2060848"/>
            <a:ext cx="3384375" cy="607492"/>
          </a:xfrm>
        </p:spPr>
        <p:txBody>
          <a:bodyPr anchor="t">
            <a:normAutofit/>
          </a:bodyPr>
          <a:lstStyle/>
          <a:p>
            <a:r>
              <a:rPr lang="en-US" sz="2000" dirty="0"/>
              <a:t>State Table</a:t>
            </a:r>
          </a:p>
        </p:txBody>
      </p:sp>
      <p:grpSp>
        <p:nvGrpSpPr>
          <p:cNvPr id="11" name="Group 10">
            <a:extLst>
              <a:ext uri="{FF2B5EF4-FFF2-40B4-BE49-F238E27FC236}">
                <a16:creationId xmlns:a16="http://schemas.microsoft.com/office/drawing/2014/main" id="{C80C7CE2-D933-9A72-12CB-2DBE643225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51478" y="0"/>
            <a:ext cx="92522" cy="6858000"/>
            <a:chOff x="12068638" y="0"/>
            <a:chExt cx="123362" cy="6858000"/>
          </a:xfrm>
        </p:grpSpPr>
        <p:sp>
          <p:nvSpPr>
            <p:cNvPr id="12" name="Rectangle 11">
              <a:extLst>
                <a:ext uri="{FF2B5EF4-FFF2-40B4-BE49-F238E27FC236}">
                  <a16:creationId xmlns:a16="http://schemas.microsoft.com/office/drawing/2014/main" id="{DED1F2B3-51ED-DF97-C350-8BBA081F3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41BCB84-0201-FCF4-14B2-6AC65F21F9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FD5CF522-DAF8-4B80-F219-0B8965801B08}"/>
              </a:ext>
            </a:extLst>
          </p:cNvPr>
          <p:cNvPicPr>
            <a:picLocks noChangeAspect="1"/>
          </p:cNvPicPr>
          <p:nvPr/>
        </p:nvPicPr>
        <p:blipFill>
          <a:blip r:embed="rId2"/>
          <a:stretch>
            <a:fillRect/>
          </a:stretch>
        </p:blipFill>
        <p:spPr>
          <a:xfrm>
            <a:off x="123278" y="2828071"/>
            <a:ext cx="4089265" cy="3064916"/>
          </a:xfrm>
          <a:prstGeom prst="rect">
            <a:avLst/>
          </a:prstGeom>
        </p:spPr>
      </p:pic>
      <p:pic>
        <p:nvPicPr>
          <p:cNvPr id="7" name="Picture 6">
            <a:extLst>
              <a:ext uri="{FF2B5EF4-FFF2-40B4-BE49-F238E27FC236}">
                <a16:creationId xmlns:a16="http://schemas.microsoft.com/office/drawing/2014/main" id="{1D41B19C-A407-A02C-3711-0EF98524E492}"/>
              </a:ext>
            </a:extLst>
          </p:cNvPr>
          <p:cNvPicPr>
            <a:picLocks noChangeAspect="1"/>
          </p:cNvPicPr>
          <p:nvPr/>
        </p:nvPicPr>
        <p:blipFill>
          <a:blip r:embed="rId3"/>
          <a:stretch>
            <a:fillRect/>
          </a:stretch>
        </p:blipFill>
        <p:spPr>
          <a:xfrm>
            <a:off x="5047069" y="2564904"/>
            <a:ext cx="3203835" cy="3247874"/>
          </a:xfrm>
          <a:prstGeom prst="rect">
            <a:avLst/>
          </a:prstGeom>
        </p:spPr>
      </p:pic>
    </p:spTree>
    <p:extLst>
      <p:ext uri="{BB962C8B-B14F-4D97-AF65-F5344CB8AC3E}">
        <p14:creationId xmlns:p14="http://schemas.microsoft.com/office/powerpoint/2010/main" val="1372992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0FB0B-D78B-3A4E-93F4-35C9CBCBD4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70AE2F-EC80-B699-00AF-5E21B71DD424}"/>
              </a:ext>
            </a:extLst>
          </p:cNvPr>
          <p:cNvSpPr>
            <a:spLocks noGrp="1"/>
          </p:cNvSpPr>
          <p:nvPr>
            <p:ph type="title"/>
          </p:nvPr>
        </p:nvSpPr>
        <p:spPr>
          <a:xfrm>
            <a:off x="457200" y="44624"/>
            <a:ext cx="8229600" cy="922114"/>
          </a:xfrm>
        </p:spPr>
        <p:txBody>
          <a:bodyPr/>
          <a:lstStyle/>
          <a:p>
            <a:r>
              <a:rPr lang="en-US" dirty="0">
                <a:solidFill>
                  <a:srgbClr val="FF0000"/>
                </a:solidFill>
              </a:rPr>
              <a:t>Digital Components</a:t>
            </a:r>
          </a:p>
        </p:txBody>
      </p:sp>
      <p:sp>
        <p:nvSpPr>
          <p:cNvPr id="3" name="Content Placeholder 2">
            <a:extLst>
              <a:ext uri="{FF2B5EF4-FFF2-40B4-BE49-F238E27FC236}">
                <a16:creationId xmlns:a16="http://schemas.microsoft.com/office/drawing/2014/main" id="{76ABE73B-BB69-295D-4673-EB6DEBC2F755}"/>
              </a:ext>
            </a:extLst>
          </p:cNvPr>
          <p:cNvSpPr>
            <a:spLocks noGrp="1"/>
          </p:cNvSpPr>
          <p:nvPr>
            <p:ph idx="1"/>
          </p:nvPr>
        </p:nvSpPr>
        <p:spPr>
          <a:xfrm>
            <a:off x="35496" y="908720"/>
            <a:ext cx="8856984" cy="4525963"/>
          </a:xfrm>
        </p:spPr>
        <p:txBody>
          <a:bodyPr>
            <a:normAutofit/>
          </a:bodyPr>
          <a:lstStyle/>
          <a:p>
            <a:pPr algn="just"/>
            <a:r>
              <a:rPr lang="en-US" sz="2800" dirty="0"/>
              <a:t>Digital circuits are constructed with integrated circuits. </a:t>
            </a:r>
          </a:p>
          <a:p>
            <a:pPr algn="just"/>
            <a:endParaRPr lang="en-US" sz="2800" dirty="0"/>
          </a:p>
          <a:p>
            <a:pPr algn="just"/>
            <a:r>
              <a:rPr lang="en-US" sz="2800" dirty="0"/>
              <a:t>An integrated circuit (abbreviated IC) is a small silicon semiconductor crystal called a chip, containing the electronic components for the digital gates.</a:t>
            </a:r>
          </a:p>
        </p:txBody>
      </p:sp>
    </p:spTree>
    <p:extLst>
      <p:ext uri="{BB962C8B-B14F-4D97-AF65-F5344CB8AC3E}">
        <p14:creationId xmlns:p14="http://schemas.microsoft.com/office/powerpoint/2010/main" val="23450081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794DA-3910-F14A-D621-5E42D4A5D0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853F0C-B424-96E1-3ABA-8AC4A0424C6A}"/>
              </a:ext>
            </a:extLst>
          </p:cNvPr>
          <p:cNvSpPr>
            <a:spLocks noGrp="1"/>
          </p:cNvSpPr>
          <p:nvPr>
            <p:ph type="title"/>
          </p:nvPr>
        </p:nvSpPr>
        <p:spPr>
          <a:xfrm>
            <a:off x="457200" y="44624"/>
            <a:ext cx="8229600" cy="850106"/>
          </a:xfrm>
        </p:spPr>
        <p:txBody>
          <a:bodyPr/>
          <a:lstStyle/>
          <a:p>
            <a:r>
              <a:rPr lang="en-US" dirty="0">
                <a:solidFill>
                  <a:srgbClr val="FF0000"/>
                </a:solidFill>
              </a:rPr>
              <a:t>Technological Development</a:t>
            </a:r>
          </a:p>
        </p:txBody>
      </p:sp>
      <p:sp>
        <p:nvSpPr>
          <p:cNvPr id="5" name="Content Placeholder 4">
            <a:extLst>
              <a:ext uri="{FF2B5EF4-FFF2-40B4-BE49-F238E27FC236}">
                <a16:creationId xmlns:a16="http://schemas.microsoft.com/office/drawing/2014/main" id="{5EAF30EF-9174-7A55-EA48-3F7AFC48FC28}"/>
              </a:ext>
            </a:extLst>
          </p:cNvPr>
          <p:cNvSpPr>
            <a:spLocks noGrp="1"/>
          </p:cNvSpPr>
          <p:nvPr>
            <p:ph idx="1"/>
          </p:nvPr>
        </p:nvSpPr>
        <p:spPr>
          <a:xfrm>
            <a:off x="12778" y="927522"/>
            <a:ext cx="9023718" cy="5309790"/>
          </a:xfrm>
        </p:spPr>
        <p:txBody>
          <a:bodyPr>
            <a:normAutofit/>
          </a:bodyPr>
          <a:lstStyle/>
          <a:p>
            <a:pPr algn="just"/>
            <a:r>
              <a:rPr lang="en-US" dirty="0"/>
              <a:t>The scale of integration has grown from small-scale (SSI) to medium-scale (MSI) to large-scale (LSI) to very large-scale integration (VLSI), and currently to </a:t>
            </a:r>
            <a:r>
              <a:rPr lang="en-US" dirty="0" err="1"/>
              <a:t>waferscale</a:t>
            </a:r>
            <a:r>
              <a:rPr lang="en-US" dirty="0"/>
              <a:t> integration (WSI).</a:t>
            </a:r>
            <a:endParaRPr lang="en-PK" dirty="0"/>
          </a:p>
        </p:txBody>
      </p:sp>
      <p:pic>
        <p:nvPicPr>
          <p:cNvPr id="4" name="Picture 3">
            <a:extLst>
              <a:ext uri="{FF2B5EF4-FFF2-40B4-BE49-F238E27FC236}">
                <a16:creationId xmlns:a16="http://schemas.microsoft.com/office/drawing/2014/main" id="{B94AC829-4806-3845-DAB6-7CD03B540769}"/>
              </a:ext>
            </a:extLst>
          </p:cNvPr>
          <p:cNvPicPr>
            <a:picLocks noChangeAspect="1"/>
          </p:cNvPicPr>
          <p:nvPr/>
        </p:nvPicPr>
        <p:blipFill>
          <a:blip r:embed="rId2"/>
          <a:stretch>
            <a:fillRect/>
          </a:stretch>
        </p:blipFill>
        <p:spPr>
          <a:xfrm>
            <a:off x="0" y="3258569"/>
            <a:ext cx="9144000" cy="2651760"/>
          </a:xfrm>
          <a:prstGeom prst="rect">
            <a:avLst/>
          </a:prstGeom>
        </p:spPr>
      </p:pic>
    </p:spTree>
    <p:extLst>
      <p:ext uri="{BB962C8B-B14F-4D97-AF65-F5344CB8AC3E}">
        <p14:creationId xmlns:p14="http://schemas.microsoft.com/office/powerpoint/2010/main" val="3631076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6F4E7-E2BF-F7B8-F1DD-8A76C72234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DC11C6-5C0E-8F63-1329-2FCBB06F9D5B}"/>
              </a:ext>
            </a:extLst>
          </p:cNvPr>
          <p:cNvSpPr>
            <a:spLocks noGrp="1"/>
          </p:cNvSpPr>
          <p:nvPr>
            <p:ph type="title"/>
          </p:nvPr>
        </p:nvSpPr>
        <p:spPr>
          <a:xfrm>
            <a:off x="457200" y="44624"/>
            <a:ext cx="8229600" cy="922114"/>
          </a:xfrm>
        </p:spPr>
        <p:txBody>
          <a:bodyPr/>
          <a:lstStyle/>
          <a:p>
            <a:r>
              <a:rPr lang="en-US" dirty="0">
                <a:solidFill>
                  <a:srgbClr val="FF0000"/>
                </a:solidFill>
              </a:rPr>
              <a:t>Digital Components: Decoders</a:t>
            </a:r>
          </a:p>
        </p:txBody>
      </p:sp>
      <p:sp>
        <p:nvSpPr>
          <p:cNvPr id="3" name="Content Placeholder 2">
            <a:extLst>
              <a:ext uri="{FF2B5EF4-FFF2-40B4-BE49-F238E27FC236}">
                <a16:creationId xmlns:a16="http://schemas.microsoft.com/office/drawing/2014/main" id="{9EB1271D-723E-C14C-9955-9645C7B77E70}"/>
              </a:ext>
            </a:extLst>
          </p:cNvPr>
          <p:cNvSpPr>
            <a:spLocks noGrp="1"/>
          </p:cNvSpPr>
          <p:nvPr>
            <p:ph idx="1"/>
          </p:nvPr>
        </p:nvSpPr>
        <p:spPr>
          <a:xfrm>
            <a:off x="35496" y="908720"/>
            <a:ext cx="8856984" cy="5760640"/>
          </a:xfrm>
        </p:spPr>
        <p:txBody>
          <a:bodyPr>
            <a:normAutofit lnSpcReduction="10000"/>
          </a:bodyPr>
          <a:lstStyle/>
          <a:p>
            <a:pPr algn="just"/>
            <a:r>
              <a:rPr lang="en-US" sz="2800" dirty="0"/>
              <a:t>Discrete quantities of information are represented in digital computers with binary codes. </a:t>
            </a:r>
          </a:p>
          <a:p>
            <a:pPr algn="just"/>
            <a:endParaRPr lang="en-US" sz="2800" dirty="0"/>
          </a:p>
          <a:p>
            <a:pPr algn="just"/>
            <a:r>
              <a:rPr lang="en-US" sz="2800" dirty="0"/>
              <a:t>A binary code of </a:t>
            </a:r>
            <a:r>
              <a:rPr lang="en-US" sz="2800" i="1" dirty="0"/>
              <a:t>n</a:t>
            </a:r>
            <a:r>
              <a:rPr lang="en-US" sz="2800" dirty="0"/>
              <a:t> bits is capable of representing up to </a:t>
            </a:r>
            <a:r>
              <a:rPr lang="en-US" sz="2800" i="1" dirty="0"/>
              <a:t>2</a:t>
            </a:r>
            <a:r>
              <a:rPr lang="en-US" sz="2800" i="1" baseline="30000" dirty="0"/>
              <a:t>n</a:t>
            </a:r>
            <a:r>
              <a:rPr lang="en-US" sz="2800" i="1" dirty="0"/>
              <a:t> </a:t>
            </a:r>
            <a:r>
              <a:rPr lang="en-US" sz="2800" dirty="0"/>
              <a:t>distinct elements of the coded information. </a:t>
            </a:r>
          </a:p>
          <a:p>
            <a:pPr algn="just"/>
            <a:endParaRPr lang="en-US" sz="2800" dirty="0"/>
          </a:p>
          <a:p>
            <a:pPr algn="just"/>
            <a:r>
              <a:rPr lang="en-US" sz="2800" dirty="0"/>
              <a:t>A decoder is a combinational circuit that converts binary information from the </a:t>
            </a:r>
            <a:r>
              <a:rPr lang="en-US" sz="2800" i="1" dirty="0"/>
              <a:t>n</a:t>
            </a:r>
            <a:r>
              <a:rPr lang="en-US" sz="2800" dirty="0"/>
              <a:t> coded inputs to a maximum of </a:t>
            </a:r>
            <a:r>
              <a:rPr lang="en-US" sz="2800" i="1" dirty="0"/>
              <a:t>2</a:t>
            </a:r>
            <a:r>
              <a:rPr lang="en-US" sz="2800" i="1" baseline="30000" dirty="0"/>
              <a:t>n </a:t>
            </a:r>
            <a:r>
              <a:rPr lang="en-US" sz="2800" dirty="0"/>
              <a:t>unique outputs. </a:t>
            </a:r>
          </a:p>
          <a:p>
            <a:pPr algn="just"/>
            <a:endParaRPr lang="en-US" sz="2800" dirty="0"/>
          </a:p>
          <a:p>
            <a:pPr algn="just"/>
            <a:r>
              <a:rPr lang="en-US" sz="2800" dirty="0"/>
              <a:t>If the </a:t>
            </a:r>
            <a:r>
              <a:rPr lang="en-US" sz="2800" i="1" dirty="0"/>
              <a:t>n</a:t>
            </a:r>
            <a:r>
              <a:rPr lang="en-US" sz="2800" dirty="0"/>
              <a:t>-bit coded information has unused bit combinations, the decoder may have less than </a:t>
            </a:r>
            <a:r>
              <a:rPr lang="en-US" sz="2800" i="1" dirty="0"/>
              <a:t>2</a:t>
            </a:r>
            <a:r>
              <a:rPr lang="en-US" sz="2800" i="1" baseline="30000" dirty="0"/>
              <a:t>n</a:t>
            </a:r>
            <a:r>
              <a:rPr lang="en-US" sz="2800" dirty="0"/>
              <a:t> outputs. </a:t>
            </a:r>
          </a:p>
        </p:txBody>
      </p:sp>
    </p:spTree>
    <p:extLst>
      <p:ext uri="{BB962C8B-B14F-4D97-AF65-F5344CB8AC3E}">
        <p14:creationId xmlns:p14="http://schemas.microsoft.com/office/powerpoint/2010/main" val="355193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FF83C8-C710-EFC9-77DA-02DBA3A9E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B5145F-BCF9-9F9B-0C00-05A3975F82E0}"/>
              </a:ext>
            </a:extLst>
          </p:cNvPr>
          <p:cNvSpPr>
            <a:spLocks noGrp="1"/>
          </p:cNvSpPr>
          <p:nvPr>
            <p:ph type="title"/>
          </p:nvPr>
        </p:nvSpPr>
        <p:spPr>
          <a:xfrm>
            <a:off x="107504" y="343034"/>
            <a:ext cx="3448311" cy="1616203"/>
          </a:xfrm>
        </p:spPr>
        <p:txBody>
          <a:bodyPr anchor="b">
            <a:normAutofit/>
          </a:bodyPr>
          <a:lstStyle/>
          <a:p>
            <a:r>
              <a:rPr lang="en-US" sz="2800" dirty="0"/>
              <a:t>Digital Components: Decoders</a:t>
            </a:r>
          </a:p>
        </p:txBody>
      </p:sp>
      <p:sp>
        <p:nvSpPr>
          <p:cNvPr id="3" name="Content Placeholder 2">
            <a:extLst>
              <a:ext uri="{FF2B5EF4-FFF2-40B4-BE49-F238E27FC236}">
                <a16:creationId xmlns:a16="http://schemas.microsoft.com/office/drawing/2014/main" id="{D6FAB290-624A-8A65-85BB-A904931FC384}"/>
              </a:ext>
            </a:extLst>
          </p:cNvPr>
          <p:cNvSpPr>
            <a:spLocks noGrp="1"/>
          </p:cNvSpPr>
          <p:nvPr>
            <p:ph idx="1"/>
          </p:nvPr>
        </p:nvSpPr>
        <p:spPr>
          <a:xfrm>
            <a:off x="179512" y="2420888"/>
            <a:ext cx="3448310" cy="3447832"/>
          </a:xfrm>
        </p:spPr>
        <p:txBody>
          <a:bodyPr anchor="t">
            <a:normAutofit/>
          </a:bodyPr>
          <a:lstStyle/>
          <a:p>
            <a:r>
              <a:rPr lang="en-US" sz="2400" dirty="0"/>
              <a:t>3-to-8-line Decoder</a:t>
            </a:r>
          </a:p>
        </p:txBody>
      </p:sp>
      <p:pic>
        <p:nvPicPr>
          <p:cNvPr id="5" name="Picture 4">
            <a:extLst>
              <a:ext uri="{FF2B5EF4-FFF2-40B4-BE49-F238E27FC236}">
                <a16:creationId xmlns:a16="http://schemas.microsoft.com/office/drawing/2014/main" id="{A2E6EB40-32D8-E0F7-54B9-64BCC72007F2}"/>
              </a:ext>
            </a:extLst>
          </p:cNvPr>
          <p:cNvPicPr>
            <a:picLocks noChangeAspect="1"/>
          </p:cNvPicPr>
          <p:nvPr/>
        </p:nvPicPr>
        <p:blipFill>
          <a:blip r:embed="rId2"/>
          <a:stretch>
            <a:fillRect/>
          </a:stretch>
        </p:blipFill>
        <p:spPr>
          <a:xfrm>
            <a:off x="3981024" y="1196752"/>
            <a:ext cx="5167634" cy="4392488"/>
          </a:xfrm>
          <a:prstGeom prst="rect">
            <a:avLst/>
          </a:prstGeom>
        </p:spPr>
      </p:pic>
      <p:grpSp>
        <p:nvGrpSpPr>
          <p:cNvPr id="10" name="Group 9">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68" y="6737718"/>
            <a:ext cx="9155399" cy="123363"/>
            <a:chOff x="-5025" y="6737718"/>
            <a:chExt cx="12207200" cy="123363"/>
          </a:xfrm>
        </p:grpSpPr>
        <p:sp>
          <p:nvSpPr>
            <p:cNvPr id="11" name="Rectangle 1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8351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78ABA6-F516-D8F3-20EC-872A1098E1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0E50F2-D138-7D60-5BFF-B056A4D4BDAF}"/>
              </a:ext>
            </a:extLst>
          </p:cNvPr>
          <p:cNvSpPr>
            <a:spLocks noGrp="1"/>
          </p:cNvSpPr>
          <p:nvPr>
            <p:ph type="title"/>
          </p:nvPr>
        </p:nvSpPr>
        <p:spPr>
          <a:xfrm>
            <a:off x="107504" y="343034"/>
            <a:ext cx="3448311" cy="1616203"/>
          </a:xfrm>
        </p:spPr>
        <p:txBody>
          <a:bodyPr anchor="b">
            <a:normAutofit/>
          </a:bodyPr>
          <a:lstStyle/>
          <a:p>
            <a:r>
              <a:rPr lang="en-US" sz="2800" dirty="0"/>
              <a:t>Digital Components: Decoders</a:t>
            </a:r>
          </a:p>
        </p:txBody>
      </p:sp>
      <p:sp>
        <p:nvSpPr>
          <p:cNvPr id="3" name="Content Placeholder 2">
            <a:extLst>
              <a:ext uri="{FF2B5EF4-FFF2-40B4-BE49-F238E27FC236}">
                <a16:creationId xmlns:a16="http://schemas.microsoft.com/office/drawing/2014/main" id="{C0572C5E-7F2C-13D2-3DFF-6D02C7571CD4}"/>
              </a:ext>
            </a:extLst>
          </p:cNvPr>
          <p:cNvSpPr>
            <a:spLocks noGrp="1"/>
          </p:cNvSpPr>
          <p:nvPr>
            <p:ph idx="1"/>
          </p:nvPr>
        </p:nvSpPr>
        <p:spPr>
          <a:xfrm>
            <a:off x="179512" y="2420888"/>
            <a:ext cx="3448310" cy="3447832"/>
          </a:xfrm>
        </p:spPr>
        <p:txBody>
          <a:bodyPr anchor="t">
            <a:normAutofit/>
          </a:bodyPr>
          <a:lstStyle/>
          <a:p>
            <a:r>
              <a:rPr lang="en-US" sz="2400" dirty="0"/>
              <a:t>3-to-8-line Decoder</a:t>
            </a:r>
          </a:p>
        </p:txBody>
      </p:sp>
      <p:pic>
        <p:nvPicPr>
          <p:cNvPr id="5" name="Picture 4">
            <a:extLst>
              <a:ext uri="{FF2B5EF4-FFF2-40B4-BE49-F238E27FC236}">
                <a16:creationId xmlns:a16="http://schemas.microsoft.com/office/drawing/2014/main" id="{AA2AE853-0AD2-F50B-7652-90CFA0F37ED4}"/>
              </a:ext>
            </a:extLst>
          </p:cNvPr>
          <p:cNvPicPr>
            <a:picLocks noChangeAspect="1"/>
          </p:cNvPicPr>
          <p:nvPr/>
        </p:nvPicPr>
        <p:blipFill>
          <a:blip r:embed="rId2"/>
          <a:stretch>
            <a:fillRect/>
          </a:stretch>
        </p:blipFill>
        <p:spPr>
          <a:xfrm>
            <a:off x="5172845" y="222499"/>
            <a:ext cx="3287588" cy="2794450"/>
          </a:xfrm>
          <a:prstGeom prst="rect">
            <a:avLst/>
          </a:prstGeom>
        </p:spPr>
      </p:pic>
      <p:grpSp>
        <p:nvGrpSpPr>
          <p:cNvPr id="10" name="Group 9">
            <a:extLst>
              <a:ext uri="{FF2B5EF4-FFF2-40B4-BE49-F238E27FC236}">
                <a16:creationId xmlns:a16="http://schemas.microsoft.com/office/drawing/2014/main" id="{399C1873-1C31-509F-4E5D-47B2C0CFC7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68" y="6737718"/>
            <a:ext cx="9155399" cy="123363"/>
            <a:chOff x="-5025" y="6737718"/>
            <a:chExt cx="12207200" cy="123363"/>
          </a:xfrm>
        </p:grpSpPr>
        <p:sp>
          <p:nvSpPr>
            <p:cNvPr id="11" name="Rectangle 10">
              <a:extLst>
                <a:ext uri="{FF2B5EF4-FFF2-40B4-BE49-F238E27FC236}">
                  <a16:creationId xmlns:a16="http://schemas.microsoft.com/office/drawing/2014/main" id="{7A973106-25E6-EA78-FEFD-DDE4363261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E2B34DF-BA87-2E5D-FC41-AF87DFE88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DD56DEFE-E92E-8F27-60E2-1E7D3A51D717}"/>
              </a:ext>
            </a:extLst>
          </p:cNvPr>
          <p:cNvPicPr>
            <a:picLocks noChangeAspect="1"/>
          </p:cNvPicPr>
          <p:nvPr/>
        </p:nvPicPr>
        <p:blipFill>
          <a:blip r:embed="rId3"/>
          <a:stretch>
            <a:fillRect/>
          </a:stretch>
        </p:blipFill>
        <p:spPr>
          <a:xfrm>
            <a:off x="576262" y="2996952"/>
            <a:ext cx="7991475" cy="3638550"/>
          </a:xfrm>
          <a:prstGeom prst="rect">
            <a:avLst/>
          </a:prstGeom>
        </p:spPr>
      </p:pic>
    </p:spTree>
    <p:extLst>
      <p:ext uri="{BB962C8B-B14F-4D97-AF65-F5344CB8AC3E}">
        <p14:creationId xmlns:p14="http://schemas.microsoft.com/office/powerpoint/2010/main" val="2044031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40581-F8C0-0A40-DF7B-B3FDA99B36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08D063-8C40-BBB0-F976-EC54BC254751}"/>
              </a:ext>
            </a:extLst>
          </p:cNvPr>
          <p:cNvSpPr>
            <a:spLocks noGrp="1"/>
          </p:cNvSpPr>
          <p:nvPr>
            <p:ph type="title"/>
          </p:nvPr>
        </p:nvSpPr>
        <p:spPr>
          <a:xfrm>
            <a:off x="457200" y="44624"/>
            <a:ext cx="8229600" cy="922114"/>
          </a:xfrm>
        </p:spPr>
        <p:txBody>
          <a:bodyPr/>
          <a:lstStyle/>
          <a:p>
            <a:r>
              <a:rPr lang="en-US" dirty="0">
                <a:solidFill>
                  <a:srgbClr val="FF0000"/>
                </a:solidFill>
              </a:rPr>
              <a:t>Digital Components: Multiplexers</a:t>
            </a:r>
          </a:p>
        </p:txBody>
      </p:sp>
      <p:sp>
        <p:nvSpPr>
          <p:cNvPr id="3" name="Content Placeholder 2">
            <a:extLst>
              <a:ext uri="{FF2B5EF4-FFF2-40B4-BE49-F238E27FC236}">
                <a16:creationId xmlns:a16="http://schemas.microsoft.com/office/drawing/2014/main" id="{897BF1D8-999B-7963-942C-EB59D3522439}"/>
              </a:ext>
            </a:extLst>
          </p:cNvPr>
          <p:cNvSpPr>
            <a:spLocks noGrp="1"/>
          </p:cNvSpPr>
          <p:nvPr>
            <p:ph idx="1"/>
          </p:nvPr>
        </p:nvSpPr>
        <p:spPr>
          <a:xfrm>
            <a:off x="35496" y="908720"/>
            <a:ext cx="8856984" cy="5760640"/>
          </a:xfrm>
        </p:spPr>
        <p:txBody>
          <a:bodyPr>
            <a:normAutofit/>
          </a:bodyPr>
          <a:lstStyle/>
          <a:p>
            <a:pPr algn="just"/>
            <a:r>
              <a:rPr lang="en-US" sz="2800" dirty="0"/>
              <a:t>A multiplexer is a combinational circuit that receives binary information from one of 2</a:t>
            </a:r>
            <a:r>
              <a:rPr lang="en-US" sz="2800" baseline="30000" dirty="0"/>
              <a:t>n</a:t>
            </a:r>
            <a:r>
              <a:rPr lang="en-US" sz="2800" dirty="0"/>
              <a:t> input data lines and directs it to a single output line. </a:t>
            </a:r>
          </a:p>
          <a:p>
            <a:pPr algn="just"/>
            <a:endParaRPr lang="en-US" sz="2800" dirty="0"/>
          </a:p>
          <a:p>
            <a:pPr algn="just"/>
            <a:r>
              <a:rPr lang="en-US" sz="2800" dirty="0"/>
              <a:t>The selection of a particular input data line for the output is determined by a set of selection inputs.</a:t>
            </a:r>
          </a:p>
          <a:p>
            <a:pPr algn="just"/>
            <a:endParaRPr lang="en-US" sz="2800" dirty="0"/>
          </a:p>
          <a:p>
            <a:pPr algn="just"/>
            <a:r>
              <a:rPr lang="en-US" sz="2800" dirty="0"/>
              <a:t> A 2</a:t>
            </a:r>
            <a:r>
              <a:rPr lang="en-US" sz="2800" baseline="30000" dirty="0"/>
              <a:t>n </a:t>
            </a:r>
            <a:r>
              <a:rPr lang="en-US" sz="2800" dirty="0"/>
              <a:t>-to-1 multiplexer has 2</a:t>
            </a:r>
            <a:r>
              <a:rPr lang="en-US" sz="2800" baseline="30000" dirty="0"/>
              <a:t>n</a:t>
            </a:r>
            <a:r>
              <a:rPr lang="en-US" sz="2800" dirty="0"/>
              <a:t> input data lines and </a:t>
            </a:r>
            <a:r>
              <a:rPr lang="en-US" sz="2800" i="1" dirty="0"/>
              <a:t>n</a:t>
            </a:r>
            <a:r>
              <a:rPr lang="en-US" sz="2800" dirty="0"/>
              <a:t> input selection lines whose bit combinations determine which input data are selected for the output</a:t>
            </a:r>
          </a:p>
        </p:txBody>
      </p:sp>
    </p:spTree>
    <p:extLst>
      <p:ext uri="{BB962C8B-B14F-4D97-AF65-F5344CB8AC3E}">
        <p14:creationId xmlns:p14="http://schemas.microsoft.com/office/powerpoint/2010/main" val="35639289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F3E1F-A918-B0E2-7178-4B513E30C4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47A255-5C20-51C7-A807-BA0D353833A2}"/>
              </a:ext>
            </a:extLst>
          </p:cNvPr>
          <p:cNvSpPr>
            <a:spLocks noGrp="1"/>
          </p:cNvSpPr>
          <p:nvPr>
            <p:ph type="title"/>
          </p:nvPr>
        </p:nvSpPr>
        <p:spPr>
          <a:xfrm>
            <a:off x="457200" y="44624"/>
            <a:ext cx="8229600" cy="922114"/>
          </a:xfrm>
        </p:spPr>
        <p:txBody>
          <a:bodyPr/>
          <a:lstStyle/>
          <a:p>
            <a:r>
              <a:rPr lang="en-US" dirty="0">
                <a:solidFill>
                  <a:srgbClr val="FF0000"/>
                </a:solidFill>
              </a:rPr>
              <a:t>Digital Components: Multiplexers</a:t>
            </a:r>
          </a:p>
        </p:txBody>
      </p:sp>
      <p:sp>
        <p:nvSpPr>
          <p:cNvPr id="3" name="Content Placeholder 2">
            <a:extLst>
              <a:ext uri="{FF2B5EF4-FFF2-40B4-BE49-F238E27FC236}">
                <a16:creationId xmlns:a16="http://schemas.microsoft.com/office/drawing/2014/main" id="{4A371E98-F27B-EB91-05C0-32DB328C50B3}"/>
              </a:ext>
            </a:extLst>
          </p:cNvPr>
          <p:cNvSpPr>
            <a:spLocks noGrp="1"/>
          </p:cNvSpPr>
          <p:nvPr>
            <p:ph idx="1"/>
          </p:nvPr>
        </p:nvSpPr>
        <p:spPr>
          <a:xfrm>
            <a:off x="35496" y="908720"/>
            <a:ext cx="8856984" cy="5760640"/>
          </a:xfrm>
        </p:spPr>
        <p:txBody>
          <a:bodyPr>
            <a:normAutofit/>
          </a:bodyPr>
          <a:lstStyle/>
          <a:p>
            <a:pPr algn="just"/>
            <a:r>
              <a:rPr lang="en-US" sz="2800" dirty="0"/>
              <a:t>4-to-1-line multiplexer</a:t>
            </a:r>
          </a:p>
        </p:txBody>
      </p:sp>
      <p:pic>
        <p:nvPicPr>
          <p:cNvPr id="5" name="Picture 4">
            <a:extLst>
              <a:ext uri="{FF2B5EF4-FFF2-40B4-BE49-F238E27FC236}">
                <a16:creationId xmlns:a16="http://schemas.microsoft.com/office/drawing/2014/main" id="{130310E7-37AE-54E7-3904-25465D7FC43D}"/>
              </a:ext>
            </a:extLst>
          </p:cNvPr>
          <p:cNvPicPr>
            <a:picLocks noChangeAspect="1"/>
          </p:cNvPicPr>
          <p:nvPr/>
        </p:nvPicPr>
        <p:blipFill rotWithShape="1">
          <a:blip r:embed="rId2"/>
          <a:srcRect t="10055"/>
          <a:stretch/>
        </p:blipFill>
        <p:spPr>
          <a:xfrm>
            <a:off x="3131392" y="2060848"/>
            <a:ext cx="5761088" cy="3957989"/>
          </a:xfrm>
          <a:prstGeom prst="rect">
            <a:avLst/>
          </a:prstGeom>
        </p:spPr>
      </p:pic>
      <p:pic>
        <p:nvPicPr>
          <p:cNvPr id="7" name="Picture 6">
            <a:extLst>
              <a:ext uri="{FF2B5EF4-FFF2-40B4-BE49-F238E27FC236}">
                <a16:creationId xmlns:a16="http://schemas.microsoft.com/office/drawing/2014/main" id="{18617DBB-D765-37D1-2383-ED7353BAE9DF}"/>
              </a:ext>
            </a:extLst>
          </p:cNvPr>
          <p:cNvPicPr>
            <a:picLocks noChangeAspect="1"/>
          </p:cNvPicPr>
          <p:nvPr/>
        </p:nvPicPr>
        <p:blipFill>
          <a:blip r:embed="rId3"/>
          <a:stretch>
            <a:fillRect/>
          </a:stretch>
        </p:blipFill>
        <p:spPr>
          <a:xfrm>
            <a:off x="309758" y="2598849"/>
            <a:ext cx="2552700" cy="2438400"/>
          </a:xfrm>
          <a:prstGeom prst="rect">
            <a:avLst/>
          </a:prstGeom>
        </p:spPr>
      </p:pic>
    </p:spTree>
    <p:extLst>
      <p:ext uri="{BB962C8B-B14F-4D97-AF65-F5344CB8AC3E}">
        <p14:creationId xmlns:p14="http://schemas.microsoft.com/office/powerpoint/2010/main" val="2560573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95929-36EC-D3BA-3418-A81D576850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A4AD43-5C84-9C17-6DC5-933F59B092BB}"/>
              </a:ext>
            </a:extLst>
          </p:cNvPr>
          <p:cNvSpPr>
            <a:spLocks noGrp="1"/>
          </p:cNvSpPr>
          <p:nvPr>
            <p:ph type="title"/>
          </p:nvPr>
        </p:nvSpPr>
        <p:spPr>
          <a:xfrm>
            <a:off x="457200" y="44624"/>
            <a:ext cx="8229600" cy="922114"/>
          </a:xfrm>
        </p:spPr>
        <p:txBody>
          <a:bodyPr/>
          <a:lstStyle/>
          <a:p>
            <a:r>
              <a:rPr lang="en-US" dirty="0">
                <a:solidFill>
                  <a:srgbClr val="FF0000"/>
                </a:solidFill>
              </a:rPr>
              <a:t>Digital Components: Registers</a:t>
            </a:r>
          </a:p>
        </p:txBody>
      </p:sp>
      <p:sp>
        <p:nvSpPr>
          <p:cNvPr id="3" name="Content Placeholder 2">
            <a:extLst>
              <a:ext uri="{FF2B5EF4-FFF2-40B4-BE49-F238E27FC236}">
                <a16:creationId xmlns:a16="http://schemas.microsoft.com/office/drawing/2014/main" id="{C38FE93B-693E-6AA1-0B38-882C801ABABF}"/>
              </a:ext>
            </a:extLst>
          </p:cNvPr>
          <p:cNvSpPr>
            <a:spLocks noGrp="1"/>
          </p:cNvSpPr>
          <p:nvPr>
            <p:ph idx="1"/>
          </p:nvPr>
        </p:nvSpPr>
        <p:spPr>
          <a:xfrm>
            <a:off x="35496" y="908720"/>
            <a:ext cx="8856984" cy="5760640"/>
          </a:xfrm>
        </p:spPr>
        <p:txBody>
          <a:bodyPr>
            <a:normAutofit/>
          </a:bodyPr>
          <a:lstStyle/>
          <a:p>
            <a:pPr algn="just"/>
            <a:r>
              <a:rPr lang="en-US" sz="2800" dirty="0"/>
              <a:t>A register is a group of flip-flops with each flip-flop capable of storing one bit of information. </a:t>
            </a:r>
          </a:p>
          <a:p>
            <a:pPr algn="just"/>
            <a:endParaRPr lang="en-US" sz="2800" dirty="0"/>
          </a:p>
          <a:p>
            <a:pPr algn="just"/>
            <a:r>
              <a:rPr lang="en-US" sz="2800" dirty="0"/>
              <a:t>An </a:t>
            </a:r>
            <a:r>
              <a:rPr lang="en-US" sz="2800" i="1" dirty="0"/>
              <a:t>n</a:t>
            </a:r>
            <a:r>
              <a:rPr lang="en-US" sz="2800" dirty="0"/>
              <a:t>-bit register has a group of n flip-flops and is capable of storing any binary information of </a:t>
            </a:r>
            <a:r>
              <a:rPr lang="en-US" sz="2800" i="1" dirty="0"/>
              <a:t>n</a:t>
            </a:r>
            <a:r>
              <a:rPr lang="en-US" sz="2800" dirty="0"/>
              <a:t> bits. </a:t>
            </a:r>
          </a:p>
          <a:p>
            <a:pPr algn="just"/>
            <a:endParaRPr lang="en-US" sz="2800" dirty="0"/>
          </a:p>
          <a:p>
            <a:pPr algn="just"/>
            <a:r>
              <a:rPr lang="en-US" sz="2800" dirty="0"/>
              <a:t>In addition to the flip-flops, a register may have combinational gates that perform certain data-processing tasks. </a:t>
            </a:r>
          </a:p>
        </p:txBody>
      </p:sp>
    </p:spTree>
    <p:extLst>
      <p:ext uri="{BB962C8B-B14F-4D97-AF65-F5344CB8AC3E}">
        <p14:creationId xmlns:p14="http://schemas.microsoft.com/office/powerpoint/2010/main" val="660521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994122"/>
          </a:xfrm>
        </p:spPr>
        <p:txBody>
          <a:bodyPr/>
          <a:lstStyle/>
          <a:p>
            <a:r>
              <a:rPr lang="en-US" dirty="0">
                <a:solidFill>
                  <a:srgbClr val="FF0000"/>
                </a:solidFill>
              </a:rPr>
              <a:t>Digital Computer</a:t>
            </a:r>
          </a:p>
        </p:txBody>
      </p:sp>
      <p:sp>
        <p:nvSpPr>
          <p:cNvPr id="3" name="Content Placeholder 2"/>
          <p:cNvSpPr>
            <a:spLocks noGrp="1"/>
          </p:cNvSpPr>
          <p:nvPr>
            <p:ph idx="1"/>
          </p:nvPr>
        </p:nvSpPr>
        <p:spPr>
          <a:xfrm>
            <a:off x="0" y="908720"/>
            <a:ext cx="9144000" cy="5832648"/>
          </a:xfrm>
        </p:spPr>
        <p:txBody>
          <a:bodyPr>
            <a:normAutofit fontScale="92500" lnSpcReduction="20000"/>
          </a:bodyPr>
          <a:lstStyle/>
          <a:p>
            <a:pPr algn="just"/>
            <a:r>
              <a:rPr lang="en-US" sz="3000" dirty="0"/>
              <a:t>The digital computer is a digital system that performs various computational tasks. </a:t>
            </a:r>
          </a:p>
          <a:p>
            <a:pPr algn="just"/>
            <a:endParaRPr lang="en-US" sz="3000" dirty="0"/>
          </a:p>
          <a:p>
            <a:pPr algn="just"/>
            <a:r>
              <a:rPr lang="en-US" sz="3000" dirty="0"/>
              <a:t>The word digital implies that the information in the computer is represented by variables that take a limited number of discrete values. </a:t>
            </a:r>
          </a:p>
          <a:p>
            <a:pPr algn="just"/>
            <a:endParaRPr lang="en-US" sz="3000" dirty="0"/>
          </a:p>
          <a:p>
            <a:pPr algn="just"/>
            <a:r>
              <a:rPr lang="en-US" sz="3000" dirty="0"/>
              <a:t>Digital computers function more reliably if only two states are used. </a:t>
            </a:r>
          </a:p>
          <a:p>
            <a:pPr algn="just"/>
            <a:endParaRPr lang="en-US" sz="3000" dirty="0"/>
          </a:p>
          <a:p>
            <a:pPr algn="just"/>
            <a:r>
              <a:rPr lang="en-US" sz="3000" dirty="0"/>
              <a:t>Because of the physical restriction of components, and because human logic tends to be binary, digital components that are constrained to take discrete values are further constrained to take only two values and are said to be binary.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7480B0-12E0-9C13-ADF5-00BA7E680D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C7A11F-B360-51FC-BC86-4BC58EFCBF8D}"/>
              </a:ext>
            </a:extLst>
          </p:cNvPr>
          <p:cNvSpPr>
            <a:spLocks noGrp="1"/>
          </p:cNvSpPr>
          <p:nvPr>
            <p:ph type="title"/>
          </p:nvPr>
        </p:nvSpPr>
        <p:spPr>
          <a:xfrm>
            <a:off x="571500" y="1138265"/>
            <a:ext cx="4343399" cy="1401183"/>
          </a:xfrm>
        </p:spPr>
        <p:txBody>
          <a:bodyPr anchor="t">
            <a:normAutofit/>
          </a:bodyPr>
          <a:lstStyle/>
          <a:p>
            <a:r>
              <a:rPr lang="en-US" sz="2800"/>
              <a:t>Digital Components: Registers</a:t>
            </a:r>
          </a:p>
        </p:txBody>
      </p:sp>
      <p:cxnSp>
        <p:nvCxnSpPr>
          <p:cNvPr id="10" name="Straight Connector 9">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8855" y="871146"/>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E5CAAE-DC00-6C3B-B429-CA1A89352607}"/>
              </a:ext>
            </a:extLst>
          </p:cNvPr>
          <p:cNvSpPr>
            <a:spLocks noGrp="1"/>
          </p:cNvSpPr>
          <p:nvPr>
            <p:ph idx="1"/>
          </p:nvPr>
        </p:nvSpPr>
        <p:spPr>
          <a:xfrm>
            <a:off x="122963" y="2564584"/>
            <a:ext cx="4343399" cy="3602935"/>
          </a:xfrm>
        </p:spPr>
        <p:txBody>
          <a:bodyPr>
            <a:normAutofit/>
          </a:bodyPr>
          <a:lstStyle/>
          <a:p>
            <a:r>
              <a:rPr lang="en-US" sz="2000" dirty="0"/>
              <a:t>Register with Parallel Load</a:t>
            </a:r>
          </a:p>
        </p:txBody>
      </p:sp>
      <p:sp>
        <p:nvSpPr>
          <p:cNvPr id="12" name="Rectangle 11">
            <a:extLst>
              <a:ext uri="{FF2B5EF4-FFF2-40B4-BE49-F238E27FC236}">
                <a16:creationId xmlns:a16="http://schemas.microsoft.com/office/drawing/2014/main" id="{DF8BC164-E230-753F-2C7E-B4EE7BA77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1064" y="0"/>
            <a:ext cx="3602935"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0222F4A-C43A-B07C-C843-D7AE6FC06C28}"/>
              </a:ext>
            </a:extLst>
          </p:cNvPr>
          <p:cNvPicPr>
            <a:picLocks noChangeAspect="1"/>
          </p:cNvPicPr>
          <p:nvPr/>
        </p:nvPicPr>
        <p:blipFill>
          <a:blip r:embed="rId2"/>
          <a:stretch>
            <a:fillRect/>
          </a:stretch>
        </p:blipFill>
        <p:spPr>
          <a:xfrm>
            <a:off x="5664024" y="829319"/>
            <a:ext cx="3357013" cy="5328592"/>
          </a:xfrm>
          <a:prstGeom prst="rect">
            <a:avLst/>
          </a:prstGeom>
        </p:spPr>
      </p:pic>
    </p:spTree>
    <p:extLst>
      <p:ext uri="{BB962C8B-B14F-4D97-AF65-F5344CB8AC3E}">
        <p14:creationId xmlns:p14="http://schemas.microsoft.com/office/powerpoint/2010/main" val="38568712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EB3E0B-F1BF-D942-73B5-5C7C5DDA6C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93DA99-21B9-4BFC-FC79-F729401BE73C}"/>
              </a:ext>
            </a:extLst>
          </p:cNvPr>
          <p:cNvSpPr>
            <a:spLocks noGrp="1"/>
          </p:cNvSpPr>
          <p:nvPr>
            <p:ph type="title"/>
          </p:nvPr>
        </p:nvSpPr>
        <p:spPr>
          <a:xfrm>
            <a:off x="571500" y="1143486"/>
            <a:ext cx="3200400" cy="1437406"/>
          </a:xfrm>
        </p:spPr>
        <p:txBody>
          <a:bodyPr anchor="t">
            <a:normAutofit/>
          </a:bodyPr>
          <a:lstStyle/>
          <a:p>
            <a:r>
              <a:rPr lang="en-US" sz="2800"/>
              <a:t>Digital Components: Registers</a:t>
            </a:r>
          </a:p>
        </p:txBody>
      </p:sp>
      <p:cxnSp>
        <p:nvCxnSpPr>
          <p:cNvPr id="17" name="Straight Connector 16">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8855" y="871146"/>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EE3E8B1-D5AE-A6CA-58EF-B90207AB0543}"/>
              </a:ext>
            </a:extLst>
          </p:cNvPr>
          <p:cNvSpPr>
            <a:spLocks noGrp="1"/>
          </p:cNvSpPr>
          <p:nvPr>
            <p:ph idx="1"/>
          </p:nvPr>
        </p:nvSpPr>
        <p:spPr>
          <a:xfrm>
            <a:off x="4369209" y="838200"/>
            <a:ext cx="4125936" cy="1866358"/>
          </a:xfrm>
        </p:spPr>
        <p:txBody>
          <a:bodyPr>
            <a:normAutofit/>
          </a:bodyPr>
          <a:lstStyle/>
          <a:p>
            <a:r>
              <a:rPr lang="en-US" sz="2800"/>
              <a:t>4-bit Shift Register</a:t>
            </a:r>
          </a:p>
        </p:txBody>
      </p:sp>
      <p:pic>
        <p:nvPicPr>
          <p:cNvPr id="6" name="Picture 5">
            <a:extLst>
              <a:ext uri="{FF2B5EF4-FFF2-40B4-BE49-F238E27FC236}">
                <a16:creationId xmlns:a16="http://schemas.microsoft.com/office/drawing/2014/main" id="{879322DB-CF02-2EF6-4889-20CCFDC832DF}"/>
              </a:ext>
            </a:extLst>
          </p:cNvPr>
          <p:cNvPicPr>
            <a:picLocks noChangeAspect="1"/>
          </p:cNvPicPr>
          <p:nvPr/>
        </p:nvPicPr>
        <p:blipFill>
          <a:blip r:embed="rId2"/>
          <a:stretch>
            <a:fillRect/>
          </a:stretch>
        </p:blipFill>
        <p:spPr>
          <a:xfrm>
            <a:off x="601317" y="3603139"/>
            <a:ext cx="7943850" cy="2144840"/>
          </a:xfrm>
          <a:prstGeom prst="rect">
            <a:avLst/>
          </a:prstGeom>
        </p:spPr>
      </p:pic>
    </p:spTree>
    <p:extLst>
      <p:ext uri="{BB962C8B-B14F-4D97-AF65-F5344CB8AC3E}">
        <p14:creationId xmlns:p14="http://schemas.microsoft.com/office/powerpoint/2010/main" val="31819391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7714B-F882-B490-D984-36B61BF616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35871E-E397-57EA-B843-DB84FC021E80}"/>
              </a:ext>
            </a:extLst>
          </p:cNvPr>
          <p:cNvSpPr>
            <a:spLocks noGrp="1"/>
          </p:cNvSpPr>
          <p:nvPr>
            <p:ph type="title"/>
          </p:nvPr>
        </p:nvSpPr>
        <p:spPr>
          <a:xfrm>
            <a:off x="457200" y="44624"/>
            <a:ext cx="8229600" cy="922114"/>
          </a:xfrm>
        </p:spPr>
        <p:txBody>
          <a:bodyPr>
            <a:normAutofit fontScale="90000"/>
          </a:bodyPr>
          <a:lstStyle/>
          <a:p>
            <a:r>
              <a:rPr lang="en-US" dirty="0">
                <a:solidFill>
                  <a:srgbClr val="FF0000"/>
                </a:solidFill>
              </a:rPr>
              <a:t>Digital Components: Binary Counters</a:t>
            </a:r>
          </a:p>
        </p:txBody>
      </p:sp>
      <p:sp>
        <p:nvSpPr>
          <p:cNvPr id="3" name="Content Placeholder 2">
            <a:extLst>
              <a:ext uri="{FF2B5EF4-FFF2-40B4-BE49-F238E27FC236}">
                <a16:creationId xmlns:a16="http://schemas.microsoft.com/office/drawing/2014/main" id="{941DB2F5-61D0-F64C-799B-4662A47FCFB4}"/>
              </a:ext>
            </a:extLst>
          </p:cNvPr>
          <p:cNvSpPr>
            <a:spLocks noGrp="1"/>
          </p:cNvSpPr>
          <p:nvPr>
            <p:ph idx="1"/>
          </p:nvPr>
        </p:nvSpPr>
        <p:spPr>
          <a:xfrm>
            <a:off x="35496" y="908720"/>
            <a:ext cx="8856984" cy="5760640"/>
          </a:xfrm>
        </p:spPr>
        <p:txBody>
          <a:bodyPr>
            <a:normAutofit/>
          </a:bodyPr>
          <a:lstStyle/>
          <a:p>
            <a:pPr algn="just"/>
            <a:r>
              <a:rPr lang="en-US" sz="2800" dirty="0"/>
              <a:t>A register that goes through a predetermined sequence of states upon the application of input pulses is called a counter.</a:t>
            </a:r>
          </a:p>
          <a:p>
            <a:pPr algn="just"/>
            <a:endParaRPr lang="en-US" sz="2800" dirty="0"/>
          </a:p>
          <a:p>
            <a:pPr algn="just"/>
            <a:r>
              <a:rPr lang="en-US" sz="2800" dirty="0"/>
              <a:t>Counters are found in almost all equipment containing digital logic. </a:t>
            </a:r>
          </a:p>
          <a:p>
            <a:pPr algn="just"/>
            <a:endParaRPr lang="en-US" sz="2800" dirty="0"/>
          </a:p>
          <a:p>
            <a:pPr algn="just"/>
            <a:r>
              <a:rPr lang="en-US" sz="2800" dirty="0"/>
              <a:t>They are used for counting the number of occurrences of an event and are useful for generating timing signals to control the sequence of operations in digital computers</a:t>
            </a:r>
          </a:p>
        </p:txBody>
      </p:sp>
    </p:spTree>
    <p:extLst>
      <p:ext uri="{BB962C8B-B14F-4D97-AF65-F5344CB8AC3E}">
        <p14:creationId xmlns:p14="http://schemas.microsoft.com/office/powerpoint/2010/main" val="2852500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39D59E-8BAB-6F31-91A0-A97C5A6306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689440-01BB-3525-1C62-81E2AE06405C}"/>
              </a:ext>
            </a:extLst>
          </p:cNvPr>
          <p:cNvSpPr>
            <a:spLocks noGrp="1"/>
          </p:cNvSpPr>
          <p:nvPr>
            <p:ph type="title"/>
          </p:nvPr>
        </p:nvSpPr>
        <p:spPr>
          <a:xfrm>
            <a:off x="657519" y="741391"/>
            <a:ext cx="2591866" cy="1616203"/>
          </a:xfrm>
        </p:spPr>
        <p:txBody>
          <a:bodyPr anchor="b">
            <a:normAutofit/>
          </a:bodyPr>
          <a:lstStyle/>
          <a:p>
            <a:r>
              <a:rPr lang="en-US" sz="2800"/>
              <a:t>Digital Components: Binary Counters</a:t>
            </a:r>
          </a:p>
        </p:txBody>
      </p:sp>
      <p:sp>
        <p:nvSpPr>
          <p:cNvPr id="3" name="Content Placeholder 2">
            <a:extLst>
              <a:ext uri="{FF2B5EF4-FFF2-40B4-BE49-F238E27FC236}">
                <a16:creationId xmlns:a16="http://schemas.microsoft.com/office/drawing/2014/main" id="{CE3503C4-CFBA-A1D1-1814-AF536D696D72}"/>
              </a:ext>
            </a:extLst>
          </p:cNvPr>
          <p:cNvSpPr>
            <a:spLocks noGrp="1"/>
          </p:cNvSpPr>
          <p:nvPr>
            <p:ph idx="1"/>
          </p:nvPr>
        </p:nvSpPr>
        <p:spPr>
          <a:xfrm>
            <a:off x="323528" y="2533476"/>
            <a:ext cx="3384376" cy="3447832"/>
          </a:xfrm>
        </p:spPr>
        <p:txBody>
          <a:bodyPr anchor="t">
            <a:normAutofit/>
          </a:bodyPr>
          <a:lstStyle/>
          <a:p>
            <a:r>
              <a:rPr lang="en-US" sz="2400" dirty="0"/>
              <a:t>4-bit synchronous binary count</a:t>
            </a:r>
            <a:endParaRPr lang="en-US" sz="3600" dirty="0"/>
          </a:p>
        </p:txBody>
      </p:sp>
      <p:pic>
        <p:nvPicPr>
          <p:cNvPr id="5" name="Picture 4" descr="A diagram of a block diagram&#10;&#10;Description automatically generated">
            <a:extLst>
              <a:ext uri="{FF2B5EF4-FFF2-40B4-BE49-F238E27FC236}">
                <a16:creationId xmlns:a16="http://schemas.microsoft.com/office/drawing/2014/main" id="{2E0E239D-7598-4BBF-4912-28D30B483475}"/>
              </a:ext>
            </a:extLst>
          </p:cNvPr>
          <p:cNvPicPr>
            <a:picLocks noChangeAspect="1"/>
          </p:cNvPicPr>
          <p:nvPr/>
        </p:nvPicPr>
        <p:blipFill>
          <a:blip r:embed="rId2"/>
          <a:stretch>
            <a:fillRect/>
          </a:stretch>
        </p:blipFill>
        <p:spPr>
          <a:xfrm>
            <a:off x="4981671" y="209400"/>
            <a:ext cx="3622048" cy="6439199"/>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51478" y="0"/>
            <a:ext cx="9252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44701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18D6E-0A60-CABF-DC1A-CBE5354F32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89E9F2-F724-5708-B015-CCC43C079E63}"/>
              </a:ext>
            </a:extLst>
          </p:cNvPr>
          <p:cNvSpPr>
            <a:spLocks noGrp="1"/>
          </p:cNvSpPr>
          <p:nvPr>
            <p:ph type="title"/>
          </p:nvPr>
        </p:nvSpPr>
        <p:spPr>
          <a:xfrm>
            <a:off x="457200" y="44624"/>
            <a:ext cx="8229600" cy="922114"/>
          </a:xfrm>
        </p:spPr>
        <p:txBody>
          <a:bodyPr>
            <a:normAutofit/>
          </a:bodyPr>
          <a:lstStyle/>
          <a:p>
            <a:r>
              <a:rPr lang="en-US" dirty="0">
                <a:solidFill>
                  <a:srgbClr val="FF0000"/>
                </a:solidFill>
              </a:rPr>
              <a:t>Digital Components: Memory Unit</a:t>
            </a:r>
          </a:p>
        </p:txBody>
      </p:sp>
      <p:sp>
        <p:nvSpPr>
          <p:cNvPr id="3" name="Content Placeholder 2">
            <a:extLst>
              <a:ext uri="{FF2B5EF4-FFF2-40B4-BE49-F238E27FC236}">
                <a16:creationId xmlns:a16="http://schemas.microsoft.com/office/drawing/2014/main" id="{92CD2349-BA94-669A-7FF7-451EEFE7BA45}"/>
              </a:ext>
            </a:extLst>
          </p:cNvPr>
          <p:cNvSpPr>
            <a:spLocks noGrp="1"/>
          </p:cNvSpPr>
          <p:nvPr>
            <p:ph idx="1"/>
          </p:nvPr>
        </p:nvSpPr>
        <p:spPr>
          <a:xfrm>
            <a:off x="35496" y="908720"/>
            <a:ext cx="8856984" cy="5760640"/>
          </a:xfrm>
        </p:spPr>
        <p:txBody>
          <a:bodyPr>
            <a:normAutofit/>
          </a:bodyPr>
          <a:lstStyle/>
          <a:p>
            <a:pPr algn="just"/>
            <a:r>
              <a:rPr lang="en-US" sz="2800" dirty="0"/>
              <a:t>A memory unit is a collection of storage cells together with associated circuits needed to transfer information in and out of storage. </a:t>
            </a:r>
          </a:p>
          <a:p>
            <a:pPr algn="just"/>
            <a:endParaRPr lang="en-US" sz="2800" dirty="0"/>
          </a:p>
          <a:p>
            <a:pPr algn="just"/>
            <a:r>
              <a:rPr lang="en-US" sz="2800" dirty="0"/>
              <a:t>The memory stores binary information in groups of bits called </a:t>
            </a:r>
            <a:r>
              <a:rPr lang="en-US" sz="2800" i="1" dirty="0"/>
              <a:t>words</a:t>
            </a:r>
            <a:r>
              <a:rPr lang="en-US" sz="2800" dirty="0"/>
              <a:t>.</a:t>
            </a:r>
          </a:p>
          <a:p>
            <a:pPr algn="just"/>
            <a:endParaRPr lang="en-US" sz="2800" dirty="0"/>
          </a:p>
          <a:p>
            <a:pPr algn="just"/>
            <a:r>
              <a:rPr lang="en-US" sz="2800" dirty="0"/>
              <a:t> A word in memory is an entity of bits that move in and out of storage as a unit.</a:t>
            </a:r>
          </a:p>
        </p:txBody>
      </p:sp>
    </p:spTree>
    <p:extLst>
      <p:ext uri="{BB962C8B-B14F-4D97-AF65-F5344CB8AC3E}">
        <p14:creationId xmlns:p14="http://schemas.microsoft.com/office/powerpoint/2010/main" val="28692808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72816-6794-4BB4-8B77-F775199CFB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4D6CAF-B715-EFE1-2193-0332F3ED1C59}"/>
              </a:ext>
            </a:extLst>
          </p:cNvPr>
          <p:cNvSpPr>
            <a:spLocks noGrp="1"/>
          </p:cNvSpPr>
          <p:nvPr>
            <p:ph type="title"/>
          </p:nvPr>
        </p:nvSpPr>
        <p:spPr>
          <a:xfrm>
            <a:off x="457200" y="44624"/>
            <a:ext cx="8229600" cy="922114"/>
          </a:xfrm>
        </p:spPr>
        <p:txBody>
          <a:bodyPr>
            <a:normAutofit/>
          </a:bodyPr>
          <a:lstStyle/>
          <a:p>
            <a:r>
              <a:rPr lang="en-US" dirty="0">
                <a:solidFill>
                  <a:srgbClr val="FF0000"/>
                </a:solidFill>
              </a:rPr>
              <a:t>Digital Components: Memory Unit</a:t>
            </a:r>
          </a:p>
        </p:txBody>
      </p:sp>
      <p:sp>
        <p:nvSpPr>
          <p:cNvPr id="3" name="Content Placeholder 2">
            <a:extLst>
              <a:ext uri="{FF2B5EF4-FFF2-40B4-BE49-F238E27FC236}">
                <a16:creationId xmlns:a16="http://schemas.microsoft.com/office/drawing/2014/main" id="{94D15B73-B86D-5928-809E-0A90B0FC8E18}"/>
              </a:ext>
            </a:extLst>
          </p:cNvPr>
          <p:cNvSpPr>
            <a:spLocks noGrp="1"/>
          </p:cNvSpPr>
          <p:nvPr>
            <p:ph idx="1"/>
          </p:nvPr>
        </p:nvSpPr>
        <p:spPr>
          <a:xfrm>
            <a:off x="35496" y="908720"/>
            <a:ext cx="8856984" cy="5760640"/>
          </a:xfrm>
        </p:spPr>
        <p:txBody>
          <a:bodyPr>
            <a:normAutofit/>
          </a:bodyPr>
          <a:lstStyle/>
          <a:p>
            <a:pPr algn="just"/>
            <a:r>
              <a:rPr lang="en-US" sz="2800" dirty="0"/>
              <a:t>Block diagram of random-access memory (RAM).</a:t>
            </a:r>
          </a:p>
        </p:txBody>
      </p:sp>
      <p:pic>
        <p:nvPicPr>
          <p:cNvPr id="5" name="Picture 4">
            <a:extLst>
              <a:ext uri="{FF2B5EF4-FFF2-40B4-BE49-F238E27FC236}">
                <a16:creationId xmlns:a16="http://schemas.microsoft.com/office/drawing/2014/main" id="{0C62F93C-4CC5-A2BE-4FD4-9F83B065A6CA}"/>
              </a:ext>
            </a:extLst>
          </p:cNvPr>
          <p:cNvPicPr>
            <a:picLocks noChangeAspect="1"/>
          </p:cNvPicPr>
          <p:nvPr/>
        </p:nvPicPr>
        <p:blipFill>
          <a:blip r:embed="rId2"/>
          <a:stretch>
            <a:fillRect/>
          </a:stretch>
        </p:blipFill>
        <p:spPr>
          <a:xfrm>
            <a:off x="1691680" y="2204864"/>
            <a:ext cx="4849613" cy="3560812"/>
          </a:xfrm>
          <a:prstGeom prst="rect">
            <a:avLst/>
          </a:prstGeom>
        </p:spPr>
      </p:pic>
    </p:spTree>
    <p:extLst>
      <p:ext uri="{BB962C8B-B14F-4D97-AF65-F5344CB8AC3E}">
        <p14:creationId xmlns:p14="http://schemas.microsoft.com/office/powerpoint/2010/main" val="40596947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8E2CD-60E6-60E9-DA7D-43A34286B5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3CD3AD-EB27-B93B-3F29-B66AC1CB89A0}"/>
              </a:ext>
            </a:extLst>
          </p:cNvPr>
          <p:cNvSpPr>
            <a:spLocks noGrp="1"/>
          </p:cNvSpPr>
          <p:nvPr>
            <p:ph type="title"/>
          </p:nvPr>
        </p:nvSpPr>
        <p:spPr>
          <a:xfrm>
            <a:off x="457200" y="44624"/>
            <a:ext cx="8229600" cy="922114"/>
          </a:xfrm>
        </p:spPr>
        <p:txBody>
          <a:bodyPr>
            <a:normAutofit/>
          </a:bodyPr>
          <a:lstStyle/>
          <a:p>
            <a:r>
              <a:rPr lang="en-US" dirty="0">
                <a:solidFill>
                  <a:srgbClr val="FF0000"/>
                </a:solidFill>
              </a:rPr>
              <a:t>Digital Components: Memory Unit</a:t>
            </a:r>
          </a:p>
        </p:txBody>
      </p:sp>
      <p:sp>
        <p:nvSpPr>
          <p:cNvPr id="3" name="Content Placeholder 2">
            <a:extLst>
              <a:ext uri="{FF2B5EF4-FFF2-40B4-BE49-F238E27FC236}">
                <a16:creationId xmlns:a16="http://schemas.microsoft.com/office/drawing/2014/main" id="{52CD2143-FF7F-BC0C-EF19-84C0B6396895}"/>
              </a:ext>
            </a:extLst>
          </p:cNvPr>
          <p:cNvSpPr>
            <a:spLocks noGrp="1"/>
          </p:cNvSpPr>
          <p:nvPr>
            <p:ph idx="1"/>
          </p:nvPr>
        </p:nvSpPr>
        <p:spPr>
          <a:xfrm>
            <a:off x="35496" y="908720"/>
            <a:ext cx="8856984" cy="5760640"/>
          </a:xfrm>
        </p:spPr>
        <p:txBody>
          <a:bodyPr>
            <a:normAutofit/>
          </a:bodyPr>
          <a:lstStyle/>
          <a:p>
            <a:pPr algn="just"/>
            <a:r>
              <a:rPr lang="en-US" sz="2800" dirty="0"/>
              <a:t>Block diagram of read only memory (ROM).</a:t>
            </a:r>
          </a:p>
        </p:txBody>
      </p:sp>
      <p:pic>
        <p:nvPicPr>
          <p:cNvPr id="6" name="Picture 5">
            <a:extLst>
              <a:ext uri="{FF2B5EF4-FFF2-40B4-BE49-F238E27FC236}">
                <a16:creationId xmlns:a16="http://schemas.microsoft.com/office/drawing/2014/main" id="{5A9EE2E6-3829-9962-2624-9B81E4D3F7D6}"/>
              </a:ext>
            </a:extLst>
          </p:cNvPr>
          <p:cNvPicPr>
            <a:picLocks noChangeAspect="1"/>
          </p:cNvPicPr>
          <p:nvPr/>
        </p:nvPicPr>
        <p:blipFill>
          <a:blip r:embed="rId2"/>
          <a:stretch>
            <a:fillRect/>
          </a:stretch>
        </p:blipFill>
        <p:spPr>
          <a:xfrm>
            <a:off x="2915816" y="2060848"/>
            <a:ext cx="2665834" cy="3558637"/>
          </a:xfrm>
          <a:prstGeom prst="rect">
            <a:avLst/>
          </a:prstGeom>
        </p:spPr>
      </p:pic>
    </p:spTree>
    <p:extLst>
      <p:ext uri="{BB962C8B-B14F-4D97-AF65-F5344CB8AC3E}">
        <p14:creationId xmlns:p14="http://schemas.microsoft.com/office/powerpoint/2010/main" val="35176331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End of Lecture-1</a:t>
            </a:r>
          </a:p>
        </p:txBody>
      </p:sp>
      <p:sp>
        <p:nvSpPr>
          <p:cNvPr id="3" name="Text Placeholder 2">
            <a:extLst>
              <a:ext uri="{FF2B5EF4-FFF2-40B4-BE49-F238E27FC236}">
                <a16:creationId xmlns:a16="http://schemas.microsoft.com/office/drawing/2014/main" id="{E8C8638F-FB03-C3DB-4B42-5DDE58012CA4}"/>
              </a:ext>
            </a:extLst>
          </p:cNvPr>
          <p:cNvSpPr>
            <a:spLocks noGrp="1"/>
          </p:cNvSpPr>
          <p:nvPr>
            <p:ph type="body" idx="1"/>
          </p:nvPr>
        </p:nvSpPr>
        <p:spPr/>
        <p:txBody>
          <a:bodyPr/>
          <a:lstStyle/>
          <a:p>
            <a:endParaRPr lang="en-PK"/>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981AA-BC79-CCF7-3B62-39615DBD00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602F30-3281-18A5-34F8-8428E0BFC233}"/>
              </a:ext>
            </a:extLst>
          </p:cNvPr>
          <p:cNvSpPr>
            <a:spLocks noGrp="1"/>
          </p:cNvSpPr>
          <p:nvPr>
            <p:ph type="title"/>
          </p:nvPr>
        </p:nvSpPr>
        <p:spPr>
          <a:xfrm>
            <a:off x="457200" y="44624"/>
            <a:ext cx="8229600" cy="994122"/>
          </a:xfrm>
        </p:spPr>
        <p:txBody>
          <a:bodyPr/>
          <a:lstStyle/>
          <a:p>
            <a:r>
              <a:rPr lang="en-US" dirty="0">
                <a:solidFill>
                  <a:srgbClr val="FF0000"/>
                </a:solidFill>
              </a:rPr>
              <a:t>Digital Computer</a:t>
            </a:r>
          </a:p>
        </p:txBody>
      </p:sp>
      <p:sp>
        <p:nvSpPr>
          <p:cNvPr id="3" name="Content Placeholder 2">
            <a:extLst>
              <a:ext uri="{FF2B5EF4-FFF2-40B4-BE49-F238E27FC236}">
                <a16:creationId xmlns:a16="http://schemas.microsoft.com/office/drawing/2014/main" id="{017C4E5E-0727-E6ED-DDF3-A43A5670F6F7}"/>
              </a:ext>
            </a:extLst>
          </p:cNvPr>
          <p:cNvSpPr>
            <a:spLocks noGrp="1"/>
          </p:cNvSpPr>
          <p:nvPr>
            <p:ph idx="1"/>
          </p:nvPr>
        </p:nvSpPr>
        <p:spPr>
          <a:xfrm>
            <a:off x="0" y="908720"/>
            <a:ext cx="9144000" cy="5832648"/>
          </a:xfrm>
        </p:spPr>
        <p:txBody>
          <a:bodyPr>
            <a:normAutofit lnSpcReduction="10000"/>
          </a:bodyPr>
          <a:lstStyle/>
          <a:p>
            <a:pPr algn="just"/>
            <a:r>
              <a:rPr lang="en-US" sz="3000" dirty="0"/>
              <a:t>Digital computers use the binary number system, which has two digits: 0 and 1. </a:t>
            </a:r>
          </a:p>
          <a:p>
            <a:pPr algn="just"/>
            <a:endParaRPr lang="en-US" sz="3000" dirty="0"/>
          </a:p>
          <a:p>
            <a:pPr algn="just"/>
            <a:r>
              <a:rPr lang="en-US" sz="3000" dirty="0"/>
              <a:t>A binary digit is called a </a:t>
            </a:r>
            <a:r>
              <a:rPr lang="en-US" sz="3000" i="1" dirty="0"/>
              <a:t>bit</a:t>
            </a:r>
            <a:r>
              <a:rPr lang="en-US" sz="3000" dirty="0"/>
              <a:t>. </a:t>
            </a:r>
          </a:p>
          <a:p>
            <a:pPr algn="just"/>
            <a:endParaRPr lang="en-US" sz="3000" dirty="0"/>
          </a:p>
          <a:p>
            <a:pPr algn="just"/>
            <a:r>
              <a:rPr lang="en-US" sz="3000" dirty="0"/>
              <a:t>Information is represented in digital computers in groups of bits.</a:t>
            </a:r>
          </a:p>
          <a:p>
            <a:pPr algn="just"/>
            <a:endParaRPr lang="en-US" sz="3000" dirty="0"/>
          </a:p>
          <a:p>
            <a:pPr algn="just"/>
            <a:r>
              <a:rPr lang="en-US" sz="3000" dirty="0"/>
              <a:t> By judicious use of binary arrangements and by using various coding techniques, the groups of bits are used to develop complete sets of instructions for performing various types of computations. </a:t>
            </a:r>
          </a:p>
        </p:txBody>
      </p:sp>
    </p:spTree>
    <p:extLst>
      <p:ext uri="{BB962C8B-B14F-4D97-AF65-F5344CB8AC3E}">
        <p14:creationId xmlns:p14="http://schemas.microsoft.com/office/powerpoint/2010/main" val="3054451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1E130-B38D-50FC-882F-43B6E0CDCE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E8DAD0-A40A-70C2-0E4D-CBFC7CCEFCA7}"/>
              </a:ext>
            </a:extLst>
          </p:cNvPr>
          <p:cNvSpPr>
            <a:spLocks noGrp="1"/>
          </p:cNvSpPr>
          <p:nvPr>
            <p:ph type="title"/>
          </p:nvPr>
        </p:nvSpPr>
        <p:spPr>
          <a:xfrm>
            <a:off x="457200" y="44624"/>
            <a:ext cx="8229600" cy="994122"/>
          </a:xfrm>
        </p:spPr>
        <p:txBody>
          <a:bodyPr/>
          <a:lstStyle/>
          <a:p>
            <a:r>
              <a:rPr lang="en-US" dirty="0">
                <a:solidFill>
                  <a:srgbClr val="FF0000"/>
                </a:solidFill>
              </a:rPr>
              <a:t>Digital Computer</a:t>
            </a:r>
          </a:p>
        </p:txBody>
      </p:sp>
      <p:sp>
        <p:nvSpPr>
          <p:cNvPr id="3" name="Content Placeholder 2">
            <a:extLst>
              <a:ext uri="{FF2B5EF4-FFF2-40B4-BE49-F238E27FC236}">
                <a16:creationId xmlns:a16="http://schemas.microsoft.com/office/drawing/2014/main" id="{27DFA1B0-DD5C-9D21-5292-398D684A9D2A}"/>
              </a:ext>
            </a:extLst>
          </p:cNvPr>
          <p:cNvSpPr>
            <a:spLocks noGrp="1"/>
          </p:cNvSpPr>
          <p:nvPr>
            <p:ph idx="1"/>
          </p:nvPr>
        </p:nvSpPr>
        <p:spPr>
          <a:xfrm>
            <a:off x="0" y="908720"/>
            <a:ext cx="9144000" cy="5832648"/>
          </a:xfrm>
        </p:spPr>
        <p:txBody>
          <a:bodyPr>
            <a:normAutofit/>
          </a:bodyPr>
          <a:lstStyle/>
          <a:p>
            <a:pPr algn="just"/>
            <a:r>
              <a:rPr lang="en-US" sz="3000" dirty="0"/>
              <a:t>In contrast to the common decimal numbers that employ the base 10 system, binary numbers use a base 2 system with two digits: 0 and 1. </a:t>
            </a:r>
          </a:p>
          <a:p>
            <a:pPr algn="just"/>
            <a:endParaRPr lang="en-US" sz="3000" dirty="0"/>
          </a:p>
          <a:p>
            <a:pPr algn="just"/>
            <a:r>
              <a:rPr lang="en-US" sz="3000" dirty="0"/>
              <a:t>The decimal equivalent of a binary number can be found by expanding it into a power series with a base of 2.</a:t>
            </a:r>
          </a:p>
        </p:txBody>
      </p:sp>
      <p:pic>
        <p:nvPicPr>
          <p:cNvPr id="5" name="Picture 4">
            <a:extLst>
              <a:ext uri="{FF2B5EF4-FFF2-40B4-BE49-F238E27FC236}">
                <a16:creationId xmlns:a16="http://schemas.microsoft.com/office/drawing/2014/main" id="{2E577D15-8E5D-6099-D926-2CAA71277881}"/>
              </a:ext>
            </a:extLst>
          </p:cNvPr>
          <p:cNvPicPr>
            <a:picLocks noChangeAspect="1"/>
          </p:cNvPicPr>
          <p:nvPr/>
        </p:nvPicPr>
        <p:blipFill>
          <a:blip r:embed="rId2"/>
          <a:stretch>
            <a:fillRect/>
          </a:stretch>
        </p:blipFill>
        <p:spPr>
          <a:xfrm>
            <a:off x="971600" y="4437112"/>
            <a:ext cx="6972300" cy="381000"/>
          </a:xfrm>
          <a:prstGeom prst="rect">
            <a:avLst/>
          </a:prstGeom>
        </p:spPr>
      </p:pic>
    </p:spTree>
    <p:extLst>
      <p:ext uri="{BB962C8B-B14F-4D97-AF65-F5344CB8AC3E}">
        <p14:creationId xmlns:p14="http://schemas.microsoft.com/office/powerpoint/2010/main" val="2951303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69B874-6AAD-449F-B1A4-DF4965EE6F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5C5447-FF6A-A65D-40F9-17324E8BB991}"/>
              </a:ext>
            </a:extLst>
          </p:cNvPr>
          <p:cNvSpPr>
            <a:spLocks noGrp="1"/>
          </p:cNvSpPr>
          <p:nvPr>
            <p:ph type="title"/>
          </p:nvPr>
        </p:nvSpPr>
        <p:spPr>
          <a:xfrm>
            <a:off x="457200" y="44624"/>
            <a:ext cx="8229600" cy="994122"/>
          </a:xfrm>
        </p:spPr>
        <p:txBody>
          <a:bodyPr/>
          <a:lstStyle/>
          <a:p>
            <a:r>
              <a:rPr lang="en-US" dirty="0">
                <a:solidFill>
                  <a:srgbClr val="FF0000"/>
                </a:solidFill>
              </a:rPr>
              <a:t>Digital Computer</a:t>
            </a:r>
          </a:p>
        </p:txBody>
      </p:sp>
      <p:sp>
        <p:nvSpPr>
          <p:cNvPr id="3" name="Content Placeholder 2">
            <a:extLst>
              <a:ext uri="{FF2B5EF4-FFF2-40B4-BE49-F238E27FC236}">
                <a16:creationId xmlns:a16="http://schemas.microsoft.com/office/drawing/2014/main" id="{DC30AD89-19F8-C170-F5AD-0A84EDFDDCA5}"/>
              </a:ext>
            </a:extLst>
          </p:cNvPr>
          <p:cNvSpPr>
            <a:spLocks noGrp="1"/>
          </p:cNvSpPr>
          <p:nvPr>
            <p:ph idx="1"/>
          </p:nvPr>
        </p:nvSpPr>
        <p:spPr>
          <a:xfrm>
            <a:off x="0" y="908720"/>
            <a:ext cx="9144000" cy="5832648"/>
          </a:xfrm>
        </p:spPr>
        <p:txBody>
          <a:bodyPr>
            <a:normAutofit fontScale="92500" lnSpcReduction="10000"/>
          </a:bodyPr>
          <a:lstStyle/>
          <a:p>
            <a:pPr algn="just"/>
            <a:endParaRPr lang="en-US" sz="3000" dirty="0"/>
          </a:p>
          <a:p>
            <a:pPr algn="just"/>
            <a:r>
              <a:rPr lang="en-US" sz="3000" dirty="0"/>
              <a:t>The seven bits 1001011 represent a binary number whose decimal equivalent is 75. </a:t>
            </a:r>
          </a:p>
          <a:p>
            <a:pPr algn="just"/>
            <a:endParaRPr lang="en-US" sz="3000" dirty="0"/>
          </a:p>
          <a:p>
            <a:pPr algn="just"/>
            <a:r>
              <a:rPr lang="en-US" sz="3000" dirty="0"/>
              <a:t>However, this same group of seven bits represents the letter K when used in conjunction with a binary code for the letters of the alphabet. </a:t>
            </a:r>
          </a:p>
          <a:p>
            <a:pPr algn="just"/>
            <a:endParaRPr lang="en-US" sz="3000" dirty="0"/>
          </a:p>
          <a:p>
            <a:pPr algn="just"/>
            <a:r>
              <a:rPr lang="en-US" sz="3000" dirty="0"/>
              <a:t>It may also represent a control code for specifying some decision logic in a particular digital computer. </a:t>
            </a:r>
          </a:p>
          <a:p>
            <a:pPr algn="just"/>
            <a:endParaRPr lang="en-US" sz="3000" dirty="0"/>
          </a:p>
          <a:p>
            <a:pPr algn="just"/>
            <a:r>
              <a:rPr lang="en-US" sz="3000" dirty="0"/>
              <a:t>In other words, groups of bits in a digital computer are used to represent many different things. </a:t>
            </a:r>
          </a:p>
        </p:txBody>
      </p:sp>
      <p:pic>
        <p:nvPicPr>
          <p:cNvPr id="5" name="Picture 4">
            <a:extLst>
              <a:ext uri="{FF2B5EF4-FFF2-40B4-BE49-F238E27FC236}">
                <a16:creationId xmlns:a16="http://schemas.microsoft.com/office/drawing/2014/main" id="{3506A651-64B7-26A8-B2F5-B9DCA9A475B3}"/>
              </a:ext>
            </a:extLst>
          </p:cNvPr>
          <p:cNvPicPr>
            <a:picLocks noChangeAspect="1"/>
          </p:cNvPicPr>
          <p:nvPr/>
        </p:nvPicPr>
        <p:blipFill>
          <a:blip r:embed="rId2"/>
          <a:stretch>
            <a:fillRect/>
          </a:stretch>
        </p:blipFill>
        <p:spPr>
          <a:xfrm>
            <a:off x="899592" y="917848"/>
            <a:ext cx="6972300" cy="381000"/>
          </a:xfrm>
          <a:prstGeom prst="rect">
            <a:avLst/>
          </a:prstGeom>
        </p:spPr>
      </p:pic>
    </p:spTree>
    <p:extLst>
      <p:ext uri="{BB962C8B-B14F-4D97-AF65-F5344CB8AC3E}">
        <p14:creationId xmlns:p14="http://schemas.microsoft.com/office/powerpoint/2010/main" val="3346795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A694B-BB07-47D1-7F52-BD77CA81E4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AA44AD-854A-7E4E-DCC6-BBBEE7BEC550}"/>
              </a:ext>
            </a:extLst>
          </p:cNvPr>
          <p:cNvSpPr>
            <a:spLocks noGrp="1"/>
          </p:cNvSpPr>
          <p:nvPr>
            <p:ph type="title"/>
          </p:nvPr>
        </p:nvSpPr>
        <p:spPr>
          <a:xfrm>
            <a:off x="457200" y="44624"/>
            <a:ext cx="8229600" cy="994122"/>
          </a:xfrm>
        </p:spPr>
        <p:txBody>
          <a:bodyPr/>
          <a:lstStyle/>
          <a:p>
            <a:r>
              <a:rPr lang="en-US" dirty="0">
                <a:solidFill>
                  <a:srgbClr val="FF0000"/>
                </a:solidFill>
              </a:rPr>
              <a:t>Digital Computer</a:t>
            </a:r>
          </a:p>
        </p:txBody>
      </p:sp>
      <p:sp>
        <p:nvSpPr>
          <p:cNvPr id="3" name="Content Placeholder 2">
            <a:extLst>
              <a:ext uri="{FF2B5EF4-FFF2-40B4-BE49-F238E27FC236}">
                <a16:creationId xmlns:a16="http://schemas.microsoft.com/office/drawing/2014/main" id="{52D6638A-E2E9-13EA-768C-58C4B20E8F8F}"/>
              </a:ext>
            </a:extLst>
          </p:cNvPr>
          <p:cNvSpPr>
            <a:spLocks noGrp="1"/>
          </p:cNvSpPr>
          <p:nvPr>
            <p:ph idx="1"/>
          </p:nvPr>
        </p:nvSpPr>
        <p:spPr>
          <a:xfrm>
            <a:off x="0" y="908720"/>
            <a:ext cx="9144000" cy="5832648"/>
          </a:xfrm>
        </p:spPr>
        <p:txBody>
          <a:bodyPr>
            <a:normAutofit fontScale="85000" lnSpcReduction="20000"/>
          </a:bodyPr>
          <a:lstStyle/>
          <a:p>
            <a:pPr algn="just"/>
            <a:r>
              <a:rPr lang="en-US" sz="3000" dirty="0"/>
              <a:t>A computer system is sometimes subdivided into two functional entities: hardware and software. </a:t>
            </a:r>
          </a:p>
          <a:p>
            <a:pPr algn="just"/>
            <a:endParaRPr lang="en-US" sz="3000" dirty="0"/>
          </a:p>
          <a:p>
            <a:pPr algn="just"/>
            <a:r>
              <a:rPr lang="en-US" sz="3000" dirty="0"/>
              <a:t>The hardware of the computer consists of all the electronic components and electromechanical devices that comprise the physical entity of the device. </a:t>
            </a:r>
          </a:p>
          <a:p>
            <a:pPr algn="just"/>
            <a:endParaRPr lang="en-US" sz="3000" dirty="0"/>
          </a:p>
          <a:p>
            <a:pPr algn="just"/>
            <a:r>
              <a:rPr lang="en-US" sz="3000" dirty="0"/>
              <a:t>Computer software consists of the instructions and data that the computer manipulates to perform various data-processing tasks.</a:t>
            </a:r>
          </a:p>
          <a:p>
            <a:pPr algn="just"/>
            <a:endParaRPr lang="en-US" sz="3000" dirty="0"/>
          </a:p>
          <a:p>
            <a:pPr algn="just"/>
            <a:r>
              <a:rPr lang="en-US" sz="3000" dirty="0"/>
              <a:t>A sequence of instructions for the computer is called a program. </a:t>
            </a:r>
          </a:p>
          <a:p>
            <a:pPr algn="just"/>
            <a:endParaRPr lang="en-US" sz="3000" dirty="0"/>
          </a:p>
          <a:p>
            <a:pPr algn="just"/>
            <a:r>
              <a:rPr lang="en-US" sz="3000" dirty="0"/>
              <a:t>The data that are manipulated by the program constitute the data base.</a:t>
            </a:r>
          </a:p>
        </p:txBody>
      </p:sp>
    </p:spTree>
    <p:extLst>
      <p:ext uri="{BB962C8B-B14F-4D97-AF65-F5344CB8AC3E}">
        <p14:creationId xmlns:p14="http://schemas.microsoft.com/office/powerpoint/2010/main" val="3217010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CB4E8-AED5-F017-B6BC-235F3AB573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8AFE89-3E6D-94C6-4CC0-631269DF86A2}"/>
              </a:ext>
            </a:extLst>
          </p:cNvPr>
          <p:cNvSpPr>
            <a:spLocks noGrp="1"/>
          </p:cNvSpPr>
          <p:nvPr>
            <p:ph type="title"/>
          </p:nvPr>
        </p:nvSpPr>
        <p:spPr>
          <a:xfrm>
            <a:off x="457200" y="44624"/>
            <a:ext cx="8229600" cy="994122"/>
          </a:xfrm>
        </p:spPr>
        <p:txBody>
          <a:bodyPr/>
          <a:lstStyle/>
          <a:p>
            <a:r>
              <a:rPr lang="en-US" dirty="0">
                <a:solidFill>
                  <a:srgbClr val="FF0000"/>
                </a:solidFill>
              </a:rPr>
              <a:t>Digital Computer</a:t>
            </a:r>
          </a:p>
        </p:txBody>
      </p:sp>
      <p:sp>
        <p:nvSpPr>
          <p:cNvPr id="3" name="Content Placeholder 2">
            <a:extLst>
              <a:ext uri="{FF2B5EF4-FFF2-40B4-BE49-F238E27FC236}">
                <a16:creationId xmlns:a16="http://schemas.microsoft.com/office/drawing/2014/main" id="{82DA0332-C3F3-B06A-C56A-4F655EF47E2A}"/>
              </a:ext>
            </a:extLst>
          </p:cNvPr>
          <p:cNvSpPr>
            <a:spLocks noGrp="1"/>
          </p:cNvSpPr>
          <p:nvPr>
            <p:ph idx="1"/>
          </p:nvPr>
        </p:nvSpPr>
        <p:spPr>
          <a:xfrm>
            <a:off x="0" y="908720"/>
            <a:ext cx="9144000" cy="5832648"/>
          </a:xfrm>
        </p:spPr>
        <p:txBody>
          <a:bodyPr>
            <a:normAutofit/>
          </a:bodyPr>
          <a:lstStyle/>
          <a:p>
            <a:pPr algn="just"/>
            <a:r>
              <a:rPr lang="en-US" sz="3000" dirty="0"/>
              <a:t>The hardware of the computer is usually divided into three major parts.</a:t>
            </a:r>
          </a:p>
          <a:p>
            <a:pPr marL="0" indent="0" algn="just">
              <a:buNone/>
            </a:pPr>
            <a:endParaRPr lang="en-US" sz="3000" dirty="0"/>
          </a:p>
        </p:txBody>
      </p:sp>
      <p:pic>
        <p:nvPicPr>
          <p:cNvPr id="7" name="Picture 6">
            <a:extLst>
              <a:ext uri="{FF2B5EF4-FFF2-40B4-BE49-F238E27FC236}">
                <a16:creationId xmlns:a16="http://schemas.microsoft.com/office/drawing/2014/main" id="{F5BA4AE3-2C2F-43C6-A1DC-A2602C14DFC5}"/>
              </a:ext>
            </a:extLst>
          </p:cNvPr>
          <p:cNvPicPr>
            <a:picLocks noChangeAspect="1"/>
          </p:cNvPicPr>
          <p:nvPr/>
        </p:nvPicPr>
        <p:blipFill>
          <a:blip r:embed="rId2"/>
          <a:stretch>
            <a:fillRect/>
          </a:stretch>
        </p:blipFill>
        <p:spPr>
          <a:xfrm>
            <a:off x="683568" y="2060848"/>
            <a:ext cx="7440063" cy="4553585"/>
          </a:xfrm>
          <a:prstGeom prst="rect">
            <a:avLst/>
          </a:prstGeom>
        </p:spPr>
      </p:pic>
    </p:spTree>
    <p:extLst>
      <p:ext uri="{BB962C8B-B14F-4D97-AF65-F5344CB8AC3E}">
        <p14:creationId xmlns:p14="http://schemas.microsoft.com/office/powerpoint/2010/main" val="1550830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 1 Introduction (Advanced Computer Architecture)</Template>
  <TotalTime>1043</TotalTime>
  <Words>1426</Words>
  <Application>Microsoft Office PowerPoint</Application>
  <PresentationFormat>On-screen Show (4:3)</PresentationFormat>
  <Paragraphs>198</Paragraphs>
  <Slides>47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Wingdings</vt:lpstr>
      <vt:lpstr>Office Theme</vt:lpstr>
      <vt:lpstr>Computer Organization &amp; Assembly Language</vt:lpstr>
      <vt:lpstr>Today</vt:lpstr>
      <vt:lpstr>Textbook</vt:lpstr>
      <vt:lpstr>Digital Computer</vt:lpstr>
      <vt:lpstr>Digital Computer</vt:lpstr>
      <vt:lpstr>Digital Computer</vt:lpstr>
      <vt:lpstr>Digital Computer</vt:lpstr>
      <vt:lpstr>Digital Computer</vt:lpstr>
      <vt:lpstr>Digital Computer</vt:lpstr>
      <vt:lpstr>Digital Computer</vt:lpstr>
      <vt:lpstr>Digital Computer</vt:lpstr>
      <vt:lpstr>Digital Computer</vt:lpstr>
      <vt:lpstr>Logic Gates</vt:lpstr>
      <vt:lpstr>AND Gate</vt:lpstr>
      <vt:lpstr>OR Gate</vt:lpstr>
      <vt:lpstr>NOT Gate</vt:lpstr>
      <vt:lpstr>Buffer</vt:lpstr>
      <vt:lpstr>NAND Gate</vt:lpstr>
      <vt:lpstr>NOR Gate</vt:lpstr>
      <vt:lpstr>XOR Gate</vt:lpstr>
      <vt:lpstr>XNOR Gate</vt:lpstr>
      <vt:lpstr>Boolean Algebra</vt:lpstr>
      <vt:lpstr>Boolean Algebra</vt:lpstr>
      <vt:lpstr>Combinational Circuits</vt:lpstr>
      <vt:lpstr>Combinational Circuits: Half Adder</vt:lpstr>
      <vt:lpstr>Flip Flops</vt:lpstr>
      <vt:lpstr>Sequential Circuits </vt:lpstr>
      <vt:lpstr>Sequential Circuit: Example</vt:lpstr>
      <vt:lpstr>Sequential Circuit: Example</vt:lpstr>
      <vt:lpstr>Sequential Circuit: Example</vt:lpstr>
      <vt:lpstr>Sequential Circuit: Example</vt:lpstr>
      <vt:lpstr>Digital Components</vt:lpstr>
      <vt:lpstr>Technological Development</vt:lpstr>
      <vt:lpstr>Digital Components: Decoders</vt:lpstr>
      <vt:lpstr>Digital Components: Decoders</vt:lpstr>
      <vt:lpstr>Digital Components: Decoders</vt:lpstr>
      <vt:lpstr>Digital Components: Multiplexers</vt:lpstr>
      <vt:lpstr>Digital Components: Multiplexers</vt:lpstr>
      <vt:lpstr>Digital Components: Registers</vt:lpstr>
      <vt:lpstr>Digital Components: Registers</vt:lpstr>
      <vt:lpstr>Digital Components: Registers</vt:lpstr>
      <vt:lpstr>Digital Components: Binary Counters</vt:lpstr>
      <vt:lpstr>Digital Components: Binary Counters</vt:lpstr>
      <vt:lpstr>Digital Components: Memory Unit</vt:lpstr>
      <vt:lpstr>Digital Components: Memory Unit</vt:lpstr>
      <vt:lpstr>Digital Components: Memory Unit</vt:lpstr>
      <vt:lpstr>End of Lecture-1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&amp; Assembly Language</dc:title>
  <dc:creator>Dr Imtiaz Hussain</dc:creator>
  <cp:lastModifiedBy>DR. IMTIAZ HUSSAIN</cp:lastModifiedBy>
  <cp:revision>80</cp:revision>
  <dcterms:created xsi:type="dcterms:W3CDTF">2024-03-04T04:07:49Z</dcterms:created>
  <dcterms:modified xsi:type="dcterms:W3CDTF">2024-10-08T04:15:00Z</dcterms:modified>
</cp:coreProperties>
</file>