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552" r:id="rId2"/>
    <p:sldId id="330" r:id="rId3"/>
    <p:sldId id="257" r:id="rId4"/>
    <p:sldId id="553" r:id="rId5"/>
    <p:sldId id="554" r:id="rId6"/>
    <p:sldId id="555" r:id="rId7"/>
    <p:sldId id="556" r:id="rId8"/>
    <p:sldId id="557" r:id="rId9"/>
    <p:sldId id="560" r:id="rId10"/>
    <p:sldId id="573" r:id="rId11"/>
    <p:sldId id="559" r:id="rId12"/>
    <p:sldId id="572" r:id="rId13"/>
    <p:sldId id="574" r:id="rId14"/>
    <p:sldId id="575" r:id="rId15"/>
    <p:sldId id="576" r:id="rId16"/>
    <p:sldId id="558" r:id="rId17"/>
    <p:sldId id="577" r:id="rId18"/>
    <p:sldId id="578" r:id="rId19"/>
    <p:sldId id="561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62" r:id="rId28"/>
    <p:sldId id="586" r:id="rId29"/>
    <p:sldId id="587" r:id="rId30"/>
    <p:sldId id="564" r:id="rId31"/>
    <p:sldId id="588" r:id="rId32"/>
    <p:sldId id="589" r:id="rId33"/>
    <p:sldId id="566" r:id="rId34"/>
    <p:sldId id="567" r:id="rId35"/>
    <p:sldId id="568" r:id="rId36"/>
    <p:sldId id="569" r:id="rId37"/>
    <p:sldId id="570" r:id="rId38"/>
    <p:sldId id="571" r:id="rId39"/>
    <p:sldId id="593" r:id="rId40"/>
    <p:sldId id="594" r:id="rId41"/>
    <p:sldId id="590" r:id="rId42"/>
    <p:sldId id="591" r:id="rId43"/>
    <p:sldId id="592" r:id="rId44"/>
    <p:sldId id="32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7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20/10/2024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tiaz.hussain@dsu.mue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645" y="3459088"/>
            <a:ext cx="585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Dr. Imtiaz Hussain</a:t>
            </a:r>
          </a:p>
          <a:p>
            <a:pPr algn="ctr"/>
            <a:r>
              <a:rPr lang="en-GB" sz="1600" dirty="0"/>
              <a:t>Professor </a:t>
            </a:r>
          </a:p>
          <a:p>
            <a:pPr algn="ctr"/>
            <a:r>
              <a:rPr lang="en-GB" sz="1600" dirty="0"/>
              <a:t>Department of Electrical and Computer Engineering</a:t>
            </a:r>
          </a:p>
          <a:p>
            <a:pPr algn="ctr"/>
            <a:r>
              <a:rPr lang="en-GB" sz="1600" dirty="0"/>
              <a:t>Iqra University, Karachi, Pakistan</a:t>
            </a:r>
          </a:p>
          <a:p>
            <a:pPr algn="ctr"/>
            <a:r>
              <a:rPr lang="en-GB" dirty="0"/>
              <a:t>email: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imtiaz.hussain@iqra.edu.pk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41714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Lecture-2</a:t>
            </a:r>
          </a:p>
          <a:p>
            <a:pPr algn="ctr"/>
            <a:r>
              <a:rPr lang="en-GB" sz="2800" dirty="0"/>
              <a:t>Data Representation</a:t>
            </a:r>
            <a:endParaRPr lang="en-GB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691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575" y="89397"/>
            <a:ext cx="895292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Computer Organization &amp; Assembly Language</a:t>
            </a:r>
            <a:endParaRPr lang="en-GB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3845" y="6097240"/>
            <a:ext cx="585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Fall 2024</a:t>
            </a:r>
          </a:p>
        </p:txBody>
      </p:sp>
      <p:sp>
        <p:nvSpPr>
          <p:cNvPr id="26626" name="AutoShape 2" descr="https://pnec.nust.edu.pk/wp-content/uploads/2020/10/NUST-Emble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PNEC NUS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2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Binary Coded Octal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Binary coded octal numbers</a:t>
            </a:r>
          </a:p>
          <a:p>
            <a:endParaRPr lang="en-US" sz="1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7280A-FC25-303B-1D8F-881D5226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732235"/>
            <a:ext cx="5177790" cy="53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8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Coded Hexadecimal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Binary coded hexadecimal numbers</a:t>
            </a:r>
          </a:p>
          <a:p>
            <a:pPr algn="just"/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04DAA-01FB-7E52-FFFD-74F8369C3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9"/>
          <a:stretch/>
        </p:blipFill>
        <p:spPr>
          <a:xfrm>
            <a:off x="899592" y="1398591"/>
            <a:ext cx="6984776" cy="54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2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Binary Coded Hexadecimal Number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Binary coded hexadecimal numbers</a:t>
            </a:r>
          </a:p>
          <a:p>
            <a:endParaRPr lang="en-US" sz="1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7D84F-AAB0-4C8C-76DD-C37BB0A4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13" y="820542"/>
            <a:ext cx="5697183" cy="57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8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Octal and Hexadecimal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registers in a digital computer contain many bits. 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Specifying the content of registers by their binary values will require a long string of binary digits. 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It is more convenient to specify content of registers by their octal or hexadecimal equivalent. </a:t>
            </a:r>
          </a:p>
          <a:p>
            <a:pPr algn="just"/>
            <a:endParaRPr lang="en-US" sz="1600" dirty="0"/>
          </a:p>
          <a:p>
            <a:pPr algn="just"/>
            <a:r>
              <a:rPr lang="en-US" sz="2600" dirty="0"/>
              <a:t>The number of digits is reduced by one-third in the octal designation and by one-fourth in the hexadecimal designation.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78A16-020C-CBD9-CFF7-5330782F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797152"/>
            <a:ext cx="63798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binary code is a group of </a:t>
            </a:r>
            <a:r>
              <a:rPr lang="en-US" sz="2600" i="1" dirty="0"/>
              <a:t>n</a:t>
            </a:r>
            <a:r>
              <a:rPr lang="en-US" sz="2600" dirty="0"/>
              <a:t> bits that assume up to 2</a:t>
            </a:r>
            <a:r>
              <a:rPr lang="en-US" sz="2600" baseline="30000" dirty="0"/>
              <a:t>n</a:t>
            </a:r>
            <a:r>
              <a:rPr lang="en-US" sz="2600" dirty="0"/>
              <a:t> distinct combinations of 1's and 0's with each combination representing one element of the set that is being coded.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example, a set of four elements can be coded by a 2-bit code with each element assigned one of the following bit combinations; 00, 01, 10, or 11.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set of eight elements requires a 3-bit code, a set of 16 elements requires a 4-bit code, and so on.</a:t>
            </a:r>
          </a:p>
        </p:txBody>
      </p:sp>
    </p:spTree>
    <p:extLst>
      <p:ext uri="{BB962C8B-B14F-4D97-AF65-F5344CB8AC3E}">
        <p14:creationId xmlns:p14="http://schemas.microsoft.com/office/powerpoint/2010/main" val="54573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binary code will have some unassigned bit combinations if the number of elements in the set is not a multiple power of 2.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10 decimal digits form such a set.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binary code that distinguishes among 10 elements must contain at least four bits, but six combinations will remain unassigned.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Numerous different codes can be obtained by arranging four bits in 10 distinct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4763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Binary coded decimal numbers</a:t>
            </a:r>
          </a:p>
          <a:p>
            <a:pPr algn="just"/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EBD0AE-B92C-C5FE-CDD6-97D5D58F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01314"/>
            <a:ext cx="5632385" cy="41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1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Binary coded decimal numbers</a:t>
            </a:r>
          </a:p>
          <a:p>
            <a:pPr algn="just"/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F47C2-BCD6-8FDB-DDE2-601387B3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16918"/>
            <a:ext cx="4933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Alpha Numeric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Many applications of digital computers require the handling of data that consist not only of numbers, but also of the letters of the alphabet and certain special characters.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 An alphanumeric character set is a set of elements that includes the 10 decimal digits, the 26 letters of the alphabet and a number of special characters such as $, + , and =.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Such a set contains between 32 and 64 elements (if only uppercase letters are included) or between 64 and 128 (if both uppercase and lowercase letters are included).</a:t>
            </a:r>
          </a:p>
        </p:txBody>
      </p:sp>
    </p:spTree>
    <p:extLst>
      <p:ext uri="{BB962C8B-B14F-4D97-AF65-F5344CB8AC3E}">
        <p14:creationId xmlns:p14="http://schemas.microsoft.com/office/powerpoint/2010/main" val="258603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/>
              <a:t>ASCII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American Standard Code for Information Interchange (ASCII)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4ADA2-DFF1-7828-D4EB-E313AB05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93" y="44624"/>
            <a:ext cx="4711171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6141706" cy="4464496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/>
          </a:p>
          <a:p>
            <a:pPr eaLnBrk="1" hangingPunct="1"/>
            <a:r>
              <a:rPr lang="en-US" dirty="0"/>
              <a:t>Data Types</a:t>
            </a:r>
          </a:p>
          <a:p>
            <a:pPr eaLnBrk="1" hangingPunct="1"/>
            <a:r>
              <a:rPr lang="en-US" dirty="0"/>
              <a:t>Data Representation</a:t>
            </a:r>
          </a:p>
          <a:p>
            <a:pPr eaLnBrk="1" hangingPunct="1"/>
            <a:r>
              <a:rPr lang="en-US" dirty="0"/>
              <a:t>Data Manipulation</a:t>
            </a:r>
          </a:p>
          <a:p>
            <a:pPr eaLnBrk="1" hangingPunct="1"/>
            <a:r>
              <a:rPr lang="en-US" dirty="0"/>
              <a:t>Exercise Problems </a:t>
            </a:r>
          </a:p>
        </p:txBody>
      </p:sp>
    </p:spTree>
    <p:extLst>
      <p:ext uri="{BB962C8B-B14F-4D97-AF65-F5344CB8AC3E}">
        <p14:creationId xmlns:p14="http://schemas.microsoft.com/office/powerpoint/2010/main" val="345891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Complements are used in digital computers for simplifying the subtraction operation and for logical manipulation.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 are two types of complements for each base </a:t>
            </a:r>
            <a:r>
              <a:rPr lang="en-US" sz="2600" i="1" dirty="0"/>
              <a:t>r</a:t>
            </a:r>
            <a:r>
              <a:rPr lang="en-US" sz="2600" dirty="0"/>
              <a:t> system: the </a:t>
            </a:r>
            <a:r>
              <a:rPr lang="en-US" sz="2600" i="1" dirty="0"/>
              <a:t>r</a:t>
            </a:r>
            <a:r>
              <a:rPr lang="en-US" sz="2600" dirty="0"/>
              <a:t>'s complement and the (</a:t>
            </a:r>
            <a:r>
              <a:rPr lang="en-US" sz="2600" i="1" dirty="0"/>
              <a:t>r -1</a:t>
            </a:r>
            <a:r>
              <a:rPr lang="en-US" sz="2600" dirty="0"/>
              <a:t>)'s complement.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When the value of the base </a:t>
            </a:r>
            <a:r>
              <a:rPr lang="en-US" sz="2600" i="1" dirty="0"/>
              <a:t>r</a:t>
            </a:r>
            <a:r>
              <a:rPr lang="en-US" sz="2600" dirty="0"/>
              <a:t> is substituted in the name, the two types are referred to as the 2's and 1's complement for binary numbers and the 10's and 9's complement for decimal numbers.</a:t>
            </a:r>
          </a:p>
        </p:txBody>
      </p:sp>
    </p:spTree>
    <p:extLst>
      <p:ext uri="{BB962C8B-B14F-4D97-AF65-F5344CB8AC3E}">
        <p14:creationId xmlns:p14="http://schemas.microsoft.com/office/powerpoint/2010/main" val="235640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(r-1)’s </a:t>
            </a:r>
            <a:r>
              <a:rPr lang="en-US" dirty="0">
                <a:solidFill>
                  <a:srgbClr val="FF0000"/>
                </a:solidFill>
              </a:rPr>
              <a:t>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9's complement of a decimal number is obtained by subtracting each digit from 9.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example, the 9's complement of 546700 is 999999 - 546700 = 453299 </a:t>
            </a:r>
          </a:p>
          <a:p>
            <a:pPr algn="just"/>
            <a:r>
              <a:rPr lang="en-US" sz="2600" dirty="0"/>
              <a:t>The 9's complement of 12389 is 99999 - 12389 = 87610</a:t>
            </a:r>
          </a:p>
        </p:txBody>
      </p:sp>
    </p:spTree>
    <p:extLst>
      <p:ext uri="{BB962C8B-B14F-4D97-AF65-F5344CB8AC3E}">
        <p14:creationId xmlns:p14="http://schemas.microsoft.com/office/powerpoint/2010/main" val="386224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(r-1)’s </a:t>
            </a:r>
            <a:r>
              <a:rPr lang="en-US" dirty="0">
                <a:solidFill>
                  <a:srgbClr val="FF0000"/>
                </a:solidFill>
              </a:rPr>
              <a:t>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1's complement of a binary number is obtained by subtracting each digit from 1.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However, the subtraction of a binary digit from 1 causes the bit to change from 0 to 1 or from 1 to 0.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Therefore, the 1's complement of a binary number is formed by changing 1's into 0's and 0's into 1’s.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For example, the 1's complement of 1011001 is 0100110 and the 1' s complement of 0001111 is 1 110000.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7044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r’s </a:t>
            </a:r>
            <a:r>
              <a:rPr lang="en-US" dirty="0">
                <a:solidFill>
                  <a:srgbClr val="FF0000"/>
                </a:solidFill>
              </a:rPr>
              <a:t>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 </a:t>
            </a:r>
            <a:r>
              <a:rPr lang="en-US" sz="2600" i="1" dirty="0"/>
              <a:t>r</a:t>
            </a:r>
            <a:r>
              <a:rPr lang="en-US" sz="2600" dirty="0"/>
              <a:t>'s complement is obtained by adding 1 to the (</a:t>
            </a:r>
            <a:r>
              <a:rPr lang="en-US" sz="2600" i="1" dirty="0"/>
              <a:t>r-1</a:t>
            </a:r>
            <a:r>
              <a:rPr lang="en-US" sz="2600" dirty="0"/>
              <a:t>)'s complement.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10's complement of the decimal 2389 is 7610 +1 = 7611 and is obtained by adding 1 to the 9' s complement value.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2's complement of binary 101100 is 010011 + 1 = 010100 and is obtained by adding 1 to the 1's complement value.</a:t>
            </a:r>
          </a:p>
        </p:txBody>
      </p:sp>
    </p:spTree>
    <p:extLst>
      <p:ext uri="{BB962C8B-B14F-4D97-AF65-F5344CB8AC3E}">
        <p14:creationId xmlns:p14="http://schemas.microsoft.com/office/powerpoint/2010/main" val="68240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r’s </a:t>
            </a:r>
            <a:r>
              <a:rPr lang="en-US" dirty="0">
                <a:solidFill>
                  <a:srgbClr val="FF0000"/>
                </a:solidFill>
              </a:rPr>
              <a:t>Compliments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/>
              <a:t>The </a:t>
            </a:r>
            <a:r>
              <a:rPr lang="en-US" sz="2600" dirty="0"/>
              <a:t>2's complement can be formed by leaving all least significant 0's and the first 1 unchanged, and then replacing 1's by 0's and 0's by 1's in all other higher significant bits.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2's complement of 1101100 is 0010100 and is obtained by leaving the two low-order 0's and the first 1 unchanged, and then replacing 1's by 0's and 0's by 1's in the other four most significant bits. </a:t>
            </a:r>
          </a:p>
        </p:txBody>
      </p:sp>
    </p:spTree>
    <p:extLst>
      <p:ext uri="{BB962C8B-B14F-4D97-AF65-F5344CB8AC3E}">
        <p14:creationId xmlns:p14="http://schemas.microsoft.com/office/powerpoint/2010/main" val="42150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Subtraction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Consider the subtraction 72532 - 13250 = 59282.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10's complement of 13250 is 86750.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Therefore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40D70-5DC6-F159-AF2E-943ECFC1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59336"/>
            <a:ext cx="4176464" cy="16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Subtraction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Subtraction with complements is done with binary numbers in a similar manner using the same procedure outlined above.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Using the two binary numbers X = 1010100 and Y = 1000011, we perform the subtraction X – Y using 2's complements: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C4BF6-E23A-A8FE-C8D7-F6A7F923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7" y="3851622"/>
            <a:ext cx="3753901" cy="1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Positive integers, including zero, can be represented as unsigned numbers.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to represent negative integers, we need a notation for negative values.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Because of hardware limitations, computers must represent everything with 1's and 0's, including the sign of a number.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a consequence, it is customary to represent the sign with a bit placed in the leftmost position of the number. </a:t>
            </a:r>
          </a:p>
        </p:txBody>
      </p:sp>
    </p:spTree>
    <p:extLst>
      <p:ext uri="{BB962C8B-B14F-4D97-AF65-F5344CB8AC3E}">
        <p14:creationId xmlns:p14="http://schemas.microsoft.com/office/powerpoint/2010/main" val="158415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convention is to make the sign bit equal to 0 for positive and to 1 for negative. </a:t>
            </a:r>
            <a:endParaRPr lang="en-PK" dirty="0"/>
          </a:p>
        </p:txBody>
      </p:sp>
      <p:pic>
        <p:nvPicPr>
          <p:cNvPr id="4098" name="Picture 2" descr="Signed Binary Numbers - Electronics-Lab.com">
            <a:extLst>
              <a:ext uri="{FF2B5EF4-FFF2-40B4-BE49-F238E27FC236}">
                <a16:creationId xmlns:a16="http://schemas.microsoft.com/office/drawing/2014/main" id="{4517A465-370B-CC92-6DB8-6E07148D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2" y="2348880"/>
            <a:ext cx="8576580" cy="40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6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Examples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A1E35-F691-8677-5E14-3074E427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258615"/>
            <a:ext cx="83629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7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dirty="0"/>
              <a:t>Binary information in digital computers is stored in memory or processor registers.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Registers contain either data or control information.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Control information is a bit or a group of bits used to specify the sequence of command signals needed for manipulation of the data in other registers.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Data are numbers and other binary-coded information that are operated on to achieve required computational results.</a:t>
            </a:r>
          </a:p>
          <a:p>
            <a:pPr marL="0" indent="0" algn="just">
              <a:buNone/>
            </a:pPr>
            <a:r>
              <a:rPr lang="en-US" sz="3000" dirty="0"/>
              <a:t> </a:t>
            </a:r>
          </a:p>
          <a:p>
            <a:pPr algn="just"/>
            <a:r>
              <a:rPr lang="en-US" sz="3000" dirty="0"/>
              <a:t>In this lecture we present the most common types of data found in digital computers and show how the various data types are represented in binary-coded form in computer registers.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addition to the sign, a number may have a binary (or decimal) point.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are two ways of specifying the position of the binary point in a register: </a:t>
            </a:r>
          </a:p>
          <a:p>
            <a:pPr algn="just"/>
            <a:endParaRPr lang="en-US" dirty="0"/>
          </a:p>
          <a:p>
            <a:pPr lvl="1" algn="just"/>
            <a:r>
              <a:rPr lang="en-US" sz="3200" dirty="0"/>
              <a:t> </a:t>
            </a:r>
            <a:r>
              <a:rPr lang="en-US" sz="3200" i="1" dirty="0"/>
              <a:t>Fixed point</a:t>
            </a:r>
            <a:r>
              <a:rPr lang="en-US" sz="3200" dirty="0"/>
              <a:t> </a:t>
            </a:r>
          </a:p>
          <a:p>
            <a:pPr lvl="1" algn="just"/>
            <a:endParaRPr lang="en-US" sz="3200" dirty="0"/>
          </a:p>
          <a:p>
            <a:pPr lvl="1" algn="just"/>
            <a:r>
              <a:rPr lang="en-US" sz="3200" i="1" dirty="0"/>
              <a:t>Floating-point</a:t>
            </a:r>
            <a:endParaRPr lang="en-US" sz="3200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6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Fixed Point </a:t>
            </a:r>
          </a:p>
          <a:p>
            <a:pPr marL="0" indent="0" algn="ctr">
              <a:buNone/>
            </a:pPr>
            <a:r>
              <a:rPr lang="en-US" sz="2800" dirty="0"/>
              <a:t>11010.1</a:t>
            </a:r>
            <a:r>
              <a:rPr lang="en-US" sz="2800" baseline="-25000" dirty="0"/>
              <a:t>2</a:t>
            </a:r>
            <a:r>
              <a:rPr lang="en-US" sz="2800" dirty="0"/>
              <a:t> = 1 * 2</a:t>
            </a:r>
            <a:r>
              <a:rPr lang="en-US" sz="2800" baseline="30000" dirty="0"/>
              <a:t>4</a:t>
            </a:r>
            <a:r>
              <a:rPr lang="en-US" sz="2800" dirty="0"/>
              <a:t> + 1 * 2</a:t>
            </a:r>
            <a:r>
              <a:rPr lang="en-US" sz="2800" baseline="30000" dirty="0"/>
              <a:t>3</a:t>
            </a:r>
            <a:r>
              <a:rPr lang="en-US" sz="2800" dirty="0"/>
              <a:t> + 0 * 2</a:t>
            </a:r>
            <a:r>
              <a:rPr lang="en-US" sz="2800" baseline="30000" dirty="0"/>
              <a:t>2</a:t>
            </a:r>
            <a:r>
              <a:rPr lang="en-US" sz="2800" dirty="0"/>
              <a:t> + 1 * 2</a:t>
            </a:r>
            <a:r>
              <a:rPr lang="en-US" sz="2800" baseline="30000" dirty="0"/>
              <a:t>1</a:t>
            </a:r>
            <a:r>
              <a:rPr lang="en-US" sz="2800" dirty="0"/>
              <a:t> + 0* 2</a:t>
            </a:r>
            <a:r>
              <a:rPr lang="en-US" sz="2800" baseline="30000" dirty="0"/>
              <a:t>0</a:t>
            </a:r>
            <a:r>
              <a:rPr lang="en-US" sz="2800" dirty="0"/>
              <a:t> + 1 * 2</a:t>
            </a:r>
            <a:r>
              <a:rPr lang="en-US" sz="2800" baseline="30000" dirty="0"/>
              <a:t>-1</a:t>
            </a:r>
          </a:p>
          <a:p>
            <a:pPr marL="0" indent="0" algn="just">
              <a:buNone/>
            </a:pPr>
            <a:r>
              <a:rPr lang="en-US" dirty="0"/>
              <a:t>	        = 16 + 8 + 2 + 0.5</a:t>
            </a:r>
          </a:p>
          <a:p>
            <a:pPr marL="0" indent="0" algn="just">
              <a:buNone/>
            </a:pPr>
            <a:r>
              <a:rPr lang="en-US" dirty="0"/>
              <a:t>                  = 26.5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5B736-D398-A1F9-7FA2-6F90308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45024"/>
            <a:ext cx="7272808" cy="20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" y="965498"/>
            <a:ext cx="9017272" cy="577587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Fixed Point </a:t>
            </a:r>
          </a:p>
          <a:p>
            <a:pPr marL="0" indent="0" algn="ctr">
              <a:buNone/>
            </a:pPr>
            <a:r>
              <a:rPr lang="en-US" sz="2800" dirty="0"/>
              <a:t>00010.110</a:t>
            </a:r>
            <a:r>
              <a:rPr lang="en-US" sz="2800" baseline="-25000" dirty="0"/>
              <a:t>2</a:t>
            </a:r>
            <a:r>
              <a:rPr lang="en-US" sz="2800" dirty="0"/>
              <a:t> = =1 * 2</a:t>
            </a:r>
            <a:r>
              <a:rPr lang="en-US" sz="2800" baseline="30000" dirty="0"/>
              <a:t>1</a:t>
            </a:r>
            <a:r>
              <a:rPr lang="en-US" sz="2800" dirty="0"/>
              <a:t> + 1 * 2</a:t>
            </a:r>
            <a:r>
              <a:rPr lang="en-US" sz="2800" baseline="30000" dirty="0"/>
              <a:t>-1</a:t>
            </a:r>
            <a:r>
              <a:rPr lang="en-US" sz="2800" dirty="0"/>
              <a:t> + 1 * 2</a:t>
            </a:r>
            <a:r>
              <a:rPr lang="en-US" sz="2800" baseline="30000" dirty="0"/>
              <a:t>-2</a:t>
            </a:r>
          </a:p>
          <a:p>
            <a:pPr marL="0" indent="0" algn="ctr">
              <a:buNone/>
            </a:pPr>
            <a:r>
              <a:rPr lang="en-US" sz="2800" dirty="0"/>
              <a:t>= 2 + 0.5 + 0.25</a:t>
            </a:r>
          </a:p>
          <a:p>
            <a:pPr marL="0" indent="0" algn="ctr">
              <a:buNone/>
            </a:pPr>
            <a:r>
              <a:rPr lang="en-US" sz="2800" dirty="0"/>
              <a:t>= 2.75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207CFE-5575-95F9-74C2-22CD1B0A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72721"/>
            <a:ext cx="7164288" cy="28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6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/>
          <a:p>
            <a:r>
              <a:rPr lang="en-US" dirty="0"/>
              <a:t>Fixed Point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760" y="3572084"/>
            <a:ext cx="9017272" cy="324036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Sign bit:- </a:t>
            </a:r>
            <a:r>
              <a:rPr lang="en-US" sz="2000" dirty="0"/>
              <a:t>The fixed-point number representation in binary uses a sign bit.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Integral Part:- </a:t>
            </a:r>
            <a:r>
              <a:rPr lang="en-US" sz="2000" dirty="0"/>
              <a:t>The integral part in fixed-point numbers is of different lengths at different places. It depends on the register's size; for an 8-bit register, the integral part is 4 bits.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Fractional part:- </a:t>
            </a:r>
            <a:r>
              <a:rPr lang="en-US" sz="2000" dirty="0"/>
              <a:t>The Fractional part is of different lengths at different places. It depends on the registers; for an 8-bit register, the fractional part is 3 bits.</a:t>
            </a:r>
          </a:p>
        </p:txBody>
      </p:sp>
      <p:pic>
        <p:nvPicPr>
          <p:cNvPr id="1026" name="Picture 2" descr="Fixed Point Representation">
            <a:extLst>
              <a:ext uri="{FF2B5EF4-FFF2-40B4-BE49-F238E27FC236}">
                <a16:creationId xmlns:a16="http://schemas.microsoft.com/office/drawing/2014/main" id="{B45FB3C5-FA20-DC56-3D13-B3DEE1C8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966738"/>
            <a:ext cx="4991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8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Fixed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09541"/>
            <a:ext cx="9001000" cy="953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of Sign Bit, Integer Part, and Fractional Part for different registers are displayed below: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AFDDC5-7A99-44F4-8144-A792C3C3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68116"/>
              </p:ext>
            </p:extLst>
          </p:nvPr>
        </p:nvGraphicFramePr>
        <p:xfrm>
          <a:off x="251520" y="2996953"/>
          <a:ext cx="8784976" cy="220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41938004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31672913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507692474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550886733"/>
                    </a:ext>
                  </a:extLst>
                </a:gridCol>
              </a:tblGrid>
              <a:tr h="435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Fraction 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73064"/>
                  </a:ext>
                </a:extLst>
              </a:tr>
              <a:tr h="435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8- 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65622"/>
                  </a:ext>
                </a:extLst>
              </a:tr>
              <a:tr h="504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16- 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9"/>
                      </a:pPr>
                      <a:r>
                        <a:rPr lang="en-US" sz="2400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405929"/>
                  </a:ext>
                </a:extLst>
              </a:tr>
              <a:tr h="7841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32- bit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809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10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Fixed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145715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number considered is 4.5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1200" dirty="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 1: We will convert the number 4.5 to binary form. 4.5 = 100.1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ixed-point notation">
            <a:extLst>
              <a:ext uri="{FF2B5EF4-FFF2-40B4-BE49-F238E27FC236}">
                <a16:creationId xmlns:a16="http://schemas.microsoft.com/office/drawing/2014/main" id="{5B491EFB-0EF8-B1B7-D5D4-AC0FEFDC9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344225" cy="14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989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09540"/>
            <a:ext cx="8856984" cy="2716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Floating Point representation doesn't reserve any specific number of bits for the integer or fractional parts.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reserves certain bits for the number (called the significand or mantissa) and a fixed number of bits to say where the decimal place lies (called the exponent).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7BF57-F2C1-BD96-6BFF-60E290E7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4" y="4910560"/>
            <a:ext cx="8343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8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6992"/>
            <a:ext cx="9144000" cy="3384376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 bit:-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negative number has a sign bit 1, while a positive number has a sign bit 0. The sign of any number depends on mantissa, not on exponent.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Mantissa Part:-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mantissa part is of different lengths at different places. It depends on registers like for a 16-bit register, and mantissa part is of 8 bits.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Exponent Part:-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power of the number. It depends on the size of the register. For example, in the 16-bit register, the exponent part is of 7 bits.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7BF57-F2C1-BD96-6BFF-60E290E7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57899"/>
            <a:ext cx="7128792" cy="1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9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Floating 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874106"/>
            <a:ext cx="9144000" cy="1032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 considered is 53.5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A92AB-2F4C-1F00-B131-AE7775FF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0" y="4522823"/>
            <a:ext cx="7764735" cy="205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AD0C5-258B-0642-39F8-6175841AC3B2}"/>
              </a:ext>
            </a:extLst>
          </p:cNvPr>
          <p:cNvSpPr txBox="1"/>
          <p:nvPr/>
        </p:nvSpPr>
        <p:spPr>
          <a:xfrm>
            <a:off x="35496" y="2964549"/>
            <a:ext cx="89289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ulish"/>
              </a:rPr>
              <a:t>Step 1: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ulish"/>
              </a:rPr>
              <a:t>We will convert the number 53.5 to binary form.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ulish"/>
              </a:rPr>
              <a:t>53.5 = 110101.1</a:t>
            </a:r>
            <a:endParaRPr lang="en-US" sz="2000" b="0" i="0" dirty="0">
              <a:solidFill>
                <a:srgbClr val="7F7F7F"/>
              </a:solidFill>
              <a:effectLst/>
              <a:latin typeface="Mulish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ulish"/>
              </a:rPr>
              <a:t>Step 2: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ulish"/>
              </a:rPr>
              <a:t>Normalize the number ( base is 2)  = (1.101011) * 2</a:t>
            </a:r>
            <a:r>
              <a:rPr lang="en-US" sz="2000" b="0" i="0" baseline="30000" dirty="0">
                <a:solidFill>
                  <a:srgbClr val="000000"/>
                </a:solidFill>
                <a:effectLst/>
                <a:latin typeface="Mulish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ulish"/>
              </a:rPr>
              <a:t>.</a:t>
            </a:r>
            <a:endParaRPr lang="en-US" sz="2000" b="0" i="0" dirty="0">
              <a:solidFill>
                <a:srgbClr val="7F7F7F"/>
              </a:solidFill>
              <a:effectLst/>
              <a:latin typeface="Mulish"/>
            </a:endParaRP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ulish"/>
              </a:rPr>
              <a:t>Step 2: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Mulish"/>
              </a:rPr>
              <a:t>Represent the binary number in floating-point notation with the following format (32 bit).</a:t>
            </a:r>
            <a:endParaRPr lang="en-US" sz="2000" b="0" i="0" dirty="0">
              <a:solidFill>
                <a:srgbClr val="7F7F7F"/>
              </a:solidFill>
              <a:effectLst/>
              <a:latin typeface="Mulish"/>
            </a:endParaRPr>
          </a:p>
        </p:txBody>
      </p:sp>
    </p:spTree>
    <p:extLst>
      <p:ext uri="{BB962C8B-B14F-4D97-AF65-F5344CB8AC3E}">
        <p14:creationId xmlns:p14="http://schemas.microsoft.com/office/powerpoint/2010/main" val="1945396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IEEE Standard for Floating-Point Arithmetic (IEEE 754)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1" y="1751742"/>
            <a:ext cx="8993465" cy="2307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technical standard for floating-point computation which was established in 1985 by the Institute of Electrical and Electronics Engineers (IEEE).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Standard 754 floating point is the most common representation today for real numbers on computers, including Intel-based PC’s, Macs, and most Unix platforms.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038C27B-2430-4761-9465-264661E8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50952"/>
            <a:ext cx="71437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data types found in the registers of digital computers may be classified as being one of the following categories: </a:t>
            </a:r>
          </a:p>
          <a:p>
            <a:pPr algn="just"/>
            <a:endParaRPr lang="en-US" sz="3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Numbers used in arithmetic computations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Letters of the alphabet used in data processing.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/>
              <a:t>Other discrete symbols used for specific purposes.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All types of data, except binary numbers, are represented in computer registers in binary coded form.</a:t>
            </a:r>
          </a:p>
        </p:txBody>
      </p:sp>
    </p:spTree>
    <p:extLst>
      <p:ext uri="{BB962C8B-B14F-4D97-AF65-F5344CB8AC3E}">
        <p14:creationId xmlns:p14="http://schemas.microsoft.com/office/powerpoint/2010/main" val="436752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0A821-7217-8BE7-0578-86922DE6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IEEE Standard for Floating-Point Arithmetic (IEEE 754)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A914-5B38-5E33-B767-7E66661D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1" y="1751742"/>
            <a:ext cx="8993465" cy="2307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technical standard for floating-point computation which was established in 1985 by the Institute of Electrical and Electronics Engineers (IEEE).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sz="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Standard 754 floating point is the most common representation today for real numbers on computers, including Intel-based PC’s, Macs, and most Unix platforms.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9FDFC8A-EE63-472E-8665-EE186A20B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r="1647"/>
          <a:stretch/>
        </p:blipFill>
        <p:spPr bwMode="auto">
          <a:xfrm>
            <a:off x="182772" y="3918809"/>
            <a:ext cx="8853724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35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93F-6FC9-41D9-A910-18F82D3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0806-4EAE-4425-B665-C96FEBDF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7638"/>
            <a:ext cx="90010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Show the value of all bits of a 12-bit register that hold the number equivalent to decimal </a:t>
            </a:r>
            <a:r>
              <a:rPr lang="en-US" sz="2800" dirty="0">
                <a:solidFill>
                  <a:srgbClr val="00B050"/>
                </a:solidFill>
              </a:rPr>
              <a:t>215</a:t>
            </a:r>
            <a:r>
              <a:rPr lang="en-US" sz="2800" dirty="0"/>
              <a:t> in (a) binary (b) binary-coded octal (c) binary coded hexadecimal (d) binary coded decimal (BCD). </a:t>
            </a:r>
          </a:p>
          <a:p>
            <a:pPr algn="just"/>
            <a:endParaRPr lang="en-US" sz="2800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800" dirty="0"/>
              <a:t>Decode the following ASCII code: </a:t>
            </a:r>
          </a:p>
          <a:p>
            <a:pPr marL="0" indent="0" algn="just">
              <a:buNone/>
            </a:pPr>
            <a:r>
              <a:rPr lang="en-US" sz="2800" dirty="0"/>
              <a:t>	1001010 1001111 1001000 1001110 0100000 	1000100 1001111 1000101</a:t>
            </a:r>
          </a:p>
        </p:txBody>
      </p:sp>
    </p:spTree>
    <p:extLst>
      <p:ext uri="{BB962C8B-B14F-4D97-AF65-F5344CB8AC3E}">
        <p14:creationId xmlns:p14="http://schemas.microsoft.com/office/powerpoint/2010/main" val="4127262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93F-6FC9-41D9-A910-18F82D3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0806-4EAE-4425-B665-C96FEBDF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7638"/>
            <a:ext cx="90010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800" dirty="0"/>
              <a:t>Obtain the 9's complement of the following eight-digit decimal numbers: </a:t>
            </a:r>
          </a:p>
          <a:p>
            <a:pPr marL="0" indent="0" algn="just">
              <a:buNone/>
            </a:pPr>
            <a:r>
              <a:rPr lang="en-US" sz="2800" dirty="0"/>
              <a:t>	12349876; 00980100; 90009951; and 00000000.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800" dirty="0"/>
              <a:t>Obtain the 10's complement of the following six-digit decimal numbers: </a:t>
            </a:r>
          </a:p>
          <a:p>
            <a:pPr marL="0" indent="0" algn="just">
              <a:buNone/>
            </a:pPr>
            <a:r>
              <a:rPr lang="en-US" sz="2800" dirty="0"/>
              <a:t>	123900; 090657; 100000; and 000000. 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800" dirty="0"/>
              <a:t>Obtain the 1's and 2's complements of the following eight-digit binary numbers</a:t>
            </a:r>
          </a:p>
          <a:p>
            <a:pPr marL="0" indent="0" algn="just">
              <a:buNone/>
            </a:pPr>
            <a:r>
              <a:rPr lang="en-US" sz="2800" dirty="0"/>
              <a:t>	 </a:t>
            </a:r>
            <a:r>
              <a:rPr lang="en-US" sz="2500" dirty="0"/>
              <a:t>10101110; 10000001; 10000000; 00000001; and 00000000.</a:t>
            </a:r>
          </a:p>
        </p:txBody>
      </p:sp>
    </p:spTree>
    <p:extLst>
      <p:ext uri="{BB962C8B-B14F-4D97-AF65-F5344CB8AC3E}">
        <p14:creationId xmlns:p14="http://schemas.microsoft.com/office/powerpoint/2010/main" val="1093685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E93F-6FC9-41D9-A910-18F82D3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0806-4EAE-4425-B665-C96FEBDF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17638"/>
            <a:ext cx="9001000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sz="2800" dirty="0"/>
              <a:t>Perform the arithmetic operations (+42) + (-13) and (-42) -(-13) in binary using signed-2's complement representation for negative numbers. 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sz="2800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800" dirty="0"/>
              <a:t>Represent the number (+46.5)</a:t>
            </a:r>
            <a:r>
              <a:rPr lang="en-US" sz="2800" baseline="-25000" dirty="0"/>
              <a:t>10</a:t>
            </a:r>
            <a:r>
              <a:rPr lang="en-US" sz="2800" dirty="0"/>
              <a:t>, as a floating-point binary number with 24 bits. The normalized fraction mantissa has 16 bits and the exponent has 8 bits.</a:t>
            </a:r>
          </a:p>
        </p:txBody>
      </p:sp>
    </p:spTree>
    <p:extLst>
      <p:ext uri="{BB962C8B-B14F-4D97-AF65-F5344CB8AC3E}">
        <p14:creationId xmlns:p14="http://schemas.microsoft.com/office/powerpoint/2010/main" val="2835979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Lecture-2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638F-FB03-C3DB-4B42-5DDE5801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number system of base, or radix, </a:t>
            </a:r>
            <a:r>
              <a:rPr lang="en-US" sz="2600" i="1" dirty="0"/>
              <a:t>r</a:t>
            </a:r>
            <a:r>
              <a:rPr lang="en-US" sz="2600" dirty="0"/>
              <a:t> is a system that uses distinct symbols for </a:t>
            </a:r>
            <a:r>
              <a:rPr lang="en-US" sz="2600" i="1" dirty="0"/>
              <a:t>r</a:t>
            </a:r>
            <a:r>
              <a:rPr lang="en-US" sz="2600" dirty="0"/>
              <a:t> digits. Numbers are represented by a string of digit symbols. </a:t>
            </a:r>
          </a:p>
          <a:p>
            <a:pPr algn="just"/>
            <a:endParaRPr lang="en-US" sz="1600" dirty="0"/>
          </a:p>
          <a:p>
            <a:pPr algn="just"/>
            <a:r>
              <a:rPr lang="en-US" sz="2600" dirty="0"/>
              <a:t>To determine the quantity that the number represents, it is necessary to multiply each digit by an integer power of </a:t>
            </a:r>
            <a:r>
              <a:rPr lang="en-US" sz="2600" i="1" dirty="0"/>
              <a:t>r</a:t>
            </a:r>
            <a:r>
              <a:rPr lang="en-US" sz="2600" dirty="0"/>
              <a:t> and then form the sum of all weighted digits. 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For example, the decimal number system in everyday use employs the radix 10 system. </a:t>
            </a:r>
          </a:p>
          <a:p>
            <a:pPr algn="just"/>
            <a:endParaRPr lang="en-US" sz="1200" dirty="0"/>
          </a:p>
          <a:p>
            <a:pPr algn="just"/>
            <a:r>
              <a:rPr lang="en-US" sz="2600" dirty="0"/>
              <a:t>The 10 symbols are 0, 1, 2, 3, 4, 5, 6, 7, 8, and 9. The string of digits 724.5 is interpreted to represent the 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B4E7-2B07-1E94-1ACA-BA8359FD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6093296"/>
            <a:ext cx="4600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binary number system uses the radix 2.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two-digit symbols used are 0 and 1.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string of digits 101101 is interpreted to represent the quantity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38F19-9105-2B3C-F25E-479FE36BA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6" y="4149080"/>
            <a:ext cx="8124648" cy="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Besides the decimal and binary number systems, the octal (radix 8) and hexadecimal (radix 16) are important in digital computer work.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eight symbols of the octal system are 0, 1, 2, 3, 4, 5, 6, and 7.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16 symbols of the hexadecimal system are 0, 1, 2, 3, 4, 5, 6, 7, 8, 9, A, B, C, D, E, and F.</a:t>
            </a:r>
          </a:p>
        </p:txBody>
      </p:sp>
    </p:spTree>
    <p:extLst>
      <p:ext uri="{BB962C8B-B14F-4D97-AF65-F5344CB8AC3E}">
        <p14:creationId xmlns:p14="http://schemas.microsoft.com/office/powerpoint/2010/main" val="197899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Octal and Hexadecimal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conversion from and to binary, octal, and hexadecimal representation plays an important part in digital computers.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Since 2</a:t>
            </a:r>
            <a:r>
              <a:rPr lang="en-US" sz="2600" baseline="30000" dirty="0"/>
              <a:t>3</a:t>
            </a:r>
            <a:r>
              <a:rPr lang="en-US" sz="2600" dirty="0"/>
              <a:t> = 8 and 2</a:t>
            </a:r>
            <a:r>
              <a:rPr lang="en-US" sz="2600" baseline="30000" dirty="0"/>
              <a:t>4</a:t>
            </a:r>
            <a:r>
              <a:rPr lang="en-US" sz="2600" dirty="0"/>
              <a:t> = 16, each octal digit corresponds to three binary digits and each hexadecimal digit corresponds to four binary digits.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78A16-020C-CBD9-CFF7-5330782F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005064"/>
            <a:ext cx="637980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Coded Octal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Binary coded octal numbers</a:t>
            </a:r>
          </a:p>
          <a:p>
            <a:pPr algn="just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C7CB2-E77A-1B85-ADCC-92E1AF63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40952"/>
            <a:ext cx="586873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5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1 Introduction</Template>
  <TotalTime>1067</TotalTime>
  <Words>2229</Words>
  <Application>Microsoft Office PowerPoint</Application>
  <PresentationFormat>On-screen Show (4:3)</PresentationFormat>
  <Paragraphs>238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Mulish</vt:lpstr>
      <vt:lpstr>Office Theme</vt:lpstr>
      <vt:lpstr>Computer Organization &amp; Assembly Language</vt:lpstr>
      <vt:lpstr>Today</vt:lpstr>
      <vt:lpstr>Introduction</vt:lpstr>
      <vt:lpstr>Introduction</vt:lpstr>
      <vt:lpstr>Number System</vt:lpstr>
      <vt:lpstr>Number System</vt:lpstr>
      <vt:lpstr>Number System</vt:lpstr>
      <vt:lpstr>Octal and Hexadecimal Number</vt:lpstr>
      <vt:lpstr>Binary Coded Octal</vt:lpstr>
      <vt:lpstr>Binary Coded Octal</vt:lpstr>
      <vt:lpstr>Binary Coded Hexadecimal Number</vt:lpstr>
      <vt:lpstr>Binary Coded Hexadecimal Number</vt:lpstr>
      <vt:lpstr>Octal and Hexadecimal Number</vt:lpstr>
      <vt:lpstr>Binary Coding</vt:lpstr>
      <vt:lpstr>Binary Coding</vt:lpstr>
      <vt:lpstr>BCD</vt:lpstr>
      <vt:lpstr>BCD</vt:lpstr>
      <vt:lpstr>Alpha Numeric Representation</vt:lpstr>
      <vt:lpstr>ASCII</vt:lpstr>
      <vt:lpstr>Compliments</vt:lpstr>
      <vt:lpstr>(r-1)’s Compliments</vt:lpstr>
      <vt:lpstr>(r-1)’s Compliments</vt:lpstr>
      <vt:lpstr>r’s Compliments</vt:lpstr>
      <vt:lpstr>r’s Compliments</vt:lpstr>
      <vt:lpstr>Subtraction </vt:lpstr>
      <vt:lpstr>Subtraction </vt:lpstr>
      <vt:lpstr>Fixed Point Representation</vt:lpstr>
      <vt:lpstr>Fixed Point Representation</vt:lpstr>
      <vt:lpstr>Fixed Point Representation</vt:lpstr>
      <vt:lpstr>Fixed Point Representation</vt:lpstr>
      <vt:lpstr>Fixed Point Representation</vt:lpstr>
      <vt:lpstr>Fixed Point Representation</vt:lpstr>
      <vt:lpstr>Fixed Point Representation</vt:lpstr>
      <vt:lpstr>Fixed Point Representation</vt:lpstr>
      <vt:lpstr>Fixed Point Representation</vt:lpstr>
      <vt:lpstr>Floating Point Representation</vt:lpstr>
      <vt:lpstr>Floating Point Representation</vt:lpstr>
      <vt:lpstr>Floating Point Representation</vt:lpstr>
      <vt:lpstr>IEEE Standard for Floating-Point Arithmetic (IEEE 754) </vt:lpstr>
      <vt:lpstr>IEEE Standard for Floating-Point Arithmetic (IEEE 754) </vt:lpstr>
      <vt:lpstr>Exercise Problems</vt:lpstr>
      <vt:lpstr>Exercise Problems</vt:lpstr>
      <vt:lpstr>Exercise Problems</vt:lpstr>
      <vt:lpstr>End of Lecture-2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Dr Imtiaz Hussain</dc:creator>
  <cp:lastModifiedBy>DR. IMTIAZ HUSSAIN</cp:lastModifiedBy>
  <cp:revision>122</cp:revision>
  <dcterms:created xsi:type="dcterms:W3CDTF">2024-03-09T09:18:03Z</dcterms:created>
  <dcterms:modified xsi:type="dcterms:W3CDTF">2024-10-21T03:59:50Z</dcterms:modified>
</cp:coreProperties>
</file>