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1"/>
  </p:notesMasterIdLst>
  <p:handoutMasterIdLst>
    <p:handoutMasterId r:id="rId32"/>
  </p:handoutMasterIdLst>
  <p:sldIdLst>
    <p:sldId id="552" r:id="rId2"/>
    <p:sldId id="330" r:id="rId3"/>
    <p:sldId id="257" r:id="rId4"/>
    <p:sldId id="553" r:id="rId5"/>
    <p:sldId id="556" r:id="rId6"/>
    <p:sldId id="557" r:id="rId7"/>
    <p:sldId id="559" r:id="rId8"/>
    <p:sldId id="560" r:id="rId9"/>
    <p:sldId id="561" r:id="rId10"/>
    <p:sldId id="562" r:id="rId11"/>
    <p:sldId id="564" r:id="rId12"/>
    <p:sldId id="565" r:id="rId13"/>
    <p:sldId id="566" r:id="rId14"/>
    <p:sldId id="567" r:id="rId15"/>
    <p:sldId id="568" r:id="rId16"/>
    <p:sldId id="569" r:id="rId17"/>
    <p:sldId id="570" r:id="rId18"/>
    <p:sldId id="571" r:id="rId19"/>
    <p:sldId id="572" r:id="rId20"/>
    <p:sldId id="573" r:id="rId21"/>
    <p:sldId id="574" r:id="rId22"/>
    <p:sldId id="575" r:id="rId23"/>
    <p:sldId id="576" r:id="rId24"/>
    <p:sldId id="577" r:id="rId25"/>
    <p:sldId id="578" r:id="rId26"/>
    <p:sldId id="579" r:id="rId27"/>
    <p:sldId id="580" r:id="rId28"/>
    <p:sldId id="581" r:id="rId29"/>
    <p:sldId id="325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0788"/>
    <a:srgbClr val="FEF1E6"/>
    <a:srgbClr val="FEF6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>
      <p:cViewPr varScale="1">
        <p:scale>
          <a:sx n="89" d="100"/>
          <a:sy n="89" d="100"/>
        </p:scale>
        <p:origin x="146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275CD0-BF64-4EDA-A390-EA27F5FF7906}" type="datetimeFigureOut">
              <a:rPr lang="en-GB" smtClean="0"/>
              <a:pPr/>
              <a:t>22/10/2024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6C7654-C7C7-4BC9-B3D0-68A06137D36C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8300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F38015-AD98-4867-8B7A-4101F60AD33A}" type="datetimeFigureOut">
              <a:rPr lang="en-GB" smtClean="0"/>
              <a:pPr/>
              <a:t>22/10/2024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9B5A4E-08A9-457D-89E6-C51BF6DBFCF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2678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E5BD45-B5A0-4654-B232-F8508C108E1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674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22/10/2024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22/10/2024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22/10/2024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22/10/2024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22/10/2024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22/10/2024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22/10/2024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22/10/2024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22/10/2024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22/10/2024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B2AA-1B5A-4DC9-8C33-192C3B350BED}" type="datetimeFigureOut">
              <a:rPr lang="en-GB" smtClean="0"/>
              <a:pPr/>
              <a:t>22/10/2024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4B2AA-1B5A-4DC9-8C33-192C3B350BED}" type="datetimeFigureOut">
              <a:rPr lang="en-GB" smtClean="0"/>
              <a:pPr/>
              <a:t>22/10/2024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0D5CAB-8BF0-4EA3-BAE4-9835C852A49B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imtiaz.hussain@dsu.muet.edu.p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67645" y="3459088"/>
            <a:ext cx="58563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Dr. Imtiaz Hussain</a:t>
            </a:r>
          </a:p>
          <a:p>
            <a:pPr algn="ctr"/>
            <a:r>
              <a:rPr lang="en-GB" sz="1600" dirty="0"/>
              <a:t>Professor </a:t>
            </a:r>
          </a:p>
          <a:p>
            <a:pPr algn="ctr"/>
            <a:r>
              <a:rPr lang="en-GB" sz="1600" dirty="0"/>
              <a:t>Department of Electrical and Computer Engineering</a:t>
            </a:r>
          </a:p>
          <a:p>
            <a:pPr algn="ctr"/>
            <a:r>
              <a:rPr lang="en-GB" sz="1600" dirty="0"/>
              <a:t>Iqra University, Karachi, Pakistan</a:t>
            </a:r>
          </a:p>
          <a:p>
            <a:pPr algn="ctr"/>
            <a:r>
              <a:rPr lang="en-GB" dirty="0"/>
              <a:t>email: </a:t>
            </a:r>
            <a:r>
              <a:rPr lang="en-GB" dirty="0">
                <a:solidFill>
                  <a:schemeClr val="accent1">
                    <a:lumMod val="75000"/>
                  </a:schemeClr>
                </a:solidFill>
                <a:hlinkClick r:id="rId3"/>
              </a:rPr>
              <a:t>imtiaz.hussain@iqra.edu.pk</a:t>
            </a:r>
            <a:endParaRPr lang="en-GB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841714"/>
            <a:ext cx="8991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  <a:latin typeface="+mj-lt"/>
              </a:rPr>
              <a:t>Lecture-3</a:t>
            </a:r>
          </a:p>
          <a:p>
            <a:pPr algn="ctr"/>
            <a:r>
              <a:rPr lang="en-GB" sz="2800" dirty="0"/>
              <a:t>Register Transfer Language</a:t>
            </a:r>
            <a:endParaRPr lang="en-GB" sz="14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  <a:latin typeface="+mj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5688964"/>
            <a:ext cx="9144000" cy="1169036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D5CAB-8BF0-4EA3-BAE4-9835C852A49B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0" y="16914"/>
            <a:ext cx="9144000" cy="1169036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55575" y="89397"/>
            <a:ext cx="8952929" cy="1143000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/>
              <a:t>Computer Organization &amp; Assembly Language</a:t>
            </a:r>
            <a:endParaRPr lang="en-GB" sz="3600" dirty="0"/>
          </a:p>
        </p:txBody>
      </p:sp>
      <p:sp>
        <p:nvSpPr>
          <p:cNvPr id="9" name="TextBox 8"/>
          <p:cNvSpPr txBox="1"/>
          <p:nvPr/>
        </p:nvSpPr>
        <p:spPr>
          <a:xfrm>
            <a:off x="1643845" y="6097240"/>
            <a:ext cx="58563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Fall 2024</a:t>
            </a:r>
          </a:p>
        </p:txBody>
      </p:sp>
      <p:sp>
        <p:nvSpPr>
          <p:cNvPr id="26626" name="AutoShape 2" descr="https://pnec.nust.edu.pk/wp-content/uploads/2020/10/NUST-Emblem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6628" name="AutoShape 4" descr="PNEC NUST - Home | Facebook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023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9412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Register Transfer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32648"/>
          </a:xfrm>
        </p:spPr>
        <p:txBody>
          <a:bodyPr>
            <a:normAutofit/>
          </a:bodyPr>
          <a:lstStyle/>
          <a:p>
            <a:pPr algn="just"/>
            <a:r>
              <a:rPr lang="en-US" sz="3000" dirty="0"/>
              <a:t>Information transfer from one register to another is designated in symbolic form by means of a replacement operator.</a:t>
            </a:r>
          </a:p>
          <a:p>
            <a:pPr algn="just"/>
            <a:endParaRPr lang="en-US" sz="3000" dirty="0"/>
          </a:p>
          <a:p>
            <a:pPr algn="just"/>
            <a:r>
              <a:rPr lang="en-US" sz="3000" dirty="0"/>
              <a:t>The statement</a:t>
            </a:r>
          </a:p>
          <a:p>
            <a:pPr algn="just"/>
            <a:endParaRPr lang="en-US" sz="3000" dirty="0"/>
          </a:p>
          <a:p>
            <a:pPr algn="just"/>
            <a:r>
              <a:rPr lang="en-US" sz="3000" dirty="0"/>
              <a:t>denotes a transfer of the content of register R1 into register R2. </a:t>
            </a:r>
          </a:p>
          <a:p>
            <a:pPr algn="just"/>
            <a:endParaRPr lang="en-US" sz="3000" dirty="0"/>
          </a:p>
          <a:p>
            <a:pPr algn="just"/>
            <a:r>
              <a:rPr lang="en-US" sz="3000" dirty="0"/>
              <a:t>The content of the source register R1 does not change after the transfer.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E02483-7AFD-BEF0-BDB1-103F350FD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5" y="3284984"/>
            <a:ext cx="1855121" cy="72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8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9412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Register Transfer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32648"/>
          </a:xfrm>
        </p:spPr>
        <p:txBody>
          <a:bodyPr>
            <a:normAutofit/>
          </a:bodyPr>
          <a:lstStyle/>
          <a:p>
            <a:pPr algn="just"/>
            <a:r>
              <a:rPr lang="en-US" sz="3000" dirty="0"/>
              <a:t>Normally, we want the transfer to occur only under a predetermined control condition. </a:t>
            </a:r>
          </a:p>
          <a:p>
            <a:pPr algn="just"/>
            <a:endParaRPr lang="en-US" sz="3000" dirty="0"/>
          </a:p>
          <a:p>
            <a:pPr algn="just"/>
            <a:r>
              <a:rPr lang="en-US" sz="3000" dirty="0"/>
              <a:t>This can be shown by means of an </a:t>
            </a:r>
            <a:r>
              <a:rPr lang="en-US" sz="3000" i="1" dirty="0"/>
              <a:t>if-then statement</a:t>
            </a:r>
            <a:r>
              <a:rPr lang="en-US" sz="3000" dirty="0"/>
              <a:t>.</a:t>
            </a:r>
          </a:p>
          <a:p>
            <a:pPr algn="just"/>
            <a:endParaRPr lang="en-US" sz="3000" dirty="0"/>
          </a:p>
          <a:p>
            <a:pPr algn="just"/>
            <a:endParaRPr lang="en-US" sz="3000" dirty="0"/>
          </a:p>
          <a:p>
            <a:pPr algn="just"/>
            <a:r>
              <a:rPr lang="en-US" sz="3000" dirty="0"/>
              <a:t>where </a:t>
            </a:r>
            <a:r>
              <a:rPr lang="en-US" sz="3000" i="1" dirty="0"/>
              <a:t>P</a:t>
            </a:r>
            <a:r>
              <a:rPr lang="en-US" sz="3000" dirty="0"/>
              <a:t> is a control signal generated in the control section.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55336-A012-47E0-5DBC-6E5471810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3161908"/>
            <a:ext cx="347662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8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9412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Register Transfer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32648"/>
          </a:xfrm>
        </p:spPr>
        <p:txBody>
          <a:bodyPr>
            <a:normAutofit/>
          </a:bodyPr>
          <a:lstStyle/>
          <a:p>
            <a:pPr algn="just"/>
            <a:r>
              <a:rPr lang="en-US" sz="3000" dirty="0"/>
              <a:t>It is sometimes convenient to separate the control variables from the register transfer operation by specifying a control function. </a:t>
            </a:r>
          </a:p>
          <a:p>
            <a:pPr algn="just"/>
            <a:endParaRPr lang="en-US" sz="3000" dirty="0"/>
          </a:p>
          <a:p>
            <a:pPr algn="just"/>
            <a:r>
              <a:rPr lang="en-US" sz="3000" dirty="0"/>
              <a:t>A control function is a Boolean variable that is equal to 1 or 0. </a:t>
            </a:r>
          </a:p>
          <a:p>
            <a:pPr algn="just"/>
            <a:endParaRPr lang="en-US" sz="3000" dirty="0"/>
          </a:p>
          <a:p>
            <a:pPr algn="just"/>
            <a:r>
              <a:rPr lang="en-US" sz="3000" dirty="0"/>
              <a:t>The control function is included in the statement as follows: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463752-1110-DB50-EB9B-6DB82F5B8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3868" y="5733256"/>
            <a:ext cx="2376264" cy="62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823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9412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Register Transfer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32648"/>
          </a:xfrm>
        </p:spPr>
        <p:txBody>
          <a:bodyPr>
            <a:normAutofit/>
          </a:bodyPr>
          <a:lstStyle/>
          <a:p>
            <a:pPr algn="just"/>
            <a:r>
              <a:rPr lang="en-US" sz="3000" dirty="0"/>
              <a:t>The control function is included in the statement as follows:</a:t>
            </a:r>
          </a:p>
          <a:p>
            <a:pPr algn="just"/>
            <a:endParaRPr lang="en-US" sz="3000" dirty="0"/>
          </a:p>
          <a:p>
            <a:pPr algn="just"/>
            <a:endParaRPr lang="en-US" sz="3000" dirty="0"/>
          </a:p>
          <a:p>
            <a:pPr algn="just"/>
            <a:r>
              <a:rPr lang="en-US" sz="3000" dirty="0"/>
              <a:t>The control condition is terminated with a colon. </a:t>
            </a:r>
          </a:p>
          <a:p>
            <a:pPr algn="just"/>
            <a:endParaRPr lang="en-US" sz="3000" dirty="0"/>
          </a:p>
          <a:p>
            <a:pPr algn="just"/>
            <a:r>
              <a:rPr lang="en-US" sz="3000" dirty="0"/>
              <a:t>It symbolizes the requirement that the transfer operation be executed by the hardware only if </a:t>
            </a:r>
            <a:r>
              <a:rPr lang="en-US" sz="3000" i="1" dirty="0"/>
              <a:t>P = 1</a:t>
            </a:r>
            <a:r>
              <a:rPr lang="en-US" sz="30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463752-1110-DB50-EB9B-6DB82F5B8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1902842"/>
            <a:ext cx="2376264" cy="62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832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9412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Register Transfer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32648"/>
          </a:xfrm>
        </p:spPr>
        <p:txBody>
          <a:bodyPr>
            <a:normAutofit/>
          </a:bodyPr>
          <a:lstStyle/>
          <a:p>
            <a:pPr algn="just"/>
            <a:r>
              <a:rPr lang="en-US" sz="3000" dirty="0"/>
              <a:t>The </a:t>
            </a:r>
            <a:r>
              <a:rPr lang="en-US" sz="3000" i="1" dirty="0"/>
              <a:t>n</a:t>
            </a:r>
            <a:r>
              <a:rPr lang="en-US" sz="3000" dirty="0"/>
              <a:t> outputs of register R1 are connected to the </a:t>
            </a:r>
            <a:r>
              <a:rPr lang="en-US" sz="3000" i="1" dirty="0"/>
              <a:t>n</a:t>
            </a:r>
            <a:r>
              <a:rPr lang="en-US" sz="3000" dirty="0"/>
              <a:t> inputs of register R2.</a:t>
            </a:r>
          </a:p>
          <a:p>
            <a:pPr algn="just"/>
            <a:endParaRPr lang="en-US" sz="3000" dirty="0"/>
          </a:p>
          <a:p>
            <a:pPr algn="just"/>
            <a:r>
              <a:rPr lang="en-US" sz="3000" dirty="0"/>
              <a:t>Register R2 has a load input that is activated by the control variable </a:t>
            </a:r>
            <a:r>
              <a:rPr lang="en-US" sz="3000" i="1" dirty="0"/>
              <a:t>P</a:t>
            </a:r>
            <a:r>
              <a:rPr lang="en-US" sz="30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9479FB-7274-382B-F77A-10F529C18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263" y="4149080"/>
            <a:ext cx="6267450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10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9412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Register Transfer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32648"/>
          </a:xfrm>
        </p:spPr>
        <p:txBody>
          <a:bodyPr>
            <a:normAutofit/>
          </a:bodyPr>
          <a:lstStyle/>
          <a:p>
            <a:pPr algn="just"/>
            <a:r>
              <a:rPr lang="en-US" sz="3000" dirty="0"/>
              <a:t>The transfer will occur with every clock pulse transition while </a:t>
            </a:r>
            <a:r>
              <a:rPr lang="en-US" sz="3000" i="1" dirty="0"/>
              <a:t>P</a:t>
            </a:r>
            <a:r>
              <a:rPr lang="en-US" sz="3000" dirty="0"/>
              <a:t> remains active.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9479FB-7274-382B-F77A-10F529C18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989497"/>
            <a:ext cx="5832648" cy="23756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DDAE0E-6B5C-37CC-9EFC-9186DC9F7A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4412493"/>
            <a:ext cx="6552728" cy="23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5688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9412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Register Transfer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32648"/>
          </a:xfrm>
        </p:spPr>
        <p:txBody>
          <a:bodyPr>
            <a:normAutofit/>
          </a:bodyPr>
          <a:lstStyle/>
          <a:p>
            <a:pPr algn="just"/>
            <a:r>
              <a:rPr lang="en-US" sz="3000" dirty="0"/>
              <a:t>The basic symbols of the register transfer notation are listed in table below.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5F7589-5265-942F-F049-E68E23FA0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3305"/>
            <a:ext cx="9144000" cy="2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849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9412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Bus and Memory Transfer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32648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3000" dirty="0"/>
              <a:t>A typical digital computer has many registers, and paths must be provided to transfer information from one register to another. </a:t>
            </a:r>
          </a:p>
          <a:p>
            <a:pPr algn="just"/>
            <a:endParaRPr lang="en-US" sz="3000" dirty="0"/>
          </a:p>
          <a:p>
            <a:pPr algn="just"/>
            <a:r>
              <a:rPr lang="en-US" sz="3000" dirty="0"/>
              <a:t>The number of wires will be excessive if separate lines are used between each register and all other registers in the system. </a:t>
            </a:r>
          </a:p>
          <a:p>
            <a:pPr algn="just"/>
            <a:endParaRPr lang="en-US" sz="3000" dirty="0"/>
          </a:p>
          <a:p>
            <a:pPr algn="just"/>
            <a:r>
              <a:rPr lang="en-US" sz="3000" dirty="0"/>
              <a:t>A more efficient scheme for transferring information between registers in a multiple-register configuration is a common bus system. </a:t>
            </a:r>
          </a:p>
          <a:p>
            <a:pPr algn="just"/>
            <a:endParaRPr lang="en-US" sz="3000" dirty="0"/>
          </a:p>
          <a:p>
            <a:pPr algn="just"/>
            <a:r>
              <a:rPr lang="en-US" sz="3000" dirty="0"/>
              <a:t>A bus structure consists of a set of common lines, one for each bit of a register, through which binary information is transferred one at a time.</a:t>
            </a:r>
          </a:p>
        </p:txBody>
      </p:sp>
    </p:spTree>
    <p:extLst>
      <p:ext uri="{BB962C8B-B14F-4D97-AF65-F5344CB8AC3E}">
        <p14:creationId xmlns:p14="http://schemas.microsoft.com/office/powerpoint/2010/main" val="511409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9412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Bus and Memory Transfer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32648"/>
          </a:xfrm>
        </p:spPr>
        <p:txBody>
          <a:bodyPr>
            <a:normAutofit/>
          </a:bodyPr>
          <a:lstStyle/>
          <a:p>
            <a:pPr algn="just"/>
            <a:r>
              <a:rPr lang="en-US" sz="3000" dirty="0"/>
              <a:t>Control signal determine which register is selected by the bus during each particular register transfer.</a:t>
            </a:r>
          </a:p>
          <a:p>
            <a:pPr algn="just"/>
            <a:endParaRPr lang="en-US" sz="3000" dirty="0"/>
          </a:p>
          <a:p>
            <a:pPr algn="just"/>
            <a:r>
              <a:rPr lang="en-US" sz="3000" dirty="0"/>
              <a:t>One way of constructing a common bus system is with multiplexers. </a:t>
            </a:r>
          </a:p>
          <a:p>
            <a:pPr algn="just"/>
            <a:endParaRPr lang="en-US" sz="3000" dirty="0"/>
          </a:p>
          <a:p>
            <a:pPr algn="just"/>
            <a:r>
              <a:rPr lang="en-US" sz="3000" dirty="0"/>
              <a:t>The multiplexers select the source register whose binary information is then placed on the bus.</a:t>
            </a:r>
          </a:p>
          <a:p>
            <a:pPr algn="just"/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836087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9412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Bus and Memory Transfer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32648"/>
          </a:xfrm>
        </p:spPr>
        <p:txBody>
          <a:bodyPr>
            <a:normAutofit/>
          </a:bodyPr>
          <a:lstStyle/>
          <a:p>
            <a:pPr algn="just"/>
            <a:r>
              <a:rPr lang="en-US" sz="2700" dirty="0"/>
              <a:t>The construction of a bus system for four registers is shown.</a:t>
            </a:r>
          </a:p>
        </p:txBody>
      </p:sp>
      <p:pic>
        <p:nvPicPr>
          <p:cNvPr id="1026" name="Picture 2" descr="Bus and Memory Transfers">
            <a:extLst>
              <a:ext uri="{FF2B5EF4-FFF2-40B4-BE49-F238E27FC236}">
                <a16:creationId xmlns:a16="http://schemas.microsoft.com/office/drawing/2014/main" id="{0F06CAC8-DCE1-42FA-B451-DF7D7C0485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64"/>
          <a:stretch/>
        </p:blipFill>
        <p:spPr bwMode="auto">
          <a:xfrm>
            <a:off x="752943" y="1489284"/>
            <a:ext cx="7920880" cy="5324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307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chemeClr val="tx1"/>
                </a:solidFill>
              </a:rPr>
              <a:t>Today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484784"/>
            <a:ext cx="6141706" cy="4464496"/>
          </a:xfrm>
        </p:spPr>
        <p:txBody>
          <a:bodyPr>
            <a:normAutofit/>
          </a:bodyPr>
          <a:lstStyle/>
          <a:p>
            <a:pPr eaLnBrk="1" hangingPunct="1"/>
            <a:endParaRPr lang="en-US" sz="600" dirty="0"/>
          </a:p>
          <a:p>
            <a:pPr eaLnBrk="1" hangingPunct="1"/>
            <a:r>
              <a:rPr lang="en-US" dirty="0"/>
              <a:t>Introduction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Register Transfer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Bus and Memory Transfer 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9152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9412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Bus and Memory Transfer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32648"/>
          </a:xfrm>
        </p:spPr>
        <p:txBody>
          <a:bodyPr>
            <a:normAutofit/>
          </a:bodyPr>
          <a:lstStyle/>
          <a:p>
            <a:pPr algn="just"/>
            <a:r>
              <a:rPr lang="en-US" sz="2700" dirty="0"/>
              <a:t>The selection lines choose the four bits of one register and transfer them into the four-line common bus.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465BBC-2A75-9555-FAD3-4A4EB3113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33056"/>
            <a:ext cx="3422151" cy="1872208"/>
          </a:xfrm>
          <a:prstGeom prst="rect">
            <a:avLst/>
          </a:prstGeom>
        </p:spPr>
      </p:pic>
      <p:pic>
        <p:nvPicPr>
          <p:cNvPr id="7" name="Picture 2" descr="Bus and Memory Transfers">
            <a:extLst>
              <a:ext uri="{FF2B5EF4-FFF2-40B4-BE49-F238E27FC236}">
                <a16:creationId xmlns:a16="http://schemas.microsoft.com/office/drawing/2014/main" id="{7F379CDE-C3BA-4709-BC0F-98A38EE84F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64"/>
          <a:stretch/>
        </p:blipFill>
        <p:spPr bwMode="auto">
          <a:xfrm>
            <a:off x="3422151" y="2703211"/>
            <a:ext cx="5686353" cy="382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7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9412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Bus and Memory Transfer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32648"/>
          </a:xfrm>
        </p:spPr>
        <p:txBody>
          <a:bodyPr>
            <a:normAutofit/>
          </a:bodyPr>
          <a:lstStyle/>
          <a:p>
            <a:pPr algn="just"/>
            <a:r>
              <a:rPr lang="en-US" sz="2700" dirty="0"/>
              <a:t>In general, a bus system will multiplex </a:t>
            </a:r>
            <a:r>
              <a:rPr lang="en-US" sz="2700" i="1" dirty="0"/>
              <a:t>k</a:t>
            </a:r>
            <a:r>
              <a:rPr lang="en-US" sz="2700" dirty="0"/>
              <a:t> registers of </a:t>
            </a:r>
            <a:r>
              <a:rPr lang="en-US" sz="2700" i="1" dirty="0"/>
              <a:t>n</a:t>
            </a:r>
            <a:r>
              <a:rPr lang="en-US" sz="2700" dirty="0"/>
              <a:t> bits each to produce an </a:t>
            </a:r>
            <a:r>
              <a:rPr lang="en-US" sz="2700" i="1" dirty="0"/>
              <a:t>n</a:t>
            </a:r>
            <a:r>
              <a:rPr lang="en-US" sz="2700" dirty="0"/>
              <a:t>-line common bus. </a:t>
            </a:r>
          </a:p>
          <a:p>
            <a:pPr algn="just"/>
            <a:endParaRPr lang="en-US" sz="2700" dirty="0"/>
          </a:p>
          <a:p>
            <a:pPr algn="just"/>
            <a:r>
              <a:rPr lang="en-US" sz="2700" dirty="0"/>
              <a:t>The number of multiplexers needed to construct the bus is equal to </a:t>
            </a:r>
            <a:r>
              <a:rPr lang="en-US" sz="2700" i="1" dirty="0"/>
              <a:t>n</a:t>
            </a:r>
            <a:r>
              <a:rPr lang="en-US" sz="2700" dirty="0"/>
              <a:t> , the number of bits in each register.</a:t>
            </a:r>
          </a:p>
          <a:p>
            <a:pPr algn="just"/>
            <a:endParaRPr lang="en-US" sz="2700" dirty="0"/>
          </a:p>
          <a:p>
            <a:pPr algn="just"/>
            <a:r>
              <a:rPr lang="en-US" sz="2700" dirty="0"/>
              <a:t>For example, a common bus for eight registers of 16 bits each requires 16 multiplexers, one for each line in the bus.</a:t>
            </a:r>
          </a:p>
          <a:p>
            <a:pPr algn="just"/>
            <a:endParaRPr lang="en-US" sz="2700" dirty="0"/>
          </a:p>
          <a:p>
            <a:pPr algn="just"/>
            <a:r>
              <a:rPr lang="en-US" sz="2700" dirty="0"/>
              <a:t>Each multiplexer must have eight data input lines and three selection lines to multiplex one significant bit in the eight registers.</a:t>
            </a:r>
          </a:p>
        </p:txBody>
      </p:sp>
    </p:spTree>
    <p:extLst>
      <p:ext uri="{BB962C8B-B14F-4D97-AF65-F5344CB8AC3E}">
        <p14:creationId xmlns:p14="http://schemas.microsoft.com/office/powerpoint/2010/main" val="2331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9412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Bus and Memory Transfer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32648"/>
          </a:xfrm>
        </p:spPr>
        <p:txBody>
          <a:bodyPr>
            <a:normAutofit/>
          </a:bodyPr>
          <a:lstStyle/>
          <a:p>
            <a:pPr algn="just"/>
            <a:r>
              <a:rPr lang="en-US" sz="2700" dirty="0"/>
              <a:t>The transfer of information from a bus into one of many destination registers can be accomplished by connecting the bus lines to the inputs of all destination registers and activating the </a:t>
            </a:r>
            <a:r>
              <a:rPr lang="en-US" sz="2700" b="1" i="1" dirty="0"/>
              <a:t>load control </a:t>
            </a:r>
            <a:r>
              <a:rPr lang="en-US" sz="2700" dirty="0"/>
              <a:t>of the particular destination register selected. </a:t>
            </a:r>
          </a:p>
          <a:p>
            <a:pPr algn="just"/>
            <a:endParaRPr lang="en-US" sz="2700" dirty="0"/>
          </a:p>
          <a:p>
            <a:pPr algn="just"/>
            <a:r>
              <a:rPr lang="en-US" sz="2700" dirty="0"/>
              <a:t>The symbolic statement for a bus transfer may mention the bus or its presence may be implied in the statement. </a:t>
            </a:r>
          </a:p>
          <a:p>
            <a:pPr algn="just"/>
            <a:endParaRPr lang="en-US" sz="2700" dirty="0"/>
          </a:p>
          <a:p>
            <a:pPr algn="just"/>
            <a:r>
              <a:rPr lang="en-US" sz="2700" dirty="0"/>
              <a:t>When the bus is included in the statement, the register transfer is symbolized as follows: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CC9EE1-E7EC-9A73-A90B-8AE5062C3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6015320"/>
            <a:ext cx="352425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13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9412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Bus and Memory Transfer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32648"/>
          </a:xfrm>
        </p:spPr>
        <p:txBody>
          <a:bodyPr>
            <a:normAutofit/>
          </a:bodyPr>
          <a:lstStyle/>
          <a:p>
            <a:pPr algn="just"/>
            <a:r>
              <a:rPr lang="en-US" sz="2700" dirty="0"/>
              <a:t>The content of register C is placed on the bus, and the content of the bus is loaded into register R 1 by activating its load control input. </a:t>
            </a:r>
          </a:p>
          <a:p>
            <a:pPr algn="just"/>
            <a:endParaRPr lang="en-US" sz="2700" dirty="0"/>
          </a:p>
          <a:p>
            <a:pPr algn="just"/>
            <a:endParaRPr lang="en-US" sz="2700" dirty="0"/>
          </a:p>
          <a:p>
            <a:pPr algn="just"/>
            <a:r>
              <a:rPr lang="en-US" sz="2700" dirty="0"/>
              <a:t>If the bus is known to exist in the system, it may be convenient just to show the direct transfer.</a:t>
            </a:r>
          </a:p>
          <a:p>
            <a:pPr algn="just"/>
            <a:endParaRPr lang="en-US" sz="2700" dirty="0"/>
          </a:p>
          <a:p>
            <a:pPr algn="just"/>
            <a:endParaRPr lang="en-US" sz="2700" dirty="0"/>
          </a:p>
          <a:p>
            <a:pPr algn="just"/>
            <a:r>
              <a:rPr lang="en-US" sz="2700" dirty="0"/>
              <a:t>From this statement the designer knows which control signals must be activated to produce the transfer through the bus.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CC9EE1-E7EC-9A73-A90B-8AE5062C3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2420888"/>
            <a:ext cx="3524250" cy="4857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5D55746-6EBA-35D2-5CA4-E4F2EA181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100" y="4260574"/>
            <a:ext cx="1463799" cy="51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049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9412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Three state Buffers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3264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bus system can be constructed with three-state gates instead of multiplexers.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 three-state gate is a digital circuit that exhibits three states.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Two of the states are signals equivalent to logic 1 and 0 as in a conventional gate. The third state is a </a:t>
            </a:r>
            <a:r>
              <a:rPr lang="en-US" i="1" dirty="0"/>
              <a:t>high-impedance</a:t>
            </a:r>
            <a:r>
              <a:rPr lang="en-US" dirty="0"/>
              <a:t> state.</a:t>
            </a:r>
          </a:p>
        </p:txBody>
      </p:sp>
    </p:spTree>
    <p:extLst>
      <p:ext uri="{BB962C8B-B14F-4D97-AF65-F5344CB8AC3E}">
        <p14:creationId xmlns:p14="http://schemas.microsoft.com/office/powerpoint/2010/main" val="119523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9412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Three state Buffers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3264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high-impedance state behaves like an open circuit, which means that the output is disconnected and does not have a logic significance.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Three-state gates may perform any conventional logic, such as AND or NAND.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However, the one most commonly used in the design of a bus system is the buffer gate.</a:t>
            </a:r>
          </a:p>
        </p:txBody>
      </p:sp>
    </p:spTree>
    <p:extLst>
      <p:ext uri="{BB962C8B-B14F-4D97-AF65-F5344CB8AC3E}">
        <p14:creationId xmlns:p14="http://schemas.microsoft.com/office/powerpoint/2010/main" val="1606516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9412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Three state Buffers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3264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high-impedance state of a three-state gate provides a special feature not available in other gates. 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Because of this feature, a large number of three-state gate outputs can be connected with wires to form a common bus line without endangering loading effects.</a:t>
            </a:r>
          </a:p>
          <a:p>
            <a:pPr algn="just"/>
            <a:endParaRPr lang="en-US" dirty="0"/>
          </a:p>
        </p:txBody>
      </p:sp>
      <p:pic>
        <p:nvPicPr>
          <p:cNvPr id="2050" name="Picture 2" descr="Bus and Memory Transfers">
            <a:extLst>
              <a:ext uri="{FF2B5EF4-FFF2-40B4-BE49-F238E27FC236}">
                <a16:creationId xmlns:a16="http://schemas.microsoft.com/office/drawing/2014/main" id="{45C97C1D-9716-4A43-8CA1-E56EEA7470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2537507"/>
            <a:ext cx="5314950" cy="1352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4318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9412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Bus System with Three State Buffers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3264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The construction of a bus system with three-state buffers.</a:t>
            </a:r>
          </a:p>
        </p:txBody>
      </p:sp>
      <p:pic>
        <p:nvPicPr>
          <p:cNvPr id="4098" name="Picture 2" descr="Bus and Memory Transfers">
            <a:extLst>
              <a:ext uri="{FF2B5EF4-FFF2-40B4-BE49-F238E27FC236}">
                <a16:creationId xmlns:a16="http://schemas.microsoft.com/office/drawing/2014/main" id="{488D11CF-0A3F-4E3F-858F-8F8B6E6C40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34"/>
          <a:stretch/>
        </p:blipFill>
        <p:spPr bwMode="auto">
          <a:xfrm>
            <a:off x="1403648" y="2200769"/>
            <a:ext cx="6035377" cy="4408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341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9412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Bus System with Three State Buffers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32648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To construct a common bus for four registers of </a:t>
            </a:r>
            <a:r>
              <a:rPr lang="en-US" sz="2800" i="1" dirty="0"/>
              <a:t>n</a:t>
            </a:r>
            <a:r>
              <a:rPr lang="en-US" sz="2800" dirty="0"/>
              <a:t> bits each using three-state buffers, we need </a:t>
            </a:r>
            <a:r>
              <a:rPr lang="en-US" sz="2800" i="1" dirty="0"/>
              <a:t>n</a:t>
            </a:r>
            <a:r>
              <a:rPr lang="en-US" sz="2800" dirty="0"/>
              <a:t> circuits with four buffers in each.</a:t>
            </a:r>
          </a:p>
        </p:txBody>
      </p:sp>
      <p:pic>
        <p:nvPicPr>
          <p:cNvPr id="7" name="Picture 2" descr="Bus and Memory Transfers">
            <a:extLst>
              <a:ext uri="{FF2B5EF4-FFF2-40B4-BE49-F238E27FC236}">
                <a16:creationId xmlns:a16="http://schemas.microsoft.com/office/drawing/2014/main" id="{13EC4BF2-8F96-42D3-B5CD-138EC9F604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34"/>
          <a:stretch/>
        </p:blipFill>
        <p:spPr bwMode="auto">
          <a:xfrm>
            <a:off x="98642" y="3501008"/>
            <a:ext cx="3664002" cy="26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Bus and Memory Transfers">
            <a:extLst>
              <a:ext uri="{FF2B5EF4-FFF2-40B4-BE49-F238E27FC236}">
                <a16:creationId xmlns:a16="http://schemas.microsoft.com/office/drawing/2014/main" id="{94C8A15F-58B9-4C36-A975-AC58A622D0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64"/>
          <a:stretch/>
        </p:blipFill>
        <p:spPr bwMode="auto">
          <a:xfrm>
            <a:off x="4067944" y="3185687"/>
            <a:ext cx="4968552" cy="3339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673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of Lecture-3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8638F-FB03-C3DB-4B42-5DDE58012C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9412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32648"/>
          </a:xfrm>
        </p:spPr>
        <p:txBody>
          <a:bodyPr>
            <a:normAutofit/>
          </a:bodyPr>
          <a:lstStyle/>
          <a:p>
            <a:pPr algn="just"/>
            <a:r>
              <a:rPr lang="en-US" sz="3000" dirty="0"/>
              <a:t>Digital system design invariably uses a modular approach. </a:t>
            </a:r>
          </a:p>
          <a:p>
            <a:pPr algn="just"/>
            <a:endParaRPr lang="en-US" sz="3000" dirty="0"/>
          </a:p>
          <a:p>
            <a:pPr algn="just"/>
            <a:r>
              <a:rPr lang="en-US" sz="3000" dirty="0"/>
              <a:t>The modules are constructed from digital components such as registers, decoders, arithmetic elements, and control logic. </a:t>
            </a:r>
          </a:p>
          <a:p>
            <a:pPr algn="just"/>
            <a:endParaRPr lang="en-US" sz="3000" dirty="0"/>
          </a:p>
          <a:p>
            <a:pPr algn="just"/>
            <a:r>
              <a:rPr lang="en-US" sz="3000" dirty="0"/>
              <a:t>The various mod­ules are interconnected with common data and control paths to form a digital computer system.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9412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32648"/>
          </a:xfrm>
        </p:spPr>
        <p:txBody>
          <a:bodyPr>
            <a:normAutofit/>
          </a:bodyPr>
          <a:lstStyle/>
          <a:p>
            <a:pPr algn="just"/>
            <a:r>
              <a:rPr lang="en-US" sz="3000" dirty="0"/>
              <a:t>Digital modules are best defined by the registers they contain and the operations that are performed on the data stored in them.</a:t>
            </a:r>
          </a:p>
          <a:p>
            <a:pPr algn="just"/>
            <a:endParaRPr lang="en-US" sz="3000" dirty="0"/>
          </a:p>
          <a:p>
            <a:pPr algn="just"/>
            <a:r>
              <a:rPr lang="en-US" sz="3000" dirty="0"/>
              <a:t>The operations executed on data stored in registers are called </a:t>
            </a:r>
            <a:r>
              <a:rPr lang="en-US" sz="3000" i="1" dirty="0">
                <a:solidFill>
                  <a:srgbClr val="00B050"/>
                </a:solidFill>
              </a:rPr>
              <a:t>microoperations</a:t>
            </a:r>
            <a:r>
              <a:rPr lang="en-US" sz="3000" dirty="0"/>
              <a:t>.</a:t>
            </a:r>
          </a:p>
          <a:p>
            <a:pPr algn="just"/>
            <a:endParaRPr lang="en-US" sz="3000" dirty="0"/>
          </a:p>
          <a:p>
            <a:pPr algn="just"/>
            <a:r>
              <a:rPr lang="en-US" sz="3000" dirty="0"/>
              <a:t>A microoper­ation is an elementary operation performed on the information stored in one or more registers. </a:t>
            </a:r>
          </a:p>
        </p:txBody>
      </p:sp>
    </p:spTree>
    <p:extLst>
      <p:ext uri="{BB962C8B-B14F-4D97-AF65-F5344CB8AC3E}">
        <p14:creationId xmlns:p14="http://schemas.microsoft.com/office/powerpoint/2010/main" val="743928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9412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32648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sz="3000" dirty="0"/>
              <a:t>It is possible to specify the sequence of microoperations in a computer by explaining every operation in words, but this procedure usually involves a lengthy descriptive explanation. </a:t>
            </a:r>
          </a:p>
          <a:p>
            <a:pPr algn="just"/>
            <a:endParaRPr lang="en-US" sz="3000" dirty="0"/>
          </a:p>
          <a:p>
            <a:pPr algn="just"/>
            <a:r>
              <a:rPr lang="en-US" sz="3000" dirty="0"/>
              <a:t>It is more convenient to adopt a suitable symbology to describe the sequence of transfers between registers and the various arithmetic and logic microoperations associated with the transfers. </a:t>
            </a:r>
          </a:p>
          <a:p>
            <a:pPr algn="just"/>
            <a:endParaRPr lang="en-US" sz="3000" dirty="0"/>
          </a:p>
          <a:p>
            <a:pPr algn="just"/>
            <a:r>
              <a:rPr lang="en-US" sz="3000" dirty="0"/>
              <a:t>The use of symbols instead of a narrative explanation provides an organized and concise manner for listing the microoperation sequences in registers and the control functions that initiate them.</a:t>
            </a:r>
          </a:p>
        </p:txBody>
      </p:sp>
    </p:spTree>
    <p:extLst>
      <p:ext uri="{BB962C8B-B14F-4D97-AF65-F5344CB8AC3E}">
        <p14:creationId xmlns:p14="http://schemas.microsoft.com/office/powerpoint/2010/main" val="194450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9412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32648"/>
          </a:xfrm>
        </p:spPr>
        <p:txBody>
          <a:bodyPr>
            <a:normAutofit/>
          </a:bodyPr>
          <a:lstStyle/>
          <a:p>
            <a:pPr algn="just"/>
            <a:r>
              <a:rPr lang="en-US" sz="3000" dirty="0"/>
              <a:t>The symbolic notation used to describe the microoperation transfers among registers is called a </a:t>
            </a:r>
            <a:r>
              <a:rPr lang="en-US" sz="3000" i="1" dirty="0">
                <a:solidFill>
                  <a:schemeClr val="accent3"/>
                </a:solidFill>
              </a:rPr>
              <a:t>register transfer language (RTL)</a:t>
            </a:r>
            <a:r>
              <a:rPr lang="en-US" sz="3000" dirty="0"/>
              <a:t>. </a:t>
            </a:r>
          </a:p>
          <a:p>
            <a:pPr algn="just"/>
            <a:endParaRPr lang="en-US" sz="3000" dirty="0"/>
          </a:p>
          <a:p>
            <a:pPr algn="just"/>
            <a:r>
              <a:rPr lang="en-US" sz="3000" dirty="0"/>
              <a:t>The term "register transfer" implies the availability of hardware logic circuits that can perform a stated microoperation and transfer the result of the operation to the same or another register. </a:t>
            </a:r>
          </a:p>
          <a:p>
            <a:pPr algn="just"/>
            <a:endParaRPr lang="en-US" sz="3000" dirty="0"/>
          </a:p>
          <a:p>
            <a:pPr algn="just"/>
            <a:r>
              <a:rPr lang="en-US" sz="3000" dirty="0"/>
              <a:t>The word "language" is borrowed from programmers, who apply this term to programming languages.</a:t>
            </a:r>
          </a:p>
        </p:txBody>
      </p:sp>
    </p:spTree>
    <p:extLst>
      <p:ext uri="{BB962C8B-B14F-4D97-AF65-F5344CB8AC3E}">
        <p14:creationId xmlns:p14="http://schemas.microsoft.com/office/powerpoint/2010/main" val="2636489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9412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Register Transfer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32648"/>
          </a:xfrm>
        </p:spPr>
        <p:txBody>
          <a:bodyPr>
            <a:normAutofit/>
          </a:bodyPr>
          <a:lstStyle/>
          <a:p>
            <a:pPr algn="just"/>
            <a:r>
              <a:rPr lang="en-US" sz="3000" dirty="0"/>
              <a:t>Computer registers are designated by capital letters (sometimes followed by numerals) to denote the function of the register.</a:t>
            </a:r>
          </a:p>
          <a:p>
            <a:pPr algn="just"/>
            <a:endParaRPr lang="en-US" sz="3000" dirty="0"/>
          </a:p>
          <a:p>
            <a:pPr algn="just"/>
            <a:r>
              <a:rPr lang="en-US" sz="3000" dirty="0"/>
              <a:t>For example, the register that holds an address for the memory unit is usually called a memory address register and is designated by the name </a:t>
            </a:r>
            <a:r>
              <a:rPr lang="en-US" sz="3000" b="1" dirty="0">
                <a:solidFill>
                  <a:schemeClr val="accent3"/>
                </a:solidFill>
              </a:rPr>
              <a:t>MAR</a:t>
            </a:r>
            <a:r>
              <a:rPr lang="en-US" sz="3000" dirty="0"/>
              <a:t>.</a:t>
            </a:r>
          </a:p>
          <a:p>
            <a:pPr algn="just"/>
            <a:endParaRPr lang="en-US" sz="3000" dirty="0"/>
          </a:p>
          <a:p>
            <a:pPr algn="just"/>
            <a:r>
              <a:rPr lang="en-US" sz="3000" dirty="0"/>
              <a:t>Other designations for registers are </a:t>
            </a:r>
            <a:r>
              <a:rPr lang="en-US" sz="3000" b="1" dirty="0">
                <a:solidFill>
                  <a:srgbClr val="00B050"/>
                </a:solidFill>
              </a:rPr>
              <a:t>PC</a:t>
            </a:r>
            <a:r>
              <a:rPr lang="en-US" sz="3000" dirty="0"/>
              <a:t> (for program counter), </a:t>
            </a:r>
            <a:r>
              <a:rPr lang="en-US" sz="3000" b="1" dirty="0">
                <a:solidFill>
                  <a:srgbClr val="00B050"/>
                </a:solidFill>
              </a:rPr>
              <a:t>IR</a:t>
            </a:r>
            <a:r>
              <a:rPr lang="en-US" sz="3000" dirty="0"/>
              <a:t> (for instruction register), and </a:t>
            </a:r>
            <a:r>
              <a:rPr lang="en-US" sz="3000" b="1" dirty="0">
                <a:solidFill>
                  <a:srgbClr val="00B050"/>
                </a:solidFill>
              </a:rPr>
              <a:t>R1</a:t>
            </a:r>
            <a:r>
              <a:rPr lang="en-US" sz="3000" dirty="0"/>
              <a:t> (for processor register).</a:t>
            </a:r>
          </a:p>
        </p:txBody>
      </p:sp>
    </p:spTree>
    <p:extLst>
      <p:ext uri="{BB962C8B-B14F-4D97-AF65-F5344CB8AC3E}">
        <p14:creationId xmlns:p14="http://schemas.microsoft.com/office/powerpoint/2010/main" val="74525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9412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Register Transfer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908720"/>
                <a:ext cx="9144000" cy="5832648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000" dirty="0"/>
                  <a:t>The individual flip-flops in an </a:t>
                </a:r>
                <a:r>
                  <a:rPr lang="en-US" sz="3000" i="1" dirty="0"/>
                  <a:t>n</a:t>
                </a:r>
                <a:r>
                  <a:rPr lang="en-US" sz="3000" dirty="0"/>
                  <a:t>-bit register are numbered in sequence from 0 through </a:t>
                </a:r>
                <a14:m>
                  <m:oMath xmlns:m="http://schemas.openxmlformats.org/officeDocument/2006/math"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00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3000" dirty="0"/>
                  <a:t>, starting from 0 in the rightmost position and increasing the numbers toward the left. </a:t>
                </a:r>
              </a:p>
              <a:p>
                <a:pPr algn="just"/>
                <a:endParaRPr lang="en-US" sz="3000" dirty="0"/>
              </a:p>
              <a:p>
                <a:pPr algn="just"/>
                <a:endParaRPr lang="en-US" sz="3000" dirty="0"/>
              </a:p>
              <a:p>
                <a:pPr algn="just"/>
                <a:endParaRPr lang="en-US" sz="3000" dirty="0"/>
              </a:p>
              <a:p>
                <a:pPr algn="just"/>
                <a:endParaRPr lang="en-US" sz="3000" dirty="0"/>
              </a:p>
              <a:p>
                <a:pPr algn="just"/>
                <a:r>
                  <a:rPr lang="en-US" sz="3000" dirty="0"/>
                  <a:t>The most common way to represent a register is by a rectangular box with the name of the register inside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908720"/>
                <a:ext cx="9144000" cy="5832648"/>
              </a:xfrm>
              <a:blipFill>
                <a:blip r:embed="rId2"/>
                <a:stretch>
                  <a:fillRect l="-1333" t="-1254" r="-1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55EF5A7-3045-5C6D-9F55-81BD81B1B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689" y="3429000"/>
            <a:ext cx="8346621" cy="14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14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94122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Register Transfer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832648"/>
          </a:xfrm>
        </p:spPr>
        <p:txBody>
          <a:bodyPr>
            <a:normAutofit/>
          </a:bodyPr>
          <a:lstStyle/>
          <a:p>
            <a:pPr algn="just"/>
            <a:r>
              <a:rPr lang="en-US" sz="3000" dirty="0"/>
              <a:t>The numbering of bits in a 16-bit register can be marked on top of the box.</a:t>
            </a:r>
          </a:p>
          <a:p>
            <a:pPr algn="just"/>
            <a:endParaRPr lang="en-US" sz="3000" dirty="0"/>
          </a:p>
          <a:p>
            <a:pPr algn="just"/>
            <a:endParaRPr lang="en-US" sz="3000" dirty="0"/>
          </a:p>
          <a:p>
            <a:pPr algn="just"/>
            <a:endParaRPr lang="en-US" sz="3000" dirty="0"/>
          </a:p>
          <a:p>
            <a:pPr algn="just"/>
            <a:endParaRPr lang="en-US" sz="3000" dirty="0"/>
          </a:p>
          <a:p>
            <a:pPr algn="just"/>
            <a:r>
              <a:rPr lang="en-US" sz="3000" dirty="0"/>
              <a:t>A 16-bit register is partitioned into two parts in (d). </a:t>
            </a:r>
          </a:p>
          <a:p>
            <a:pPr algn="just"/>
            <a:endParaRPr lang="en-US" sz="3000" dirty="0"/>
          </a:p>
          <a:p>
            <a:pPr algn="just"/>
            <a:r>
              <a:rPr lang="en-US" sz="3000" dirty="0"/>
              <a:t>Bits 0 through 7 are assigned the symbol </a:t>
            </a:r>
            <a:r>
              <a:rPr lang="en-US" sz="3000" b="1" dirty="0">
                <a:solidFill>
                  <a:srgbClr val="00B050"/>
                </a:solidFill>
              </a:rPr>
              <a:t>L</a:t>
            </a:r>
            <a:r>
              <a:rPr lang="en-US" sz="3000" dirty="0"/>
              <a:t> (for low byte) and bits 8 through 15 are assigned the symbol </a:t>
            </a:r>
            <a:r>
              <a:rPr lang="en-US" sz="3000" b="1" dirty="0">
                <a:solidFill>
                  <a:srgbClr val="00B050"/>
                </a:solidFill>
              </a:rPr>
              <a:t>H</a:t>
            </a:r>
            <a:r>
              <a:rPr lang="en-US" sz="3000" dirty="0"/>
              <a:t> (for high byte).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D2DC2E-08BF-0664-B8C7-D0D97E454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00" y="2204864"/>
            <a:ext cx="7972991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48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 2 Data Representation</Template>
  <TotalTime>1306</TotalTime>
  <Words>1399</Words>
  <Application>Microsoft Office PowerPoint</Application>
  <PresentationFormat>On-screen Show (4:3)</PresentationFormat>
  <Paragraphs>163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Cambria Math</vt:lpstr>
      <vt:lpstr>Office Theme</vt:lpstr>
      <vt:lpstr>Computer Organization &amp; Assembly Language</vt:lpstr>
      <vt:lpstr>Today</vt:lpstr>
      <vt:lpstr>Introduction</vt:lpstr>
      <vt:lpstr>Introduction</vt:lpstr>
      <vt:lpstr>Introduction</vt:lpstr>
      <vt:lpstr>Introduction</vt:lpstr>
      <vt:lpstr>Register Transfer</vt:lpstr>
      <vt:lpstr>Register Transfer</vt:lpstr>
      <vt:lpstr>Register Transfer</vt:lpstr>
      <vt:lpstr>Register Transfer</vt:lpstr>
      <vt:lpstr>Register Transfer</vt:lpstr>
      <vt:lpstr>Register Transfer</vt:lpstr>
      <vt:lpstr>Register Transfer</vt:lpstr>
      <vt:lpstr>Register Transfer</vt:lpstr>
      <vt:lpstr>Register Transfer</vt:lpstr>
      <vt:lpstr>Register Transfer</vt:lpstr>
      <vt:lpstr>Bus and Memory Transfer</vt:lpstr>
      <vt:lpstr>Bus and Memory Transfer</vt:lpstr>
      <vt:lpstr>Bus and Memory Transfer</vt:lpstr>
      <vt:lpstr>Bus and Memory Transfer</vt:lpstr>
      <vt:lpstr>Bus and Memory Transfer</vt:lpstr>
      <vt:lpstr>Bus and Memory Transfer</vt:lpstr>
      <vt:lpstr>Bus and Memory Transfer</vt:lpstr>
      <vt:lpstr>Three state Buffers</vt:lpstr>
      <vt:lpstr>Three state Buffers</vt:lpstr>
      <vt:lpstr>Three state Buffers</vt:lpstr>
      <vt:lpstr>Bus System with Three State Buffers</vt:lpstr>
      <vt:lpstr>Bus System with Three State Buffers</vt:lpstr>
      <vt:lpstr>End of Lecture-3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Organization &amp; Assembly Language</dc:title>
  <dc:creator>Dr Imtiaz Hussain</dc:creator>
  <cp:lastModifiedBy>DR. IMTIAZ HUSSAIN</cp:lastModifiedBy>
  <cp:revision>85</cp:revision>
  <dcterms:created xsi:type="dcterms:W3CDTF">2024-03-18T10:03:38Z</dcterms:created>
  <dcterms:modified xsi:type="dcterms:W3CDTF">2024-10-23T05:42:18Z</dcterms:modified>
</cp:coreProperties>
</file>