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552" r:id="rId2"/>
    <p:sldId id="330" r:id="rId3"/>
    <p:sldId id="257" r:id="rId4"/>
    <p:sldId id="553" r:id="rId5"/>
    <p:sldId id="554" r:id="rId6"/>
    <p:sldId id="555" r:id="rId7"/>
    <p:sldId id="557" r:id="rId8"/>
    <p:sldId id="556" r:id="rId9"/>
    <p:sldId id="558" r:id="rId10"/>
    <p:sldId id="559" r:id="rId11"/>
    <p:sldId id="561" r:id="rId12"/>
    <p:sldId id="560" r:id="rId13"/>
    <p:sldId id="562" r:id="rId14"/>
    <p:sldId id="32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788"/>
    <a:srgbClr val="FEF1E6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146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75CD0-BF64-4EDA-A390-EA27F5FF7906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C7654-C7C7-4BC9-B3D0-68A06137D36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83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38015-AD98-4867-8B7A-4101F60AD33A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5A4E-08A9-457D-89E6-C51BF6DBFCF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67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5BD45-B5A0-4654-B232-F8508C108E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7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4B2AA-1B5A-4DC9-8C33-192C3B350BED}" type="datetimeFigureOut">
              <a:rPr lang="en-GB" smtClean="0"/>
              <a:pPr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mtiaz.hussain@dsu.muet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7645" y="3459088"/>
            <a:ext cx="5856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Dr. Imtiaz Hussain</a:t>
            </a:r>
          </a:p>
          <a:p>
            <a:pPr algn="ctr"/>
            <a:r>
              <a:rPr lang="en-GB" sz="1600" dirty="0"/>
              <a:t>Professor </a:t>
            </a:r>
          </a:p>
          <a:p>
            <a:pPr algn="ctr"/>
            <a:r>
              <a:rPr lang="en-GB" sz="1600" dirty="0"/>
              <a:t>Department of Electrical and Computer Engineering</a:t>
            </a:r>
          </a:p>
          <a:p>
            <a:pPr algn="ctr"/>
            <a:r>
              <a:rPr lang="en-GB" sz="1600" dirty="0"/>
              <a:t>Iqra University, Karachi, Pakistan</a:t>
            </a:r>
          </a:p>
          <a:p>
            <a:pPr algn="ctr"/>
            <a:r>
              <a:rPr lang="en-GB" dirty="0"/>
              <a:t>email: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imtiaz.hussain@iqra.edu.pk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841714"/>
            <a:ext cx="899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Lecture-4</a:t>
            </a:r>
          </a:p>
          <a:p>
            <a:pPr algn="ctr"/>
            <a:r>
              <a:rPr lang="en-GB" sz="2800" dirty="0"/>
              <a:t>Memory Transfer</a:t>
            </a:r>
            <a:endParaRPr lang="en-GB" sz="1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688964"/>
            <a:ext cx="9144000" cy="116903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16914"/>
            <a:ext cx="9144000" cy="116903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5575" y="89397"/>
            <a:ext cx="8952929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Computer Organization &amp; Assembly Language</a:t>
            </a:r>
            <a:endParaRPr lang="en-GB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643845" y="6097240"/>
            <a:ext cx="585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Fall 2024</a:t>
            </a:r>
          </a:p>
        </p:txBody>
      </p:sp>
      <p:sp>
        <p:nvSpPr>
          <p:cNvPr id="26626" name="AutoShape 2" descr="https://pnec.nust.edu.pk/wp-content/uploads/2020/10/NUST-Emble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628" name="AutoShape 4" descr="PNEC NUST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2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C437-B785-8D7A-F53E-9D919C8D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Problems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E776-3C15-9A42-7D82-7869C7E8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0298"/>
            <a:ext cx="9036496" cy="485740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Show the block diagram of the hardware that implements the following register transfer statement: </a:t>
            </a:r>
            <a:endParaRPr lang="en-PK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FBF13-A1DC-9F18-CB6E-74B245745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480073"/>
            <a:ext cx="5315938" cy="2174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45FDEA-0824-28D4-5C0E-5A9C5DF34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5567187"/>
            <a:ext cx="1714500" cy="581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2ED1E-B96B-CB04-4E9E-51FA9AE5ED70}"/>
                  </a:ext>
                </a:extLst>
              </p:cNvPr>
              <p:cNvSpPr txBox="1"/>
              <p:nvPr/>
            </p:nvSpPr>
            <p:spPr>
              <a:xfrm>
                <a:off x="2116882" y="2276872"/>
                <a:ext cx="45025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K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2ED1E-B96B-CB04-4E9E-51FA9AE5E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882" y="2276872"/>
                <a:ext cx="450257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0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C437-B785-8D7A-F53E-9D919C8D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Problems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E776-3C15-9A42-7D82-7869C7E8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0298"/>
            <a:ext cx="9036496" cy="485740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Represent the following conditional control statements by two register transfer statements with control functions. </a:t>
            </a:r>
            <a:endParaRPr lang="en-PK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2ED1E-B96B-CB04-4E9E-51FA9AE5ED70}"/>
                  </a:ext>
                </a:extLst>
              </p:cNvPr>
              <p:cNvSpPr txBox="1"/>
              <p:nvPr/>
            </p:nvSpPr>
            <p:spPr>
              <a:xfrm>
                <a:off x="310641" y="2564904"/>
                <a:ext cx="8522718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⟵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𝑒𝑙𝑠𝑒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K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2ED1E-B96B-CB04-4E9E-51FA9AE5E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41" y="2564904"/>
                <a:ext cx="8522718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39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C437-B785-8D7A-F53E-9D919C8D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Problems</a:t>
            </a:r>
            <a:endParaRPr lang="en-P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6E776-3C15-9A42-7D82-7869C7E89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00298"/>
                <a:ext cx="9036496" cy="485740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/>
                  <a:t>The following transfer statements specify a memory. Explain the memory operation in each case.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𝐴𝑅</m:t>
                        </m:r>
                      </m:e>
                    </m:d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𝐴𝑅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]←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 algn="just"/>
                <a:endParaRPr lang="en-PK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6E776-3C15-9A42-7D82-7869C7E89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00298"/>
                <a:ext cx="9036496" cy="4857403"/>
              </a:xfrm>
              <a:blipFill>
                <a:blip r:embed="rId2"/>
                <a:stretch>
                  <a:fillRect l="-1215" t="-1129" r="-1350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11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C437-B785-8D7A-F53E-9D919C8D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 Problems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E776-3C15-9A42-7D82-7869C7E8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0298"/>
            <a:ext cx="9036496" cy="485740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 digital computer has a common bus system for 16 registers of 32 bits each. The bus is constructed with multiplexers.</a:t>
            </a:r>
          </a:p>
          <a:p>
            <a:pPr marL="914400" lvl="1" indent="-514350" algn="just">
              <a:buFont typeface="+mj-lt"/>
              <a:buAutoNum type="alphaLcParenR"/>
            </a:pPr>
            <a:r>
              <a:rPr lang="en-US" sz="2400" dirty="0"/>
              <a:t>How many selection inputs are there in each multiplexer?</a:t>
            </a:r>
          </a:p>
          <a:p>
            <a:pPr marL="914400" lvl="1" indent="-514350" algn="just">
              <a:buFont typeface="+mj-lt"/>
              <a:buAutoNum type="alphaLcParenR"/>
            </a:pPr>
            <a:r>
              <a:rPr lang="en-US" sz="2400" dirty="0"/>
              <a:t>What size of multiplexers are needed?</a:t>
            </a:r>
          </a:p>
          <a:p>
            <a:pPr marL="914400" lvl="1" indent="-514350" algn="just">
              <a:buFont typeface="+mj-lt"/>
              <a:buAutoNum type="alphaLcParenR"/>
            </a:pPr>
            <a:r>
              <a:rPr lang="en-US" sz="2400" dirty="0"/>
              <a:t>How many multiplexers are there in the bus?</a:t>
            </a:r>
          </a:p>
        </p:txBody>
      </p:sp>
    </p:spTree>
    <p:extLst>
      <p:ext uri="{BB962C8B-B14F-4D97-AF65-F5344CB8AC3E}">
        <p14:creationId xmlns:p14="http://schemas.microsoft.com/office/powerpoint/2010/main" val="4058070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Lecture-4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8638F-FB03-C3DB-4B42-5DDE58012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Today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84784"/>
            <a:ext cx="6141706" cy="4464496"/>
          </a:xfrm>
        </p:spPr>
        <p:txBody>
          <a:bodyPr>
            <a:normAutofit/>
          </a:bodyPr>
          <a:lstStyle/>
          <a:p>
            <a:pPr eaLnBrk="1" hangingPunct="1"/>
            <a:endParaRPr lang="en-US" sz="600" dirty="0"/>
          </a:p>
          <a:p>
            <a:pPr eaLnBrk="1" hangingPunct="1"/>
            <a:r>
              <a:rPr lang="en-US" dirty="0"/>
              <a:t>Memory Transfer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Binary adder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Binary Adder-Subtractor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Arithmetic Circuit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1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Memory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000" dirty="0"/>
              <a:t>The transfer of information from a memory word to the outside environment is called a </a:t>
            </a:r>
            <a:r>
              <a:rPr lang="en-US" sz="3000" i="1" dirty="0">
                <a:solidFill>
                  <a:schemeClr val="accent3"/>
                </a:solidFill>
              </a:rPr>
              <a:t>read</a:t>
            </a:r>
            <a:r>
              <a:rPr lang="en-US" sz="3000" dirty="0"/>
              <a:t> operation.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The transfer of new information to be stored into the memory is called a </a:t>
            </a:r>
            <a:r>
              <a:rPr lang="en-US" sz="3000" i="1" dirty="0">
                <a:solidFill>
                  <a:schemeClr val="accent3"/>
                </a:solidFill>
              </a:rPr>
              <a:t>write</a:t>
            </a:r>
            <a:r>
              <a:rPr lang="en-US" sz="3000" dirty="0"/>
              <a:t> operation.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A memory word will be symbolized by the letter M.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It is necessary to specify the address of M when writing memory transfer operations.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This will be done by enclosing the address in square brackets following the letter 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Memory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Consider a memory unit that receives the address from a register, called the address register, symbolized by AR.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 The data are transferred to another register, called the data register, symbolized by DR.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The read operation can be stated as follows:</a:t>
            </a:r>
          </a:p>
          <a:p>
            <a:pPr algn="just"/>
            <a:endParaRPr lang="en-US" sz="4400" dirty="0"/>
          </a:p>
          <a:p>
            <a:pPr algn="just"/>
            <a:r>
              <a:rPr lang="en-US" sz="3000" dirty="0"/>
              <a:t>This causes a transfer of information into DR from the memory word M selected by the address in AR . </a:t>
            </a:r>
          </a:p>
          <a:p>
            <a:pPr algn="just"/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910A9-BF2E-A2EB-5378-E6454228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797152"/>
            <a:ext cx="285898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3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Arithmetic microoperations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CB91E-C045-69E7-2DC2-345E57154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6" t="4690" r="1523"/>
          <a:stretch/>
        </p:blipFill>
        <p:spPr>
          <a:xfrm>
            <a:off x="107504" y="1902841"/>
            <a:ext cx="8928992" cy="34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9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Binary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 digital circuit that generates the arithmetic sum of two binary numbers of any length is called a binary adder.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Following figure shows the interconnections of four full-adders (FA) to provide a 4-bit binary adder.</a:t>
            </a:r>
          </a:p>
        </p:txBody>
      </p:sp>
      <p:pic>
        <p:nvPicPr>
          <p:cNvPr id="1026" name="Picture 2" descr="Binary Adder">
            <a:extLst>
              <a:ext uri="{FF2B5EF4-FFF2-40B4-BE49-F238E27FC236}">
                <a16:creationId xmlns:a16="http://schemas.microsoft.com/office/drawing/2014/main" id="{E960347F-199C-416F-AA36-B4CD0E439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63"/>
          <a:stretch/>
        </p:blipFill>
        <p:spPr bwMode="auto">
          <a:xfrm>
            <a:off x="432389" y="4437112"/>
            <a:ext cx="8544569" cy="21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5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Binary Adder-Subtractor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Remember that the subtraction A – B can be done by taking the 2's complement of B and adding it to A.</a:t>
            </a:r>
          </a:p>
        </p:txBody>
      </p:sp>
      <p:pic>
        <p:nvPicPr>
          <p:cNvPr id="2050" name="Picture 2" descr="Binary Adder-Subtractor">
            <a:extLst>
              <a:ext uri="{FF2B5EF4-FFF2-40B4-BE49-F238E27FC236}">
                <a16:creationId xmlns:a16="http://schemas.microsoft.com/office/drawing/2014/main" id="{5A21C118-58FC-4C8A-BF14-E87298B4B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87" y="2346072"/>
            <a:ext cx="8297049" cy="436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3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5D3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Arithmetic Circuit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D5F707-8E76-A3C8-3079-4B7CB9376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888" y="45489"/>
            <a:ext cx="5472608" cy="67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4D2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Arithmetic Circuit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3CB995-C4D5-E1F8-172D-D1C7117D3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924" y="3407078"/>
            <a:ext cx="724015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2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3 Register Transfer</Template>
  <TotalTime>88</TotalTime>
  <Words>420</Words>
  <Application>Microsoft Office PowerPoint</Application>
  <PresentationFormat>On-screen Show (4:3)</PresentationFormat>
  <Paragraphs>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Computer Organization &amp; Assembly Language</vt:lpstr>
      <vt:lpstr>Today</vt:lpstr>
      <vt:lpstr>Memory Transfer</vt:lpstr>
      <vt:lpstr>Memory Transfer</vt:lpstr>
      <vt:lpstr>Arithmetic Operations</vt:lpstr>
      <vt:lpstr>Binary Adder</vt:lpstr>
      <vt:lpstr>Binary Adder-Subtractor</vt:lpstr>
      <vt:lpstr>Arithmetic Circuit</vt:lpstr>
      <vt:lpstr>Arithmetic Circuit</vt:lpstr>
      <vt:lpstr>Exercise Problems</vt:lpstr>
      <vt:lpstr>Exercise Problems</vt:lpstr>
      <vt:lpstr>Exercise Problems</vt:lpstr>
      <vt:lpstr>Exercise Problems</vt:lpstr>
      <vt:lpstr>End of Lecture-4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Assembly Language</dc:title>
  <dc:creator>Dr Imtiaz Hussain</dc:creator>
  <cp:lastModifiedBy>DR. IMTIAZ HUSSAIN</cp:lastModifiedBy>
  <cp:revision>36</cp:revision>
  <dcterms:created xsi:type="dcterms:W3CDTF">2024-03-25T16:56:58Z</dcterms:created>
  <dcterms:modified xsi:type="dcterms:W3CDTF">2024-10-29T07:39:06Z</dcterms:modified>
</cp:coreProperties>
</file>