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62" r:id="rId5"/>
    <p:sldId id="261" r:id="rId6"/>
    <p:sldId id="264" r:id="rId7"/>
    <p:sldId id="290" r:id="rId8"/>
    <p:sldId id="265" r:id="rId9"/>
    <p:sldId id="293" r:id="rId10"/>
    <p:sldId id="269" r:id="rId11"/>
    <p:sldId id="300" r:id="rId12"/>
    <p:sldId id="294" r:id="rId13"/>
    <p:sldId id="260" r:id="rId14"/>
    <p:sldId id="259" r:id="rId15"/>
    <p:sldId id="285" r:id="rId16"/>
    <p:sldId id="303" r:id="rId17"/>
    <p:sldId id="286" r:id="rId18"/>
    <p:sldId id="287" r:id="rId19"/>
    <p:sldId id="288" r:id="rId20"/>
    <p:sldId id="289" r:id="rId21"/>
    <p:sldId id="295" r:id="rId22"/>
    <p:sldId id="267" r:id="rId23"/>
    <p:sldId id="278" r:id="rId24"/>
    <p:sldId id="268" r:id="rId25"/>
    <p:sldId id="279" r:id="rId26"/>
    <p:sldId id="273" r:id="rId27"/>
    <p:sldId id="276" r:id="rId28"/>
    <p:sldId id="271" r:id="rId29"/>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94660"/>
  </p:normalViewPr>
  <p:slideViewPr>
    <p:cSldViewPr>
      <p:cViewPr varScale="1">
        <p:scale>
          <a:sx n="88" d="100"/>
          <a:sy n="88" d="100"/>
        </p:scale>
        <p:origin x="804" y="78"/>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presProps" Target="presProps.xml"/><Relationship Id="rId8"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627534"/>
            <a:ext cx="5796136" cy="105200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0508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627533"/>
            <a:ext cx="3294112" cy="11155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1166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27008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627533"/>
            <a:ext cx="1728192" cy="26997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1151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875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560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384377"/>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a:extLst>
              <a:ext uri="{FF2B5EF4-FFF2-40B4-BE49-F238E27FC236}">
                <a16:creationId xmlns:a16="http://schemas.microsoft.com/office/drawing/2014/main" xmlns="" id="{EB90293D-B8A4-4096-B7F6-8661E634D753}"/>
              </a:ext>
            </a:extLst>
          </p:cNvPr>
          <p:cNvSpPr>
            <a:spLocks noGrp="1"/>
          </p:cNvSpPr>
          <p:nvPr>
            <p:ph type="dt" sz="half" idx="10"/>
          </p:nvPr>
        </p:nvSpPr>
        <p:spPr/>
        <p:txBody>
          <a:bodyPr/>
          <a:lstStyle>
            <a:lvl1pPr>
              <a:defRPr/>
            </a:lvl1pPr>
          </a:lstStyle>
          <a:p>
            <a:pPr>
              <a:defRPr/>
            </a:pPr>
            <a:endParaRPr lang="en-US"/>
          </a:p>
        </p:txBody>
      </p:sp>
      <p:sp>
        <p:nvSpPr>
          <p:cNvPr id="5" name="Footer Placeholder 21">
            <a:extLst>
              <a:ext uri="{FF2B5EF4-FFF2-40B4-BE49-F238E27FC236}">
                <a16:creationId xmlns:a16="http://schemas.microsoft.com/office/drawing/2014/main" xmlns="" id="{6D1D4339-6C01-4F5A-BEB6-B135468E054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17">
            <a:extLst>
              <a:ext uri="{FF2B5EF4-FFF2-40B4-BE49-F238E27FC236}">
                <a16:creationId xmlns:a16="http://schemas.microsoft.com/office/drawing/2014/main" xmlns="" id="{C33BA63B-EE02-4A52-B148-694072974F1D}"/>
              </a:ext>
            </a:extLst>
          </p:cNvPr>
          <p:cNvSpPr>
            <a:spLocks noGrp="1"/>
          </p:cNvSpPr>
          <p:nvPr>
            <p:ph type="sldNum" sz="quarter" idx="12"/>
          </p:nvPr>
        </p:nvSpPr>
        <p:spPr/>
        <p:txBody>
          <a:bodyPr/>
          <a:lstStyle>
            <a:lvl1pPr>
              <a:defRPr/>
            </a:lvl1pPr>
          </a:lstStyle>
          <a:p>
            <a:pPr>
              <a:defRPr/>
            </a:pPr>
            <a:fld id="{FF9699D6-4F7A-4E51-B022-443771CCF8C5}" type="slidenum">
              <a:rPr lang="en-US"/>
              <a:pPr>
                <a:defRPr/>
              </a:pPr>
              <a:t>‹#›</a:t>
            </a:fld>
            <a:endParaRPr lang="en-US"/>
          </a:p>
        </p:txBody>
      </p:sp>
    </p:spTree>
    <p:extLst>
      <p:ext uri="{BB962C8B-B14F-4D97-AF65-F5344CB8AC3E}">
        <p14:creationId xmlns:p14="http://schemas.microsoft.com/office/powerpoint/2010/main" val="1303631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2699644" y="699542"/>
            <a:ext cx="3744416" cy="3744416"/>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0595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55552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203598"/>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483518"/>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131590"/>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42902" y="45594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88798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6"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1.emf"/><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4"/>
          <a:stretch>
            <a:fillRect/>
          </a:stretch>
        </p:blipFill>
        <p:spPr>
          <a:xfrm rot="10800000">
            <a:off x="-23339"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5"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5"/>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15"/>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16"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 id="2147483671" r:id="rId1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3"/>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4"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2HLkWn2OBFc"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watch?v=_MUX-HyRgtQ"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watch?v=SQ7H6iTDD1g"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hyperlink" Target="https://www.skillsyouneed.com/ips/listening-types.html"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0" y="1939604"/>
            <a:ext cx="9144000" cy="522725"/>
          </a:xfrm>
        </p:spPr>
        <p:txBody>
          <a:bodyPr/>
          <a:lstStyle/>
          <a:p>
            <a:pPr lvl="0"/>
            <a:r>
              <a:rPr lang="en-US" altLang="ko-KR" sz="3600" dirty="0">
                <a:ea typeface="맑은 고딕" pitchFamily="50" charset="-127"/>
              </a:rPr>
              <a:t>Personal Development</a:t>
            </a:r>
            <a:endParaRPr lang="en-US" altLang="ko-KR" sz="3600" dirty="0"/>
          </a:p>
        </p:txBody>
      </p:sp>
      <p:sp>
        <p:nvSpPr>
          <p:cNvPr id="4" name="Text Placeholder 3"/>
          <p:cNvSpPr>
            <a:spLocks noGrp="1"/>
          </p:cNvSpPr>
          <p:nvPr>
            <p:ph type="body" sz="quarter" idx="11"/>
          </p:nvPr>
        </p:nvSpPr>
        <p:spPr>
          <a:xfrm>
            <a:off x="0" y="2681172"/>
            <a:ext cx="9144000" cy="504056"/>
          </a:xfrm>
        </p:spPr>
        <p:txBody>
          <a:bodyPr/>
          <a:lstStyle/>
          <a:p>
            <a:pPr>
              <a:spcBef>
                <a:spcPts val="0"/>
              </a:spcBef>
              <a:defRPr/>
            </a:pPr>
            <a:r>
              <a:rPr lang="en-US" altLang="ko-KR" sz="2400" dirty="0"/>
              <a:t>Listening Skills</a:t>
            </a:r>
          </a:p>
        </p:txBody>
      </p:sp>
      <p:sp>
        <p:nvSpPr>
          <p:cNvPr id="5" name="TextBox 4"/>
          <p:cNvSpPr txBox="1"/>
          <p:nvPr/>
        </p:nvSpPr>
        <p:spPr>
          <a:xfrm>
            <a:off x="179512" y="123478"/>
            <a:ext cx="1440160" cy="338554"/>
          </a:xfrm>
          <a:prstGeom prst="rect">
            <a:avLst/>
          </a:prstGeom>
          <a:blipFill>
            <a:blip r:embed="rId3"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9718413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Content Placeholder 1">
            <a:extLst>
              <a:ext uri="{FF2B5EF4-FFF2-40B4-BE49-F238E27FC236}">
                <a16:creationId xmlns:a16="http://schemas.microsoft.com/office/drawing/2014/main" xmlns="" id="{E2A0D23D-F105-493B-8BB7-9100E2E8EF11}"/>
              </a:ext>
            </a:extLst>
          </p:cNvPr>
          <p:cNvSpPr>
            <a:spLocks noGrp="1"/>
          </p:cNvSpPr>
          <p:nvPr>
            <p:ph type="body" sz="quarter" idx="10"/>
          </p:nvPr>
        </p:nvSpPr>
        <p:spPr>
          <a:xfrm>
            <a:off x="76200" y="685800"/>
            <a:ext cx="9144000" cy="576064"/>
          </a:xfrm>
        </p:spPr>
        <p:txBody>
          <a:bodyPr/>
          <a:lstStyle/>
          <a:p>
            <a:pPr eaLnBrk="1" hangingPunct="1">
              <a:lnSpc>
                <a:spcPct val="90000"/>
              </a:lnSpc>
              <a:buFont typeface="Wingdings 3" panose="05040102010807070707" pitchFamily="18" charset="2"/>
              <a:buNone/>
            </a:pPr>
            <a:endParaRPr lang="en-US" altLang="en-US" b="1" dirty="0"/>
          </a:p>
          <a:p>
            <a:pPr eaLnBrk="1" hangingPunct="1">
              <a:lnSpc>
                <a:spcPct val="90000"/>
              </a:lnSpc>
              <a:buFont typeface="Wingdings 3" panose="05040102010807070707" pitchFamily="18" charset="2"/>
              <a:buNone/>
            </a:pPr>
            <a:endParaRPr lang="en-US" altLang="en-US" b="1" dirty="0"/>
          </a:p>
          <a:p>
            <a:pPr eaLnBrk="1" hangingPunct="1">
              <a:lnSpc>
                <a:spcPct val="90000"/>
              </a:lnSpc>
              <a:buFont typeface="Wingdings 3" panose="05040102010807070707" pitchFamily="18" charset="2"/>
              <a:buNone/>
            </a:pPr>
            <a:endParaRPr lang="en-US" altLang="en-US" b="1" dirty="0"/>
          </a:p>
          <a:p>
            <a:pPr eaLnBrk="1" hangingPunct="1">
              <a:lnSpc>
                <a:spcPct val="90000"/>
              </a:lnSpc>
              <a:buFont typeface="Wingdings 3" panose="05040102010807070707" pitchFamily="18" charset="2"/>
              <a:buNone/>
            </a:pPr>
            <a:endParaRPr lang="en-US" altLang="en-US" b="1" dirty="0"/>
          </a:p>
          <a:p>
            <a:pPr eaLnBrk="1" hangingPunct="1">
              <a:lnSpc>
                <a:spcPct val="90000"/>
              </a:lnSpc>
              <a:buFont typeface="Wingdings 3" panose="05040102010807070707" pitchFamily="18" charset="2"/>
              <a:buNone/>
            </a:pPr>
            <a:endParaRPr lang="en-US" altLang="en-US" b="1" dirty="0">
              <a:solidFill>
                <a:schemeClr val="tx1"/>
              </a:solidFill>
            </a:endParaRPr>
          </a:p>
          <a:p>
            <a:pPr marL="742950" indent="-742950" eaLnBrk="1" hangingPunct="1">
              <a:lnSpc>
                <a:spcPct val="90000"/>
              </a:lnSpc>
              <a:buFont typeface="+mj-lt"/>
              <a:buAutoNum type="arabicPeriod" startAt="5"/>
            </a:pPr>
            <a:r>
              <a:rPr lang="en-US" altLang="en-US" b="1" dirty="0">
                <a:solidFill>
                  <a:schemeClr val="tx1"/>
                </a:solidFill>
              </a:rPr>
              <a:t>Responding or Giving feedback:</a:t>
            </a:r>
          </a:p>
          <a:p>
            <a:pPr eaLnBrk="1" hangingPunct="1">
              <a:lnSpc>
                <a:spcPct val="90000"/>
              </a:lnSpc>
              <a:buFont typeface="Wingdings 3" panose="05040102010807070707" pitchFamily="18" charset="2"/>
              <a:buNone/>
            </a:pPr>
            <a:r>
              <a:rPr lang="en-US" altLang="en-US" sz="2400" dirty="0">
                <a:solidFill>
                  <a:schemeClr val="tx1"/>
                </a:solidFill>
              </a:rPr>
              <a:t>It consists of giving observable feedback to the speaker. You can </a:t>
            </a:r>
            <a:r>
              <a:rPr lang="en-US" altLang="en-US" sz="2400" dirty="0" smtClean="0">
                <a:solidFill>
                  <a:schemeClr val="tx1"/>
                </a:solidFill>
              </a:rPr>
              <a:t> respond </a:t>
            </a:r>
            <a:r>
              <a:rPr lang="en-US" altLang="en-US" sz="2400" dirty="0">
                <a:solidFill>
                  <a:schemeClr val="tx1"/>
                </a:solidFill>
              </a:rPr>
              <a:t>with the back channeling cues as well (for </a:t>
            </a:r>
            <a:r>
              <a:rPr lang="en-US" altLang="en-US" sz="2400" dirty="0" err="1">
                <a:solidFill>
                  <a:schemeClr val="tx1"/>
                </a:solidFill>
              </a:rPr>
              <a:t>e.g</a:t>
            </a:r>
            <a:r>
              <a:rPr lang="en-US" altLang="en-US" sz="2400" dirty="0">
                <a:solidFill>
                  <a:schemeClr val="tx1"/>
                </a:solidFill>
              </a:rPr>
              <a:t>: Yes, Okay, right, really, wow!)</a:t>
            </a:r>
          </a:p>
          <a:p>
            <a:pPr eaLnBrk="1" hangingPunct="1">
              <a:lnSpc>
                <a:spcPct val="90000"/>
              </a:lnSpc>
            </a:pPr>
            <a:endParaRPr lang="en-US" altLang="en-US" b="1" dirty="0"/>
          </a:p>
          <a:p>
            <a:pPr>
              <a:buFont typeface="Wingdings 3" panose="05040102010807070707" pitchFamily="18" charset="2"/>
              <a:buNone/>
            </a:pPr>
            <a:endParaRPr lang="en-US" altLang="en-US" dirty="0"/>
          </a:p>
        </p:txBody>
      </p:sp>
      <p:sp>
        <p:nvSpPr>
          <p:cNvPr id="3" name="Title 2">
            <a:extLst>
              <a:ext uri="{FF2B5EF4-FFF2-40B4-BE49-F238E27FC236}">
                <a16:creationId xmlns:a16="http://schemas.microsoft.com/office/drawing/2014/main" xmlns="" id="{337D3BB8-60DA-41AC-A6A4-F82DC5FA697C}"/>
              </a:ext>
            </a:extLst>
          </p:cNvPr>
          <p:cNvSpPr>
            <a:spLocks noGrp="1"/>
          </p:cNvSpPr>
          <p:nvPr>
            <p:ph type="title" idx="4294967295"/>
          </p:nvPr>
        </p:nvSpPr>
        <p:spPr/>
        <p:txBody>
          <a:bodyPr/>
          <a:lstStyle/>
          <a:p>
            <a:pPr>
              <a:defRPr/>
            </a:pPr>
            <a:r>
              <a:rPr lang="en-US" dirty="0"/>
              <a:t/>
            </a:r>
            <a:br>
              <a:rPr lang="en-US" dirty="0"/>
            </a:br>
            <a:r>
              <a:rPr lang="en-US" dirty="0"/>
              <a:t/>
            </a:r>
            <a:br>
              <a:rPr lang="en-US" dirty="0"/>
            </a:br>
            <a:r>
              <a:rPr lang="en-US" dirty="0"/>
              <a:t/>
            </a:r>
            <a:br>
              <a:rPr lang="en-US" dirty="0"/>
            </a:br>
            <a:endParaRPr lang="en-US" dirty="0"/>
          </a:p>
        </p:txBody>
      </p:sp>
      <p:pic>
        <p:nvPicPr>
          <p:cNvPr id="18436" name="Picture 3" descr="stages.png">
            <a:extLst>
              <a:ext uri="{FF2B5EF4-FFF2-40B4-BE49-F238E27FC236}">
                <a16:creationId xmlns:a16="http://schemas.microsoft.com/office/drawing/2014/main" xmlns="" id="{5F9C2737-9C69-42F2-92C4-86A75DCA23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2752873"/>
            <a:ext cx="5105400" cy="1542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4" descr="resp.png">
            <a:extLst>
              <a:ext uri="{FF2B5EF4-FFF2-40B4-BE49-F238E27FC236}">
                <a16:creationId xmlns:a16="http://schemas.microsoft.com/office/drawing/2014/main" xmlns="" id="{454C8AFB-E1E4-4178-BB82-A9C873C555C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0" y="2495550"/>
            <a:ext cx="19431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xmlns="" id="{7927EC3D-CBB8-4E83-AD50-124FBA329723}"/>
              </a:ext>
            </a:extLst>
          </p:cNvPr>
          <p:cNvSpPr>
            <a:spLocks noGrp="1" noChangeArrowheads="1"/>
          </p:cNvSpPr>
          <p:nvPr>
            <p:ph type="body" sz="quarter" idx="10"/>
          </p:nvPr>
        </p:nvSpPr>
        <p:spPr/>
        <p:txBody>
          <a:bodyPr/>
          <a:lstStyle/>
          <a:p>
            <a:pPr eaLnBrk="1" hangingPunct="1"/>
            <a:endParaRPr lang="en-US" altLang="en-US" b="1" dirty="0"/>
          </a:p>
          <a:p>
            <a:pPr eaLnBrk="1" hangingPunct="1"/>
            <a:endParaRPr lang="en-US" altLang="en-US" b="1" dirty="0"/>
          </a:p>
          <a:p>
            <a:pPr eaLnBrk="1" hangingPunct="1"/>
            <a:endParaRPr lang="en-US" altLang="en-US" b="1" dirty="0"/>
          </a:p>
          <a:p>
            <a:pPr eaLnBrk="1" hangingPunct="1"/>
            <a:endParaRPr lang="en-US" altLang="en-US" b="1" dirty="0"/>
          </a:p>
          <a:p>
            <a:pPr eaLnBrk="1" hangingPunct="1"/>
            <a:endParaRPr lang="en-US" altLang="en-US" b="1" dirty="0"/>
          </a:p>
          <a:p>
            <a:pPr algn="l"/>
            <a:r>
              <a:rPr lang="en-US" b="1" dirty="0">
                <a:solidFill>
                  <a:schemeClr val="tx1"/>
                </a:solidFill>
              </a:rPr>
              <a:t>Reasons for poor Listening</a:t>
            </a:r>
            <a:endParaRPr lang="en-US" altLang="en-US" b="1"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Lack of Effort</a:t>
            </a:r>
          </a:p>
          <a:p>
            <a:pPr marL="342900" indent="-342900" algn="l" eaLnBrk="1" hangingPunct="1">
              <a:buFont typeface="Arial" panose="020B0604020202020204" pitchFamily="34" charset="0"/>
              <a:buChar char="•"/>
            </a:pPr>
            <a:r>
              <a:rPr lang="en-US" altLang="en-US" sz="2400" dirty="0">
                <a:solidFill>
                  <a:schemeClr val="tx1"/>
                </a:solidFill>
              </a:rPr>
              <a:t>Message overload</a:t>
            </a:r>
          </a:p>
          <a:p>
            <a:pPr marL="342900" indent="-342900" algn="l" eaLnBrk="1" hangingPunct="1">
              <a:buFont typeface="Arial" panose="020B0604020202020204" pitchFamily="34" charset="0"/>
              <a:buChar char="•"/>
            </a:pPr>
            <a:r>
              <a:rPr lang="en-US" altLang="en-US" sz="2400" dirty="0">
                <a:solidFill>
                  <a:schemeClr val="tx1"/>
                </a:solidFill>
              </a:rPr>
              <a:t>Racing Thoughts</a:t>
            </a:r>
          </a:p>
          <a:p>
            <a:pPr marL="342900" indent="-342900" algn="l" eaLnBrk="1" hangingPunct="1">
              <a:buFont typeface="Arial" panose="020B0604020202020204" pitchFamily="34" charset="0"/>
              <a:buChar char="•"/>
            </a:pPr>
            <a:r>
              <a:rPr lang="en-US" altLang="en-US" sz="2400" dirty="0">
                <a:solidFill>
                  <a:schemeClr val="tx1"/>
                </a:solidFill>
              </a:rPr>
              <a:t>Psychological noise</a:t>
            </a:r>
          </a:p>
          <a:p>
            <a:pPr marL="342900" indent="-342900" algn="l" eaLnBrk="1" hangingPunct="1">
              <a:buFont typeface="Arial" panose="020B0604020202020204" pitchFamily="34" charset="0"/>
              <a:buChar char="•"/>
            </a:pPr>
            <a:r>
              <a:rPr lang="en-US" altLang="en-US" sz="2400" dirty="0">
                <a:solidFill>
                  <a:schemeClr val="tx1"/>
                </a:solidFill>
              </a:rPr>
              <a:t>Physical Noise</a:t>
            </a:r>
          </a:p>
          <a:p>
            <a:pPr marL="342900" indent="-342900" algn="l" eaLnBrk="1" hangingPunct="1">
              <a:buFont typeface="Arial" panose="020B0604020202020204" pitchFamily="34" charset="0"/>
              <a:buChar char="•"/>
            </a:pPr>
            <a:r>
              <a:rPr lang="en-US" altLang="en-US" sz="2400" dirty="0">
                <a:solidFill>
                  <a:schemeClr val="tx1"/>
                </a:solidFill>
              </a:rPr>
              <a:t>Hearing problems</a:t>
            </a:r>
          </a:p>
          <a:p>
            <a:pPr marL="342900" indent="-342900" algn="l" eaLnBrk="1" hangingPunct="1">
              <a:buFont typeface="Arial" panose="020B0604020202020204" pitchFamily="34" charset="0"/>
              <a:buChar char="•"/>
            </a:pPr>
            <a:r>
              <a:rPr lang="en-US" altLang="en-US" sz="2400" dirty="0">
                <a:solidFill>
                  <a:schemeClr val="tx1"/>
                </a:solidFill>
              </a:rPr>
              <a:t>Faulty assumptions</a:t>
            </a:r>
          </a:p>
        </p:txBody>
      </p:sp>
      <p:sp>
        <p:nvSpPr>
          <p:cNvPr id="14338" name="Rectangle 2">
            <a:extLst>
              <a:ext uri="{FF2B5EF4-FFF2-40B4-BE49-F238E27FC236}">
                <a16:creationId xmlns:a16="http://schemas.microsoft.com/office/drawing/2014/main" xmlns="" id="{09E08A48-ABCB-4F1F-81BE-7B0CAC55ECA5}"/>
              </a:ext>
            </a:extLst>
          </p:cNvPr>
          <p:cNvSpPr>
            <a:spLocks noGrp="1" noRot="1" noChangeArrowheads="1"/>
          </p:cNvSpPr>
          <p:nvPr>
            <p:ph type="title" idx="4294967295"/>
          </p:nvPr>
        </p:nvSpPr>
        <p:spPr/>
        <p:txBody>
          <a:bodyPr/>
          <a:lstStyle/>
          <a:p>
            <a:pPr>
              <a:defRPr/>
            </a:pPr>
            <a:r>
              <a:rPr lang="en-US" sz="3600" dirty="0"/>
              <a:t/>
            </a:r>
            <a:br>
              <a:rPr lang="en-US" sz="3600" dirty="0"/>
            </a:br>
            <a:r>
              <a:rPr lang="en-US" sz="3600" dirty="0"/>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xmlns="" id="{B734F6EA-35EC-44E6-B354-645BD175B8C1}"/>
              </a:ext>
            </a:extLst>
          </p:cNvPr>
          <p:cNvSpPr>
            <a:spLocks noGrp="1" noChangeArrowheads="1"/>
          </p:cNvSpPr>
          <p:nvPr>
            <p:ph type="body" sz="quarter" idx="10"/>
          </p:nvPr>
        </p:nvSpPr>
        <p:spPr/>
        <p:txBody>
          <a:bodyPr/>
          <a:lstStyle/>
          <a:p>
            <a:pPr eaLnBrk="1" hangingPunct="1">
              <a:buFont typeface="Wingdings 3" panose="05040102010807070707" pitchFamily="18" charset="2"/>
              <a:buNone/>
            </a:pPr>
            <a:endParaRPr lang="en-US" altLang="en-US" b="1" dirty="0"/>
          </a:p>
          <a:p>
            <a:pPr eaLnBrk="1" hangingPunct="1">
              <a:buFont typeface="Wingdings 3" panose="05040102010807070707" pitchFamily="18" charset="2"/>
              <a:buNone/>
            </a:pPr>
            <a:endParaRPr lang="en-US" altLang="en-US" b="1" dirty="0"/>
          </a:p>
          <a:p>
            <a:pPr eaLnBrk="1" hangingPunct="1">
              <a:buFont typeface="Wingdings 3" panose="05040102010807070707" pitchFamily="18" charset="2"/>
              <a:buNone/>
            </a:pPr>
            <a:endParaRPr lang="en-US" altLang="en-US" b="1" dirty="0"/>
          </a:p>
          <a:p>
            <a:pPr eaLnBrk="1" hangingPunct="1">
              <a:buFont typeface="Wingdings 3" panose="05040102010807070707" pitchFamily="18" charset="2"/>
              <a:buNone/>
            </a:pPr>
            <a:endParaRPr lang="en-US" altLang="en-US" b="1" dirty="0"/>
          </a:p>
          <a:p>
            <a:pPr eaLnBrk="1" hangingPunct="1">
              <a:buFont typeface="Wingdings 3" panose="05040102010807070707" pitchFamily="18" charset="2"/>
              <a:buNone/>
            </a:pPr>
            <a:endParaRPr lang="en-US" altLang="en-US" b="1" dirty="0"/>
          </a:p>
          <a:p>
            <a:pPr eaLnBrk="1" hangingPunct="1">
              <a:buFont typeface="Wingdings 3" panose="05040102010807070707" pitchFamily="18" charset="2"/>
              <a:buNone/>
            </a:pPr>
            <a:endParaRPr lang="en-US" altLang="en-US" b="1" dirty="0"/>
          </a:p>
          <a:p>
            <a:pPr eaLnBrk="1" hangingPunct="1">
              <a:buFont typeface="Wingdings 3" panose="05040102010807070707" pitchFamily="18" charset="2"/>
              <a:buNone/>
            </a:pPr>
            <a:r>
              <a:rPr lang="en-US" altLang="en-US" b="1" dirty="0">
                <a:solidFill>
                  <a:schemeClr val="tx1"/>
                </a:solidFill>
              </a:rPr>
              <a:t>7 types of Non Listening: </a:t>
            </a:r>
            <a:endParaRPr lang="en-US" altLang="en-US" sz="2400" b="1" dirty="0">
              <a:solidFill>
                <a:schemeClr val="tx1"/>
              </a:solidFill>
            </a:endParaRPr>
          </a:p>
          <a:p>
            <a:pPr algn="l"/>
            <a:r>
              <a:rPr lang="en-US" sz="2400" b="1" dirty="0">
                <a:solidFill>
                  <a:schemeClr val="tx1"/>
                </a:solidFill>
              </a:rPr>
              <a:t>Faulty Listening Behaviors</a:t>
            </a:r>
            <a:endParaRPr lang="en-US" altLang="en-US" sz="2400" b="1"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Pseudo listening</a:t>
            </a:r>
          </a:p>
          <a:p>
            <a:pPr marL="342900" indent="-342900" algn="l" eaLnBrk="1" hangingPunct="1">
              <a:buFont typeface="Arial" panose="020B0604020202020204" pitchFamily="34" charset="0"/>
              <a:buChar char="•"/>
            </a:pPr>
            <a:r>
              <a:rPr lang="en-US" altLang="en-US" sz="2400" dirty="0">
                <a:solidFill>
                  <a:schemeClr val="tx1"/>
                </a:solidFill>
              </a:rPr>
              <a:t>Selective listening </a:t>
            </a:r>
          </a:p>
          <a:p>
            <a:pPr marL="342900" indent="-342900" algn="l" eaLnBrk="1" hangingPunct="1">
              <a:buFont typeface="Arial" panose="020B0604020202020204" pitchFamily="34" charset="0"/>
              <a:buChar char="•"/>
            </a:pPr>
            <a:r>
              <a:rPr lang="en-US" altLang="en-US" sz="2400" dirty="0">
                <a:solidFill>
                  <a:schemeClr val="tx1"/>
                </a:solidFill>
              </a:rPr>
              <a:t>Defensive Listening</a:t>
            </a:r>
          </a:p>
          <a:p>
            <a:pPr marL="342900" indent="-342900" algn="l" eaLnBrk="1" hangingPunct="1">
              <a:buFont typeface="Arial" panose="020B0604020202020204" pitchFamily="34" charset="0"/>
              <a:buChar char="•"/>
            </a:pPr>
            <a:r>
              <a:rPr lang="en-US" altLang="en-US" sz="2400" dirty="0">
                <a:solidFill>
                  <a:schemeClr val="tx1"/>
                </a:solidFill>
              </a:rPr>
              <a:t>Ambushing</a:t>
            </a:r>
          </a:p>
          <a:p>
            <a:pPr marL="342900" indent="-342900" algn="l" eaLnBrk="1" hangingPunct="1">
              <a:buFont typeface="Arial" panose="020B0604020202020204" pitchFamily="34" charset="0"/>
              <a:buChar char="•"/>
            </a:pPr>
            <a:r>
              <a:rPr lang="en-US" altLang="en-US" sz="2400" dirty="0">
                <a:solidFill>
                  <a:schemeClr val="tx1"/>
                </a:solidFill>
              </a:rPr>
              <a:t>Insulated listening</a:t>
            </a:r>
          </a:p>
          <a:p>
            <a:pPr marL="342900" indent="-342900" algn="l" eaLnBrk="1" hangingPunct="1">
              <a:buFont typeface="Arial" panose="020B0604020202020204" pitchFamily="34" charset="0"/>
              <a:buChar char="•"/>
            </a:pPr>
            <a:r>
              <a:rPr lang="en-US" altLang="en-US" sz="2400" dirty="0">
                <a:solidFill>
                  <a:schemeClr val="tx1"/>
                </a:solidFill>
              </a:rPr>
              <a:t>Insensitive Listening</a:t>
            </a:r>
          </a:p>
          <a:p>
            <a:pPr marL="342900" indent="-342900" algn="l" eaLnBrk="1" hangingPunct="1">
              <a:buFont typeface="Arial" panose="020B0604020202020204" pitchFamily="34" charset="0"/>
              <a:buChar char="•"/>
            </a:pPr>
            <a:r>
              <a:rPr lang="en-US" altLang="en-US" sz="2400" dirty="0">
                <a:solidFill>
                  <a:schemeClr val="tx1"/>
                </a:solidFill>
              </a:rPr>
              <a:t>Stage Hogging</a:t>
            </a:r>
          </a:p>
        </p:txBody>
      </p:sp>
      <p:sp>
        <p:nvSpPr>
          <p:cNvPr id="15362" name="Rectangle 2">
            <a:extLst>
              <a:ext uri="{FF2B5EF4-FFF2-40B4-BE49-F238E27FC236}">
                <a16:creationId xmlns:a16="http://schemas.microsoft.com/office/drawing/2014/main" xmlns="" id="{3793AAB4-C4D5-45EB-881A-E4300DFE6B41}"/>
              </a:ext>
            </a:extLst>
          </p:cNvPr>
          <p:cNvSpPr>
            <a:spLocks noGrp="1" noRot="1" noChangeArrowheads="1"/>
          </p:cNvSpPr>
          <p:nvPr>
            <p:ph type="title" idx="4294967295"/>
          </p:nvPr>
        </p:nvSpPr>
        <p:spPr/>
        <p:txBody>
          <a:bodyPr/>
          <a:lstStyle/>
          <a:p>
            <a:pPr>
              <a:defRPr/>
            </a:pPr>
            <a:r>
              <a:rPr lang="en-US" sz="3600" dirty="0"/>
              <a:t>                      </a:t>
            </a:r>
            <a:br>
              <a:rPr lang="en-US" sz="3600" dirty="0"/>
            </a:br>
            <a:r>
              <a:rPr lang="en-US" sz="3600" dirty="0"/>
              <a:t>                                            </a:t>
            </a:r>
          </a:p>
        </p:txBody>
      </p:sp>
      <p:pic>
        <p:nvPicPr>
          <p:cNvPr id="22532" name="Picture 3" descr="fall.jpg">
            <a:extLst>
              <a:ext uri="{FF2B5EF4-FFF2-40B4-BE49-F238E27FC236}">
                <a16:creationId xmlns:a16="http://schemas.microsoft.com/office/drawing/2014/main" xmlns="" id="{D184EFF0-38F8-4F88-BDE4-E7C7FE0CB6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0" y="1885949"/>
            <a:ext cx="2819400" cy="1903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a:extLst>
              <a:ext uri="{FF2B5EF4-FFF2-40B4-BE49-F238E27FC236}">
                <a16:creationId xmlns:a16="http://schemas.microsoft.com/office/drawing/2014/main" xmlns="" id="{3E4EBC60-BBDC-4BA2-A9A3-3787B23802E1}"/>
              </a:ext>
            </a:extLst>
          </p:cNvPr>
          <p:cNvSpPr>
            <a:spLocks noGrp="1"/>
          </p:cNvSpPr>
          <p:nvPr>
            <p:ph type="body" sz="quarter" idx="10"/>
          </p:nvPr>
        </p:nvSpPr>
        <p:spPr>
          <a:xfrm>
            <a:off x="0" y="361950"/>
            <a:ext cx="9144000" cy="576064"/>
          </a:xfrm>
        </p:spPr>
        <p:txBody>
          <a:bodyPr/>
          <a:lstStyle/>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algn="l"/>
            <a:r>
              <a:rPr lang="en-US" sz="2800" b="1" dirty="0">
                <a:solidFill>
                  <a:schemeClr val="tx1"/>
                </a:solidFill>
              </a:rPr>
              <a:t>Faulty Listening Behaviors Contd.</a:t>
            </a:r>
            <a:endParaRPr lang="en-US" altLang="en-US" sz="2800" b="1" dirty="0">
              <a:solidFill>
                <a:schemeClr val="tx1"/>
              </a:solidFill>
            </a:endParaRPr>
          </a:p>
          <a:p>
            <a:pPr algn="l" eaLnBrk="1" hangingPunct="1"/>
            <a:r>
              <a:rPr lang="en-US" altLang="en-US" sz="2400" b="1" dirty="0">
                <a:solidFill>
                  <a:schemeClr val="tx1"/>
                </a:solidFill>
              </a:rPr>
              <a:t>Faking Attention or Pseudo Listening: </a:t>
            </a:r>
            <a:r>
              <a:rPr lang="en-US" altLang="en-US" sz="2400" dirty="0">
                <a:solidFill>
                  <a:schemeClr val="tx1"/>
                </a:solidFill>
              </a:rPr>
              <a:t/>
            </a:r>
            <a:br>
              <a:rPr lang="en-US" altLang="en-US" sz="2400" dirty="0">
                <a:solidFill>
                  <a:schemeClr val="tx1"/>
                </a:solidFill>
              </a:rPr>
            </a:br>
            <a:r>
              <a:rPr lang="en-US" altLang="en-US" sz="2400" dirty="0">
                <a:solidFill>
                  <a:schemeClr val="tx1"/>
                </a:solidFill>
              </a:rPr>
              <a:t>People who give the appearance of being attentive, with smiles,   head-nods, minimal responses, etc., but behind this polite facade, they are ignoring or not attending to the other person.</a:t>
            </a:r>
            <a:br>
              <a:rPr lang="en-US" altLang="en-US" sz="2400" dirty="0">
                <a:solidFill>
                  <a:schemeClr val="tx1"/>
                </a:solidFill>
              </a:rPr>
            </a:br>
            <a:r>
              <a:rPr lang="en-US" altLang="en-US" sz="2400" dirty="0">
                <a:solidFill>
                  <a:schemeClr val="tx1"/>
                </a:solidFill>
              </a:rPr>
              <a:t>Such pretense may leave the speaker with the impression that the listener has heard some important information or instructions        offered by the speaker when this is not really true.</a:t>
            </a:r>
            <a:br>
              <a:rPr lang="en-US" altLang="en-US" sz="2400" dirty="0">
                <a:solidFill>
                  <a:schemeClr val="tx1"/>
                </a:solidFill>
              </a:rPr>
            </a:br>
            <a:r>
              <a:rPr lang="en-US" altLang="en-US" sz="2400" dirty="0">
                <a:solidFill>
                  <a:schemeClr val="tx1"/>
                </a:solidFill>
              </a:rPr>
              <a:t>Example: </a:t>
            </a:r>
            <a:br>
              <a:rPr lang="en-US" altLang="en-US" sz="2400" dirty="0">
                <a:solidFill>
                  <a:schemeClr val="tx1"/>
                </a:solidFill>
              </a:rPr>
            </a:br>
            <a:r>
              <a:rPr lang="en-US" altLang="en-US" sz="2400" dirty="0">
                <a:solidFill>
                  <a:schemeClr val="tx1"/>
                </a:solidFill>
                <a:hlinkClick r:id="rId2">
                  <a:extLst>
                    <a:ext uri="{A12FA001-AC4F-418D-AE19-62706E023703}">
                      <ahyp:hlinkClr xmlns:ahyp="http://schemas.microsoft.com/office/drawing/2018/hyperlinkcolor" xmlns="" val="tx"/>
                    </a:ext>
                  </a:extLst>
                </a:hlinkClick>
              </a:rPr>
              <a:t>https://www.youtube.com/watch?v=2HLkWn2OBFc</a:t>
            </a:r>
            <a:endParaRPr lang="en-US" altLang="en-US" sz="2400" dirty="0">
              <a:solidFill>
                <a:schemeClr val="tx1"/>
              </a:solidFill>
            </a:endParaRPr>
          </a:p>
        </p:txBody>
      </p:sp>
      <p:sp>
        <p:nvSpPr>
          <p:cNvPr id="3" name="Title 2">
            <a:extLst>
              <a:ext uri="{FF2B5EF4-FFF2-40B4-BE49-F238E27FC236}">
                <a16:creationId xmlns:a16="http://schemas.microsoft.com/office/drawing/2014/main" xmlns="" id="{3B6EF8D9-786B-49FB-BC7C-BE94662BDEA7}"/>
              </a:ext>
            </a:extLst>
          </p:cNvPr>
          <p:cNvSpPr>
            <a:spLocks noGrp="1"/>
          </p:cNvSpPr>
          <p:nvPr>
            <p:ph type="title" idx="4294967295"/>
          </p:nvPr>
        </p:nvSpPr>
        <p:spPr/>
        <p:txBody>
          <a:bodyPr>
            <a:normAutofit fontScale="90000"/>
          </a:bodyPr>
          <a:lstStyle/>
          <a:p>
            <a:pPr eaLnBrk="1" hangingPunct="1">
              <a:defRPr/>
            </a:pPr>
            <a:r>
              <a:rPr lang="en-US" b="1" dirty="0"/>
              <a:t>                                                       </a:t>
            </a:r>
            <a:br>
              <a:rPr lang="en-US" b="1" dirty="0"/>
            </a:br>
            <a:r>
              <a:rPr lang="en-US" b="1" dirty="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a:extLst>
              <a:ext uri="{FF2B5EF4-FFF2-40B4-BE49-F238E27FC236}">
                <a16:creationId xmlns:a16="http://schemas.microsoft.com/office/drawing/2014/main" xmlns="" id="{F0BE9E13-2011-4DB6-865F-DDEBE4535ABA}"/>
              </a:ext>
            </a:extLst>
          </p:cNvPr>
          <p:cNvSpPr>
            <a:spLocks noGrp="1"/>
          </p:cNvSpPr>
          <p:nvPr>
            <p:ph idx="1"/>
          </p:nvPr>
        </p:nvSpPr>
        <p:spPr>
          <a:xfrm>
            <a:off x="914400" y="971551"/>
            <a:ext cx="6800850" cy="3394472"/>
          </a:xfrm>
        </p:spPr>
        <p:txBody>
          <a:bodyPr/>
          <a:lstStyle/>
          <a:p>
            <a:endParaRPr lang="en-US" altLang="en-US" sz="2400" dirty="0"/>
          </a:p>
          <a:p>
            <a:r>
              <a:rPr lang="en-US" altLang="en-US" sz="2400" b="1" dirty="0"/>
              <a:t>Faking Attention or Pseudo Listening: </a:t>
            </a:r>
            <a:r>
              <a:rPr lang="en-US" altLang="en-US" b="1" dirty="0"/>
              <a:t/>
            </a:r>
            <a:br>
              <a:rPr lang="en-US" altLang="en-US" b="1" dirty="0"/>
            </a:br>
            <a:r>
              <a:rPr lang="en-US" altLang="en-US" b="1" dirty="0"/>
              <a:t/>
            </a:r>
            <a:br>
              <a:rPr lang="en-US" altLang="en-US" b="1" dirty="0"/>
            </a:br>
            <a:endParaRPr lang="en-US" altLang="en-US" b="1" dirty="0"/>
          </a:p>
        </p:txBody>
      </p:sp>
      <p:sp>
        <p:nvSpPr>
          <p:cNvPr id="3" name="Title 2">
            <a:extLst>
              <a:ext uri="{FF2B5EF4-FFF2-40B4-BE49-F238E27FC236}">
                <a16:creationId xmlns:a16="http://schemas.microsoft.com/office/drawing/2014/main" xmlns="" id="{92CE7D14-A3CF-4DAB-AD59-845BFFB5E8A8}"/>
              </a:ext>
            </a:extLst>
          </p:cNvPr>
          <p:cNvSpPr>
            <a:spLocks noGrp="1"/>
          </p:cNvSpPr>
          <p:nvPr>
            <p:ph type="title"/>
          </p:nvPr>
        </p:nvSpPr>
        <p:spPr>
          <a:xfrm>
            <a:off x="742950" y="666750"/>
            <a:ext cx="7943850" cy="857250"/>
          </a:xfrm>
        </p:spPr>
        <p:txBody>
          <a:bodyPr>
            <a:normAutofit fontScale="90000"/>
          </a:bodyPr>
          <a:lstStyle/>
          <a:p>
            <a:pPr>
              <a:defRPr/>
            </a:pPr>
            <a:r>
              <a:rPr lang="en-US" sz="4000" b="1" dirty="0"/>
              <a:t>Faulty Listening Behaviors Contd. </a:t>
            </a:r>
            <a:endParaRPr lang="en-US" b="1" dirty="0"/>
          </a:p>
        </p:txBody>
      </p:sp>
      <p:pic>
        <p:nvPicPr>
          <p:cNvPr id="24580" name="Picture 3" descr="pseudo.jpg">
            <a:extLst>
              <a:ext uri="{FF2B5EF4-FFF2-40B4-BE49-F238E27FC236}">
                <a16:creationId xmlns:a16="http://schemas.microsoft.com/office/drawing/2014/main" xmlns="" id="{2FE6FBBD-5938-447F-AACC-5E3686E56C2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1962150"/>
            <a:ext cx="4876800" cy="29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1">
            <a:extLst>
              <a:ext uri="{FF2B5EF4-FFF2-40B4-BE49-F238E27FC236}">
                <a16:creationId xmlns:a16="http://schemas.microsoft.com/office/drawing/2014/main" xmlns="" id="{8CA721CC-4EB7-41C3-BFD2-2DA73BA57413}"/>
              </a:ext>
            </a:extLst>
          </p:cNvPr>
          <p:cNvSpPr>
            <a:spLocks noGrp="1"/>
          </p:cNvSpPr>
          <p:nvPr>
            <p:ph type="body" sz="quarter" idx="10"/>
          </p:nvPr>
        </p:nvSpPr>
        <p:spPr/>
        <p:txBody>
          <a:bodyPr/>
          <a:lstStyle/>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endParaRPr lang="en-US" altLang="en-US" sz="2400" dirty="0"/>
          </a:p>
          <a:p>
            <a:pPr algn="l" eaLnBrk="1" hangingPunct="1"/>
            <a:r>
              <a:rPr lang="en-US" altLang="en-US" sz="2400" b="1" dirty="0">
                <a:solidFill>
                  <a:schemeClr val="tx1"/>
                </a:solidFill>
              </a:rPr>
              <a:t>Selective Listening:</a:t>
            </a:r>
            <a:r>
              <a:rPr lang="en-US" altLang="en-US" sz="2400" dirty="0">
                <a:solidFill>
                  <a:schemeClr val="tx1"/>
                </a:solidFill>
              </a:rPr>
              <a:t> </a:t>
            </a:r>
            <a:br>
              <a:rPr lang="en-US" altLang="en-US" sz="2400" dirty="0">
                <a:solidFill>
                  <a:schemeClr val="tx1"/>
                </a:solidFill>
              </a:rPr>
            </a:br>
            <a:r>
              <a:rPr lang="en-US" altLang="en-US" sz="2400" dirty="0">
                <a:solidFill>
                  <a:schemeClr val="tx1"/>
                </a:solidFill>
              </a:rPr>
              <a:t>People who listen only to </a:t>
            </a:r>
            <a:r>
              <a:rPr lang="en-US" altLang="en-US" sz="2400" b="1" dirty="0">
                <a:solidFill>
                  <a:schemeClr val="tx1"/>
                </a:solidFill>
              </a:rPr>
              <a:t>parts</a:t>
            </a:r>
            <a:r>
              <a:rPr lang="en-US" altLang="en-US" sz="2400" dirty="0">
                <a:solidFill>
                  <a:schemeClr val="tx1"/>
                </a:solidFill>
              </a:rPr>
              <a:t> of a message that </a:t>
            </a:r>
            <a:r>
              <a:rPr lang="en-US" altLang="en-US" sz="2400" b="1" dirty="0">
                <a:solidFill>
                  <a:schemeClr val="tx1"/>
                </a:solidFill>
              </a:rPr>
              <a:t>interest them</a:t>
            </a:r>
            <a:r>
              <a:rPr lang="en-US" altLang="en-US" sz="2400" dirty="0">
                <a:solidFill>
                  <a:schemeClr val="tx1"/>
                </a:solidFill>
              </a:rPr>
              <a:t> and reject or ignore everything else. Selective listeners have their own agenda of interesting and valuable topics and disregard or     are disinterested in others’ agendas.</a:t>
            </a:r>
          </a:p>
          <a:p>
            <a:pPr algn="l" eaLnBrk="1" hangingPunct="1"/>
            <a:r>
              <a:rPr lang="en-US" altLang="en-US" sz="2400" b="1" dirty="0">
                <a:solidFill>
                  <a:schemeClr val="tx1"/>
                </a:solidFill>
              </a:rPr>
              <a:t>Defensive Listening:</a:t>
            </a:r>
            <a:r>
              <a:rPr lang="en-US" altLang="en-US" sz="2400" dirty="0">
                <a:solidFill>
                  <a:schemeClr val="tx1"/>
                </a:solidFill>
              </a:rPr>
              <a:t/>
            </a:r>
            <a:br>
              <a:rPr lang="en-US" altLang="en-US" sz="2400" dirty="0">
                <a:solidFill>
                  <a:schemeClr val="tx1"/>
                </a:solidFill>
              </a:rPr>
            </a:br>
            <a:r>
              <a:rPr lang="en-US" altLang="en-US" sz="2400" dirty="0">
                <a:solidFill>
                  <a:schemeClr val="tx1"/>
                </a:solidFill>
              </a:rPr>
              <a:t>People who take </a:t>
            </a:r>
            <a:r>
              <a:rPr lang="en-US" altLang="en-US" sz="2400" b="1" dirty="0">
                <a:solidFill>
                  <a:schemeClr val="tx1"/>
                </a:solidFill>
              </a:rPr>
              <a:t>innocent comments </a:t>
            </a:r>
            <a:r>
              <a:rPr lang="en-US" altLang="en-US" sz="2400" dirty="0">
                <a:solidFill>
                  <a:schemeClr val="tx1"/>
                </a:solidFill>
              </a:rPr>
              <a:t>as </a:t>
            </a:r>
            <a:r>
              <a:rPr lang="en-US" altLang="en-US" sz="2400" b="1" dirty="0">
                <a:solidFill>
                  <a:schemeClr val="tx1"/>
                </a:solidFill>
              </a:rPr>
              <a:t>personal attacks</a:t>
            </a:r>
            <a:r>
              <a:rPr lang="en-US" altLang="en-US" sz="2400" dirty="0">
                <a:solidFill>
                  <a:schemeClr val="tx1"/>
                </a:solidFill>
              </a:rPr>
              <a:t>.       Defensive listening creates impressions of insecurity and a lack of       confidence.</a:t>
            </a:r>
            <a:br>
              <a:rPr lang="en-US" altLang="en-US" sz="2400" dirty="0">
                <a:solidFill>
                  <a:schemeClr val="tx1"/>
                </a:solidFill>
              </a:rPr>
            </a:br>
            <a:r>
              <a:rPr lang="en-US" altLang="en-US" sz="2400" dirty="0">
                <a:solidFill>
                  <a:schemeClr val="tx1"/>
                </a:solidFill>
              </a:rPr>
              <a:t>Example: </a:t>
            </a:r>
            <a:r>
              <a:rPr lang="en-US" altLang="en-US" sz="2400" dirty="0">
                <a:hlinkClick r:id="rId2"/>
              </a:rPr>
              <a:t>https://www.youtube.com/watch?v=_MUX-HyRgtQ</a:t>
            </a:r>
            <a:r>
              <a:rPr lang="en-US" altLang="en-US" sz="2400" dirty="0"/>
              <a:t/>
            </a:r>
            <a:br>
              <a:rPr lang="en-US" altLang="en-US" sz="2400" dirty="0"/>
            </a:br>
            <a:r>
              <a:rPr lang="en-US" altLang="en-US" sz="1500" dirty="0"/>
              <a:t/>
            </a:r>
            <a:br>
              <a:rPr lang="en-US" altLang="en-US" sz="1500" dirty="0"/>
            </a:br>
            <a:endParaRPr lang="en-US" altLang="en-US" sz="1500" dirty="0"/>
          </a:p>
        </p:txBody>
      </p:sp>
      <p:sp>
        <p:nvSpPr>
          <p:cNvPr id="3" name="Title 2">
            <a:extLst>
              <a:ext uri="{FF2B5EF4-FFF2-40B4-BE49-F238E27FC236}">
                <a16:creationId xmlns:a16="http://schemas.microsoft.com/office/drawing/2014/main" xmlns="" id="{5C96EEF6-D492-4E6F-BCE3-D6ACE1855818}"/>
              </a:ext>
            </a:extLst>
          </p:cNvPr>
          <p:cNvSpPr>
            <a:spLocks noGrp="1"/>
          </p:cNvSpPr>
          <p:nvPr>
            <p:ph type="title" idx="4294967295"/>
          </p:nvPr>
        </p:nvSpPr>
        <p:spPr/>
        <p:txBody>
          <a:bodyPr>
            <a:noAutofit/>
          </a:bodyPr>
          <a:lstStyle/>
          <a:p>
            <a:pPr eaLnBrk="1" hangingPunct="1">
              <a:defRPr/>
            </a:pPr>
            <a:endParaRPr lang="en-US" sz="36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Content Placeholder 1">
            <a:extLst>
              <a:ext uri="{FF2B5EF4-FFF2-40B4-BE49-F238E27FC236}">
                <a16:creationId xmlns:a16="http://schemas.microsoft.com/office/drawing/2014/main" xmlns="" id="{B06763B5-1AC3-48BF-BB58-3A119665EC71}"/>
              </a:ext>
            </a:extLst>
          </p:cNvPr>
          <p:cNvSpPr>
            <a:spLocks noGrp="1"/>
          </p:cNvSpPr>
          <p:nvPr>
            <p:ph type="body" sz="quarter" idx="10"/>
          </p:nvPr>
        </p:nvSpPr>
        <p:spPr/>
        <p:txBody>
          <a:bodyPr/>
          <a:lstStyle/>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eaLnBrk="1" hangingPunct="1">
              <a:defRPr/>
            </a:pPr>
            <a:endParaRPr lang="en-US" dirty="0"/>
          </a:p>
          <a:p>
            <a:pPr algn="l" eaLnBrk="1" hangingPunct="1">
              <a:defRPr/>
            </a:pPr>
            <a:endParaRPr lang="en-US" sz="2400" dirty="0">
              <a:solidFill>
                <a:schemeClr val="tx1"/>
              </a:solidFill>
            </a:endParaRPr>
          </a:p>
          <a:p>
            <a:pPr algn="l" eaLnBrk="1" hangingPunct="1">
              <a:defRPr/>
            </a:pPr>
            <a:endParaRPr lang="en-US" sz="2400" dirty="0">
              <a:solidFill>
                <a:schemeClr val="tx1"/>
              </a:solidFill>
            </a:endParaRPr>
          </a:p>
          <a:p>
            <a:pPr algn="l" eaLnBrk="1" hangingPunct="1">
              <a:defRPr/>
            </a:pPr>
            <a:r>
              <a:rPr lang="en-US" b="1" dirty="0">
                <a:solidFill>
                  <a:schemeClr val="tx1"/>
                </a:solidFill>
              </a:rPr>
              <a:t>Ambushing</a:t>
            </a:r>
            <a:r>
              <a:rPr lang="en-US" sz="2400" b="1" dirty="0">
                <a:solidFill>
                  <a:schemeClr val="tx1"/>
                </a:solidFill>
              </a:rPr>
              <a:t>: </a:t>
            </a:r>
            <a:r>
              <a:rPr lang="en-US" sz="2400" dirty="0">
                <a:solidFill>
                  <a:schemeClr val="tx1"/>
                </a:solidFill>
              </a:rPr>
              <a:t/>
            </a:r>
            <a:br>
              <a:rPr lang="en-US" sz="2400" dirty="0">
                <a:solidFill>
                  <a:schemeClr val="tx1"/>
                </a:solidFill>
              </a:rPr>
            </a:br>
            <a:r>
              <a:rPr lang="en-US" sz="2400" dirty="0">
                <a:solidFill>
                  <a:schemeClr val="tx1"/>
                </a:solidFill>
              </a:rPr>
              <a:t>People who listen very carefully. However, they do so to collect      information that can be used </a:t>
            </a:r>
            <a:r>
              <a:rPr lang="en-US" sz="2400" b="1" dirty="0">
                <a:solidFill>
                  <a:schemeClr val="tx1"/>
                </a:solidFill>
              </a:rPr>
              <a:t>against the other person</a:t>
            </a:r>
            <a:r>
              <a:rPr lang="en-US" sz="2400" dirty="0">
                <a:solidFill>
                  <a:schemeClr val="tx1"/>
                </a:solidFill>
              </a:rPr>
              <a:t>. These    people are constantly looking to ambush and trap the other          person in their own ideas and words, usually to prove or support a strong personal belief of their own. Ambushing causes others to   be </a:t>
            </a:r>
            <a:r>
              <a:rPr lang="en-US" sz="2400" b="1" dirty="0">
                <a:solidFill>
                  <a:schemeClr val="tx1"/>
                </a:solidFill>
              </a:rPr>
              <a:t>defensive.</a:t>
            </a:r>
            <a:r>
              <a:rPr lang="en-US" sz="1500" b="1" dirty="0"/>
              <a:t/>
            </a:r>
            <a:br>
              <a:rPr lang="en-US" sz="1500" b="1" dirty="0"/>
            </a:br>
            <a:endParaRPr lang="en-US" sz="1500" b="1" dirty="0"/>
          </a:p>
          <a:p>
            <a:pPr marL="82153" indent="0">
              <a:buNone/>
              <a:defRPr/>
            </a:pPr>
            <a:r>
              <a:rPr lang="en-US" sz="1500" dirty="0"/>
              <a:t/>
            </a:r>
            <a:br>
              <a:rPr lang="en-US" sz="1500" dirty="0"/>
            </a:br>
            <a:endParaRPr lang="en-US" sz="1500" dirty="0"/>
          </a:p>
        </p:txBody>
      </p:sp>
      <p:sp>
        <p:nvSpPr>
          <p:cNvPr id="3" name="Title 2">
            <a:extLst>
              <a:ext uri="{FF2B5EF4-FFF2-40B4-BE49-F238E27FC236}">
                <a16:creationId xmlns:a16="http://schemas.microsoft.com/office/drawing/2014/main" xmlns="" id="{23976056-212C-4CB9-B70E-F9AFD8632A7F}"/>
              </a:ext>
            </a:extLst>
          </p:cNvPr>
          <p:cNvSpPr>
            <a:spLocks noGrp="1"/>
          </p:cNvSpPr>
          <p:nvPr>
            <p:ph type="title" idx="4294967295"/>
          </p:nvPr>
        </p:nvSpPr>
        <p:spPr/>
        <p:txBody>
          <a:bodyPr>
            <a:noAutofit/>
          </a:bodyPr>
          <a:lstStyle/>
          <a:p>
            <a:pPr eaLnBrk="1" hangingPunct="1">
              <a:defRPr/>
            </a:pPr>
            <a:endParaRPr lang="en-US" sz="3600" b="1"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a:extLst>
              <a:ext uri="{FF2B5EF4-FFF2-40B4-BE49-F238E27FC236}">
                <a16:creationId xmlns:a16="http://schemas.microsoft.com/office/drawing/2014/main" xmlns="" id="{C4B4CE67-FAB3-40BA-813D-A6D8402AB4E4}"/>
              </a:ext>
            </a:extLst>
          </p:cNvPr>
          <p:cNvSpPr>
            <a:spLocks noGrp="1"/>
          </p:cNvSpPr>
          <p:nvPr>
            <p:ph type="body" sz="quarter" idx="10"/>
          </p:nvPr>
        </p:nvSpPr>
        <p:spPr/>
        <p:txBody>
          <a:bodyPr/>
          <a:lstStyle/>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r>
              <a:rPr lang="en-US" altLang="en-US" sz="3200" b="1" dirty="0">
                <a:solidFill>
                  <a:schemeClr val="tx1"/>
                </a:solidFill>
              </a:rPr>
              <a:t>Stage Hogging: </a:t>
            </a:r>
            <a:r>
              <a:rPr lang="en-US" altLang="en-US" sz="2400" dirty="0">
                <a:solidFill>
                  <a:schemeClr val="tx1"/>
                </a:solidFill>
              </a:rPr>
              <a:t/>
            </a:r>
            <a:br>
              <a:rPr lang="en-US" altLang="en-US" sz="2400" dirty="0">
                <a:solidFill>
                  <a:schemeClr val="tx1"/>
                </a:solidFill>
              </a:rPr>
            </a:br>
            <a:r>
              <a:rPr lang="en-US" altLang="en-US" sz="2400" dirty="0">
                <a:solidFill>
                  <a:schemeClr val="tx1"/>
                </a:solidFill>
              </a:rPr>
              <a:t>People who are only interested in expressing their own ideas, and who don’t care about what others have to say on the subject.       Stage hogs do not listen to the other person, but give short           speeches.</a:t>
            </a:r>
            <a:br>
              <a:rPr lang="en-US" altLang="en-US" sz="2400" dirty="0">
                <a:solidFill>
                  <a:schemeClr val="tx1"/>
                </a:solidFill>
              </a:rPr>
            </a:br>
            <a:r>
              <a:rPr lang="en-US" altLang="en-US" sz="2400" dirty="0">
                <a:solidFill>
                  <a:schemeClr val="tx1"/>
                </a:solidFill>
              </a:rPr>
              <a:t>If you dominate conversations, interrupt to take over, or constantly change the subject to talk about you and your interests, you’re a   stage hog.</a:t>
            </a:r>
            <a:br>
              <a:rPr lang="en-US" altLang="en-US" sz="2400" dirty="0">
                <a:solidFill>
                  <a:schemeClr val="tx1"/>
                </a:solidFill>
              </a:rPr>
            </a:br>
            <a:r>
              <a:rPr lang="en-US" altLang="en-US" sz="2400" dirty="0">
                <a:solidFill>
                  <a:schemeClr val="tx1"/>
                </a:solidFill>
              </a:rPr>
              <a:t>Example:  </a:t>
            </a:r>
            <a:r>
              <a:rPr lang="en-US" altLang="en-US" sz="2400" dirty="0">
                <a:solidFill>
                  <a:schemeClr val="tx1"/>
                </a:solidFill>
                <a:hlinkClick r:id="rId2">
                  <a:extLst>
                    <a:ext uri="{A12FA001-AC4F-418D-AE19-62706E023703}">
                      <ahyp:hlinkClr xmlns:ahyp="http://schemas.microsoft.com/office/drawing/2018/hyperlinkcolor" xmlns="" val="tx"/>
                    </a:ext>
                  </a:extLst>
                </a:hlinkClick>
              </a:rPr>
              <a:t>https://www.youtube.com/watch?v=SQ7H6iTDD1g</a:t>
            </a:r>
            <a:endParaRPr lang="en-US" altLang="en-US" sz="2400" dirty="0">
              <a:solidFill>
                <a:schemeClr val="tx1"/>
              </a:solidFill>
            </a:endParaRPr>
          </a:p>
        </p:txBody>
      </p:sp>
      <p:sp>
        <p:nvSpPr>
          <p:cNvPr id="3" name="Title 2">
            <a:extLst>
              <a:ext uri="{FF2B5EF4-FFF2-40B4-BE49-F238E27FC236}">
                <a16:creationId xmlns:a16="http://schemas.microsoft.com/office/drawing/2014/main" xmlns="" id="{8E58852F-E24C-48A6-922A-2B311688A62A}"/>
              </a:ext>
            </a:extLst>
          </p:cNvPr>
          <p:cNvSpPr>
            <a:spLocks noGrp="1"/>
          </p:cNvSpPr>
          <p:nvPr>
            <p:ph type="title" idx="4294967295"/>
          </p:nvPr>
        </p:nvSpPr>
        <p:spPr/>
        <p:txBody>
          <a:bodyPr>
            <a:normAutofit fontScale="90000"/>
          </a:bodyPr>
          <a:lstStyle/>
          <a:p>
            <a:pPr eaLnBrk="1" hangingPunct="1">
              <a:defRPr/>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Content Placeholder 1">
            <a:extLst>
              <a:ext uri="{FF2B5EF4-FFF2-40B4-BE49-F238E27FC236}">
                <a16:creationId xmlns:a16="http://schemas.microsoft.com/office/drawing/2014/main" xmlns="" id="{FD4322D8-3E5A-43BB-B1D4-4A470055D3AC}"/>
              </a:ext>
            </a:extLst>
          </p:cNvPr>
          <p:cNvSpPr>
            <a:spLocks noGrp="1"/>
          </p:cNvSpPr>
          <p:nvPr>
            <p:ph type="body" sz="quarter" idx="10"/>
          </p:nvPr>
        </p:nvSpPr>
        <p:spPr>
          <a:xfrm>
            <a:off x="0" y="438150"/>
            <a:ext cx="9144000" cy="576064"/>
          </a:xfrm>
        </p:spPr>
        <p:txBody>
          <a:bodyPr/>
          <a:lstStyle/>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en-US" sz="20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en-US" sz="2800" b="1" dirty="0">
                <a:solidFill>
                  <a:schemeClr val="tx1"/>
                </a:solidFill>
                <a:latin typeface="Times New Roman" panose="02020603050405020304" pitchFamily="18" charset="0"/>
                <a:cs typeface="Times New Roman" panose="02020603050405020304" pitchFamily="18" charset="0"/>
              </a:rPr>
              <a:t>Insensitive Listening:</a:t>
            </a:r>
          </a:p>
          <a:p>
            <a:pPr marL="0" indent="0" algn="l" eaLnBrk="1" hangingPunct="1">
              <a:buNone/>
            </a:pPr>
            <a:r>
              <a:rPr lang="en-US" altLang="en-US" sz="2000" dirty="0">
                <a:solidFill>
                  <a:schemeClr val="tx1"/>
                </a:solidFill>
                <a:latin typeface="Times New Roman" panose="02020603050405020304" pitchFamily="18" charset="0"/>
                <a:cs typeface="Times New Roman" panose="02020603050405020304" pitchFamily="18" charset="0"/>
              </a:rPr>
              <a:t>To focus on </a:t>
            </a:r>
            <a:r>
              <a:rPr lang="en-US" altLang="en-US" sz="2000" b="1" dirty="0">
                <a:solidFill>
                  <a:schemeClr val="tx1"/>
                </a:solidFill>
                <a:latin typeface="Times New Roman" panose="02020603050405020304" pitchFamily="18" charset="0"/>
                <a:cs typeface="Times New Roman" panose="02020603050405020304" pitchFamily="18" charset="0"/>
              </a:rPr>
              <a:t>facts</a:t>
            </a:r>
            <a:r>
              <a:rPr lang="en-US" altLang="en-US" sz="2000" dirty="0">
                <a:solidFill>
                  <a:schemeClr val="tx1"/>
                </a:solidFill>
                <a:latin typeface="Times New Roman" panose="02020603050405020304" pitchFamily="18" charset="0"/>
                <a:cs typeface="Times New Roman" panose="02020603050405020304" pitchFamily="18" charset="0"/>
              </a:rPr>
              <a:t>, not feelings. They only hear factual elements others  share and </a:t>
            </a:r>
          </a:p>
          <a:p>
            <a:pPr marL="0" indent="0" algn="l" eaLnBrk="1" hangingPunct="1">
              <a:buNone/>
            </a:pPr>
            <a:r>
              <a:rPr lang="en-US" altLang="en-US" sz="2000" b="1" dirty="0">
                <a:solidFill>
                  <a:schemeClr val="tx1"/>
                </a:solidFill>
                <a:latin typeface="Times New Roman" panose="02020603050405020304" pitchFamily="18" charset="0"/>
                <a:cs typeface="Times New Roman" panose="02020603050405020304" pitchFamily="18" charset="0"/>
              </a:rPr>
              <a:t>ignore verbal or nonverbal expression of emotion</a:t>
            </a:r>
            <a:r>
              <a:rPr lang="en-US" altLang="en-US" sz="2000" dirty="0">
                <a:solidFill>
                  <a:schemeClr val="tx1"/>
                </a:solidFill>
                <a:latin typeface="Times New Roman" panose="02020603050405020304" pitchFamily="18" charset="0"/>
                <a:cs typeface="Times New Roman" panose="02020603050405020304" pitchFamily="18" charset="0"/>
              </a:rPr>
              <a:t>. As a result, they’re usually totally </a:t>
            </a:r>
          </a:p>
          <a:p>
            <a:pPr marL="0" indent="0" algn="l" eaLnBrk="1" hangingPunct="1">
              <a:buNone/>
            </a:pPr>
            <a:r>
              <a:rPr lang="en-US" altLang="en-US" sz="2000" dirty="0">
                <a:solidFill>
                  <a:schemeClr val="tx1"/>
                </a:solidFill>
                <a:latin typeface="Times New Roman" panose="02020603050405020304" pitchFamily="18" charset="0"/>
                <a:cs typeface="Times New Roman" panose="02020603050405020304" pitchFamily="18" charset="0"/>
              </a:rPr>
              <a:t>unconscious to what others are really trying to communicate and their responses show it</a:t>
            </a:r>
          </a:p>
          <a:p>
            <a:pPr algn="l" eaLnBrk="1" hangingPunct="1"/>
            <a:r>
              <a:rPr lang="en-US" altLang="en-US" sz="2800" b="1" dirty="0">
                <a:solidFill>
                  <a:schemeClr val="tx1"/>
                </a:solidFill>
                <a:latin typeface="Times New Roman" panose="02020603050405020304" pitchFamily="18" charset="0"/>
                <a:cs typeface="Times New Roman" panose="02020603050405020304" pitchFamily="18" charset="0"/>
              </a:rPr>
              <a:t>Insulated Listening: </a:t>
            </a:r>
          </a:p>
          <a:p>
            <a:pPr marL="0" indent="0" algn="l" eaLnBrk="1" hangingPunct="1">
              <a:buNone/>
            </a:pPr>
            <a:r>
              <a:rPr lang="en-US" altLang="en-US" sz="2000" dirty="0">
                <a:solidFill>
                  <a:schemeClr val="tx1"/>
                </a:solidFill>
                <a:latin typeface="Times New Roman" panose="02020603050405020304" pitchFamily="18" charset="0"/>
                <a:cs typeface="Times New Roman" panose="02020603050405020304" pitchFamily="18" charset="0"/>
              </a:rPr>
              <a:t>The opposite of selective listeners, insulated listeners are people who  actively avoid or </a:t>
            </a:r>
          </a:p>
          <a:p>
            <a:pPr marL="0" indent="0" algn="l" eaLnBrk="1" hangingPunct="1">
              <a:buNone/>
            </a:pPr>
            <a:r>
              <a:rPr lang="en-US" altLang="en-US" sz="2000" dirty="0">
                <a:solidFill>
                  <a:schemeClr val="tx1"/>
                </a:solidFill>
                <a:latin typeface="Times New Roman" panose="02020603050405020304" pitchFamily="18" charset="0"/>
                <a:cs typeface="Times New Roman" panose="02020603050405020304" pitchFamily="18" charset="0"/>
              </a:rPr>
              <a:t>ignore certain topics. When that topic arises in the  conversation, they turn off.</a:t>
            </a:r>
          </a:p>
          <a:p>
            <a:pPr marL="0" indent="0" algn="l">
              <a:buNone/>
            </a:pPr>
            <a:r>
              <a:rPr lang="en-US" altLang="en-US" sz="2000" dirty="0">
                <a:solidFill>
                  <a:schemeClr val="tx1"/>
                </a:solidFill>
                <a:latin typeface="Times New Roman" panose="02020603050405020304" pitchFamily="18" charset="0"/>
                <a:cs typeface="Times New Roman" panose="02020603050405020304" pitchFamily="18" charset="0"/>
              </a:rPr>
              <a:t>Example:  https://www.youtube.com/watch?v=0XXOUgqTHxQ </a:t>
            </a:r>
            <a:r>
              <a:rPr lang="en-US" altLang="en-US" sz="2000" b="1" dirty="0"/>
              <a:t/>
            </a:r>
            <a:br>
              <a:rPr lang="en-US" altLang="en-US" sz="2000" b="1" dirty="0"/>
            </a:br>
            <a:r>
              <a:rPr lang="en-US" altLang="en-US" sz="1200" dirty="0"/>
              <a:t/>
            </a:r>
            <a:br>
              <a:rPr lang="en-US" altLang="en-US" sz="1200" dirty="0"/>
            </a:br>
            <a:endParaRPr lang="en-US" altLang="en-US" sz="1500" dirty="0"/>
          </a:p>
          <a:p>
            <a:pPr eaLnBrk="1" hangingPunct="1"/>
            <a:endParaRPr lang="en-US" altLang="en-US" dirty="0"/>
          </a:p>
        </p:txBody>
      </p:sp>
      <p:sp>
        <p:nvSpPr>
          <p:cNvPr id="3" name="Title 2">
            <a:extLst>
              <a:ext uri="{FF2B5EF4-FFF2-40B4-BE49-F238E27FC236}">
                <a16:creationId xmlns:a16="http://schemas.microsoft.com/office/drawing/2014/main" xmlns="" id="{74FFFE56-C3F7-4F5A-A702-EDFA61603F25}"/>
              </a:ext>
            </a:extLst>
          </p:cNvPr>
          <p:cNvSpPr>
            <a:spLocks noGrp="1"/>
          </p:cNvSpPr>
          <p:nvPr>
            <p:ph type="title" idx="4294967295"/>
          </p:nvPr>
        </p:nvSpPr>
        <p:spPr/>
        <p:txBody>
          <a:bodyPr>
            <a:normAutofit fontScale="90000"/>
          </a:bodyPr>
          <a:lstStyle/>
          <a:p>
            <a:pPr eaLnBrk="1" hangingPunct="1">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F466DA3-AD51-4741-9610-FCA0B331CEB8}"/>
              </a:ext>
            </a:extLst>
          </p:cNvPr>
          <p:cNvSpPr>
            <a:spLocks noGrp="1"/>
          </p:cNvSpPr>
          <p:nvPr>
            <p:ph type="body" sz="quarter" idx="10"/>
          </p:nvPr>
        </p:nvSpPr>
        <p:spPr/>
        <p:txBody>
          <a:bodyPr/>
          <a:lstStyle/>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indent="0" algn="l">
              <a:buNone/>
              <a:defRPr/>
            </a:pPr>
            <a:endParaRPr lang="en-US" sz="1500" dirty="0">
              <a:solidFill>
                <a:schemeClr val="tx1"/>
              </a:solidFill>
            </a:endParaRPr>
          </a:p>
          <a:p>
            <a:pPr marL="82153" algn="l">
              <a:defRPr/>
            </a:pPr>
            <a:r>
              <a:rPr lang="en-US" sz="1800" i="1" dirty="0"/>
              <a:t>  </a:t>
            </a:r>
            <a:r>
              <a:rPr lang="en-US" sz="2800" b="1" i="1" dirty="0">
                <a:solidFill>
                  <a:schemeClr val="tx1"/>
                </a:solidFill>
              </a:rPr>
              <a:t>Types of Listening</a:t>
            </a:r>
            <a:r>
              <a:rPr lang="en-US" sz="2800" b="1" dirty="0">
                <a:solidFill>
                  <a:schemeClr val="tx1"/>
                </a:solidFill>
              </a:rPr>
              <a:t> </a:t>
            </a:r>
          </a:p>
          <a:p>
            <a:pPr marL="82153" indent="0" algn="l">
              <a:buNone/>
              <a:defRPr/>
            </a:pPr>
            <a:r>
              <a:rPr lang="en-US" sz="1800" dirty="0">
                <a:solidFill>
                  <a:schemeClr val="tx1"/>
                </a:solidFill>
              </a:rPr>
              <a:t>Two researchers named  </a:t>
            </a:r>
            <a:r>
              <a:rPr lang="en-US" sz="1800" b="1" dirty="0" err="1">
                <a:solidFill>
                  <a:schemeClr val="tx1"/>
                </a:solidFill>
              </a:rPr>
              <a:t>Wolvin</a:t>
            </a:r>
            <a:r>
              <a:rPr lang="en-US" sz="1800" b="1" dirty="0">
                <a:solidFill>
                  <a:schemeClr val="tx1"/>
                </a:solidFill>
              </a:rPr>
              <a:t> and Coakley </a:t>
            </a:r>
            <a:r>
              <a:rPr lang="en-US" sz="1800" dirty="0">
                <a:solidFill>
                  <a:schemeClr val="tx1"/>
                </a:solidFill>
              </a:rPr>
              <a:t>have identified </a:t>
            </a:r>
            <a:r>
              <a:rPr lang="en-US" sz="1800" b="1" dirty="0">
                <a:solidFill>
                  <a:schemeClr val="tx1"/>
                </a:solidFill>
              </a:rPr>
              <a:t>three</a:t>
            </a:r>
            <a:r>
              <a:rPr lang="en-US" sz="1800" dirty="0">
                <a:solidFill>
                  <a:schemeClr val="tx1"/>
                </a:solidFill>
              </a:rPr>
              <a:t> types of listening. These 3 types of listening are the most common in interpersonal communication:</a:t>
            </a:r>
            <a:br>
              <a:rPr lang="en-US" sz="1800" dirty="0">
                <a:solidFill>
                  <a:schemeClr val="tx1"/>
                </a:solidFill>
              </a:rPr>
            </a:br>
            <a:endParaRPr lang="en-US" sz="1800" dirty="0">
              <a:solidFill>
                <a:schemeClr val="tx1"/>
              </a:solidFill>
            </a:endParaRPr>
          </a:p>
          <a:p>
            <a:pPr marL="342900" indent="-342900" algn="l">
              <a:buFont typeface="Arial" panose="020B0604020202020204" pitchFamily="34" charset="0"/>
              <a:buChar char="•"/>
              <a:defRPr/>
            </a:pPr>
            <a:r>
              <a:rPr lang="en-US" sz="2400" b="1" dirty="0">
                <a:solidFill>
                  <a:schemeClr val="tx1"/>
                </a:solidFill>
              </a:rPr>
              <a:t>Informational Listening  (Listening to Learn)</a:t>
            </a:r>
          </a:p>
          <a:p>
            <a:pPr marL="342900" indent="-342900" algn="l">
              <a:buFont typeface="Arial" panose="020B0604020202020204" pitchFamily="34" charset="0"/>
              <a:buChar char="•"/>
              <a:defRPr/>
            </a:pPr>
            <a:r>
              <a:rPr lang="en-US" sz="2400" b="1" dirty="0">
                <a:solidFill>
                  <a:schemeClr val="tx1"/>
                </a:solidFill>
              </a:rPr>
              <a:t>Critical Listening  (Listening to Evaluate and Analyze)</a:t>
            </a:r>
          </a:p>
          <a:p>
            <a:pPr marL="342900" indent="-342900" algn="l">
              <a:buFont typeface="Arial" panose="020B0604020202020204" pitchFamily="34" charset="0"/>
              <a:buChar char="•"/>
              <a:defRPr/>
            </a:pPr>
            <a:r>
              <a:rPr lang="en-US" sz="2400" b="1" dirty="0">
                <a:solidFill>
                  <a:schemeClr val="tx1"/>
                </a:solidFill>
              </a:rPr>
              <a:t>Therapeutic or Empathetic Listening  (Listening to              Understand Feeling and Emotion)</a:t>
            </a:r>
            <a:endParaRPr lang="en-US" sz="1800" b="1" dirty="0">
              <a:solidFill>
                <a:schemeClr val="tx1"/>
              </a:solidFill>
            </a:endParaRPr>
          </a:p>
          <a:p>
            <a:pPr marL="82153" indent="0" algn="l">
              <a:buNone/>
              <a:defRPr/>
            </a:pPr>
            <a:r>
              <a:rPr lang="en-US" sz="1800" dirty="0">
                <a:solidFill>
                  <a:schemeClr val="tx1"/>
                </a:solidFill>
              </a:rPr>
              <a:t>In reality you may have more than one goal for listening at any given time – for example, you may be </a:t>
            </a:r>
            <a:r>
              <a:rPr lang="en-US" sz="1800" b="1" dirty="0">
                <a:solidFill>
                  <a:schemeClr val="tx1"/>
                </a:solidFill>
              </a:rPr>
              <a:t>listening to learn whilst also attempting to be empathetic</a:t>
            </a:r>
            <a:r>
              <a:rPr lang="en-US" sz="1800" dirty="0">
                <a:solidFill>
                  <a:schemeClr val="tx1"/>
                </a:solidFill>
              </a:rPr>
              <a:t>.</a:t>
            </a:r>
            <a:r>
              <a:rPr lang="en-US" sz="2400" dirty="0">
                <a:solidFill>
                  <a:schemeClr val="tx1"/>
                </a:solidFill>
              </a:rPr>
              <a:t/>
            </a:r>
            <a:br>
              <a:rPr lang="en-US" sz="2400" dirty="0">
                <a:solidFill>
                  <a:schemeClr val="tx1"/>
                </a:solidFill>
              </a:rPr>
            </a:br>
            <a:r>
              <a:rPr lang="en-US" sz="2400" dirty="0">
                <a:solidFill>
                  <a:schemeClr val="tx1"/>
                </a:solidFill>
                <a:hlinkClick r:id="rId2">
                  <a:extLst>
                    <a:ext uri="{A12FA001-AC4F-418D-AE19-62706E023703}">
                      <ahyp:hlinkClr xmlns:ahyp="http://schemas.microsoft.com/office/drawing/2018/hyperlinkcolor" xmlns="" val="tx"/>
                    </a:ext>
                  </a:extLst>
                </a:hlinkClick>
              </a:rPr>
              <a:t>https://www.skillsyouneed.com/ips/listening-types.html</a:t>
            </a:r>
            <a:endParaRPr lang="en-US" sz="2400" dirty="0">
              <a:solidFill>
                <a:schemeClr val="tx1"/>
              </a:solidFill>
            </a:endParaRPr>
          </a:p>
        </p:txBody>
      </p:sp>
      <p:sp>
        <p:nvSpPr>
          <p:cNvPr id="3" name="Title 2">
            <a:extLst>
              <a:ext uri="{FF2B5EF4-FFF2-40B4-BE49-F238E27FC236}">
                <a16:creationId xmlns:a16="http://schemas.microsoft.com/office/drawing/2014/main" xmlns="" id="{223165D8-BD0E-4591-88FE-7AD165417011}"/>
              </a:ext>
            </a:extLst>
          </p:cNvPr>
          <p:cNvSpPr>
            <a:spLocks noGrp="1"/>
          </p:cNvSpPr>
          <p:nvPr>
            <p:ph type="title" idx="4294967295"/>
          </p:nvPr>
        </p:nvSpPr>
        <p:spPr/>
        <p:txBody>
          <a:bodyPr/>
          <a:lstStyle/>
          <a:p>
            <a:pPr>
              <a:defRPr/>
            </a:pPr>
            <a:endParaRPr lang="en-US" sz="3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Listening Skills</a:t>
            </a:r>
            <a:endParaRPr lang="ko-KR" altLang="en-US" dirty="0"/>
          </a:p>
        </p:txBody>
      </p:sp>
    </p:spTree>
    <p:extLst>
      <p:ext uri="{BB962C8B-B14F-4D97-AF65-F5344CB8AC3E}">
        <p14:creationId xmlns:p14="http://schemas.microsoft.com/office/powerpoint/2010/main" val="614559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xmlns="" id="{BB3F13B7-4D13-423E-98E2-BECE6156BB9E}"/>
              </a:ext>
            </a:extLst>
          </p:cNvPr>
          <p:cNvSpPr>
            <a:spLocks noGrp="1" noChangeArrowheads="1"/>
          </p:cNvSpPr>
          <p:nvPr>
            <p:ph type="body" sz="quarter" idx="10"/>
          </p:nvPr>
        </p:nvSpPr>
        <p:spPr/>
        <p:txBody>
          <a:bodyPr/>
          <a:lstStyle/>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endParaRPr lang="en-US" altLang="en-US" dirty="0">
              <a:solidFill>
                <a:schemeClr val="tx1"/>
              </a:solidFill>
            </a:endParaRPr>
          </a:p>
          <a:p>
            <a:pPr algn="l" eaLnBrk="1" hangingPunct="1">
              <a:buFont typeface="Wingdings" panose="05000000000000000000" pitchFamily="2" charset="2"/>
              <a:buNone/>
            </a:pPr>
            <a:r>
              <a:rPr lang="en-US" altLang="en-US" b="1" dirty="0">
                <a:solidFill>
                  <a:schemeClr val="tx1"/>
                </a:solidFill>
              </a:rPr>
              <a:t>Informational Listening </a:t>
            </a:r>
          </a:p>
          <a:p>
            <a:pPr algn="l" eaLnBrk="1" hangingPunct="1"/>
            <a:r>
              <a:rPr lang="en-US" altLang="en-US" sz="2400" dirty="0">
                <a:solidFill>
                  <a:schemeClr val="tx1"/>
                </a:solidFill>
              </a:rPr>
              <a:t>An approach we take when we want to understand another          person. Whenever you listen to learn something, you are engaged in informational listening.  </a:t>
            </a:r>
            <a:endParaRPr lang="en-US" altLang="en-US" sz="2400" dirty="0" smtClean="0">
              <a:solidFill>
                <a:schemeClr val="tx1"/>
              </a:solidFill>
            </a:endParaRPr>
          </a:p>
          <a:p>
            <a:pPr algn="l" eaLnBrk="1" hangingPunct="1"/>
            <a:endParaRPr lang="en-US" altLang="en-US" sz="2400" dirty="0">
              <a:solidFill>
                <a:schemeClr val="tx1"/>
              </a:solidFill>
            </a:endParaRPr>
          </a:p>
          <a:p>
            <a:pPr algn="l" eaLnBrk="1" hangingPunct="1"/>
            <a:r>
              <a:rPr lang="en-US" altLang="en-US" sz="2400" dirty="0" smtClean="0">
                <a:solidFill>
                  <a:schemeClr val="tx1"/>
                </a:solidFill>
              </a:rPr>
              <a:t>The </a:t>
            </a:r>
            <a:r>
              <a:rPr lang="en-US" altLang="en-US" sz="2400" dirty="0">
                <a:solidFill>
                  <a:schemeClr val="tx1"/>
                </a:solidFill>
              </a:rPr>
              <a:t>goal of informational listener is to make sure that he is            receiving the same thoughts the other person is trying to convey.</a:t>
            </a:r>
          </a:p>
          <a:p>
            <a:pPr eaLnBrk="1" hangingPunct="1">
              <a:buFont typeface="Wingdings" panose="05000000000000000000" pitchFamily="2" charset="2"/>
              <a:buNone/>
            </a:pPr>
            <a:r>
              <a:rPr lang="en-US" altLang="en-US" sz="1500" dirty="0"/>
              <a:t/>
            </a:r>
            <a:br>
              <a:rPr lang="en-US" altLang="en-US" sz="1500" dirty="0"/>
            </a:br>
            <a:endParaRPr lang="en-US" altLang="en-US" sz="1500" dirty="0"/>
          </a:p>
          <a:p>
            <a:pPr eaLnBrk="1" hangingPunct="1"/>
            <a:endParaRPr lang="en-US"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a:extLst>
              <a:ext uri="{FF2B5EF4-FFF2-40B4-BE49-F238E27FC236}">
                <a16:creationId xmlns:a16="http://schemas.microsoft.com/office/drawing/2014/main" xmlns="" id="{0068A3C3-177F-4046-977C-60CD7CCFC6AF}"/>
              </a:ext>
            </a:extLst>
          </p:cNvPr>
          <p:cNvSpPr>
            <a:spLocks noGrp="1"/>
          </p:cNvSpPr>
          <p:nvPr>
            <p:ph type="body" sz="quarter" idx="10"/>
          </p:nvPr>
        </p:nvSpPr>
        <p:spPr/>
        <p:txBody>
          <a:bodyPr/>
          <a:lstStyle/>
          <a:p>
            <a:endParaRPr lang="en-US" sz="2400" dirty="0"/>
          </a:p>
          <a:p>
            <a:endParaRPr lang="en-US" sz="2400" b="1" dirty="0"/>
          </a:p>
          <a:p>
            <a:endParaRPr lang="en-US" sz="2400" b="1" dirty="0"/>
          </a:p>
          <a:p>
            <a:endParaRPr lang="en-US" sz="2400" b="1" dirty="0"/>
          </a:p>
          <a:p>
            <a:endParaRPr lang="en-US" sz="2400" b="1" dirty="0"/>
          </a:p>
          <a:p>
            <a:endParaRPr lang="en-US" sz="2400" b="1" dirty="0"/>
          </a:p>
          <a:p>
            <a:endParaRPr lang="en-US" sz="2400" b="1" dirty="0"/>
          </a:p>
          <a:p>
            <a:pPr algn="l"/>
            <a:r>
              <a:rPr lang="en-US" sz="2400" b="1" dirty="0">
                <a:solidFill>
                  <a:schemeClr val="tx1"/>
                </a:solidFill>
              </a:rPr>
              <a:t>Increasing effectiveness as an Informational listener</a:t>
            </a:r>
            <a:endParaRPr lang="en-US" altLang="en-US" sz="2400" b="1"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Don’t Ague or Judge Prematurely</a:t>
            </a:r>
          </a:p>
          <a:p>
            <a:pPr marL="342900" indent="-342900" algn="l" eaLnBrk="1" hangingPunct="1">
              <a:buFont typeface="Arial" panose="020B0604020202020204" pitchFamily="34" charset="0"/>
              <a:buChar char="•"/>
            </a:pPr>
            <a:r>
              <a:rPr lang="en-US" altLang="en-US" sz="2400" dirty="0">
                <a:solidFill>
                  <a:schemeClr val="tx1"/>
                </a:solidFill>
              </a:rPr>
              <a:t>Separate the message from the Speaker</a:t>
            </a:r>
          </a:p>
          <a:p>
            <a:pPr marL="342900" indent="-342900" algn="l" eaLnBrk="1" hangingPunct="1">
              <a:buFont typeface="Arial" panose="020B0604020202020204" pitchFamily="34" charset="0"/>
              <a:buChar char="•"/>
            </a:pPr>
            <a:r>
              <a:rPr lang="en-US" altLang="en-US" sz="2400" dirty="0">
                <a:solidFill>
                  <a:schemeClr val="tx1"/>
                </a:solidFill>
              </a:rPr>
              <a:t>Be Opportunistic</a:t>
            </a:r>
          </a:p>
          <a:p>
            <a:pPr marL="342900" indent="-342900" algn="l" eaLnBrk="1" hangingPunct="1">
              <a:buFont typeface="Arial" panose="020B0604020202020204" pitchFamily="34" charset="0"/>
              <a:buChar char="•"/>
            </a:pPr>
            <a:r>
              <a:rPr lang="en-US" altLang="en-US" sz="2400" dirty="0">
                <a:solidFill>
                  <a:schemeClr val="tx1"/>
                </a:solidFill>
              </a:rPr>
              <a:t>Ask Questions</a:t>
            </a:r>
          </a:p>
          <a:p>
            <a:pPr marL="342900" indent="-342900" algn="l" eaLnBrk="1" hangingPunct="1">
              <a:buFont typeface="Arial" panose="020B0604020202020204" pitchFamily="34" charset="0"/>
              <a:buChar char="•"/>
            </a:pPr>
            <a:r>
              <a:rPr lang="en-US" altLang="en-US" sz="2400" dirty="0">
                <a:solidFill>
                  <a:schemeClr val="tx1"/>
                </a:solidFill>
              </a:rPr>
              <a:t>Paraphrasing</a:t>
            </a:r>
          </a:p>
          <a:p>
            <a:pPr marL="342900" indent="-342900" algn="l" eaLnBrk="1" hangingPunct="1">
              <a:buFont typeface="Arial" panose="020B0604020202020204" pitchFamily="34" charset="0"/>
              <a:buChar char="•"/>
            </a:pPr>
            <a:r>
              <a:rPr lang="en-US" altLang="en-US" sz="2400" dirty="0">
                <a:solidFill>
                  <a:schemeClr val="tx1"/>
                </a:solidFill>
              </a:rPr>
              <a:t>Take notes</a:t>
            </a:r>
          </a:p>
        </p:txBody>
      </p:sp>
      <p:sp>
        <p:nvSpPr>
          <p:cNvPr id="18434" name="Title 1">
            <a:extLst>
              <a:ext uri="{FF2B5EF4-FFF2-40B4-BE49-F238E27FC236}">
                <a16:creationId xmlns:a16="http://schemas.microsoft.com/office/drawing/2014/main" xmlns="" id="{72BBED9E-9323-4A1A-BA69-ECFF51E25D01}"/>
              </a:ext>
            </a:extLst>
          </p:cNvPr>
          <p:cNvSpPr>
            <a:spLocks noGrp="1"/>
          </p:cNvSpPr>
          <p:nvPr>
            <p:ph type="title" idx="4294967295"/>
          </p:nvPr>
        </p:nvSpPr>
        <p:spPr/>
        <p:txBody>
          <a:bodyPr>
            <a:noAutofit/>
          </a:bodyPr>
          <a:lstStyle/>
          <a:p>
            <a:pPr>
              <a:defRPr/>
            </a:pPr>
            <a:endParaRPr lang="en-US" sz="36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xmlns="" id="{E252FD92-2636-4DE5-9BFE-75727E59340B}"/>
              </a:ext>
            </a:extLst>
          </p:cNvPr>
          <p:cNvSpPr>
            <a:spLocks noGrp="1" noChangeArrowheads="1"/>
          </p:cNvSpPr>
          <p:nvPr>
            <p:ph type="body" sz="quarter" idx="10"/>
          </p:nvPr>
        </p:nvSpPr>
        <p:spPr/>
        <p:txBody>
          <a:bodyPr/>
          <a:lstStyle/>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endParaRPr lang="en-US" altLang="en-US" sz="2100" dirty="0"/>
          </a:p>
          <a:p>
            <a:pPr algn="l" eaLnBrk="1" hangingPunct="1">
              <a:lnSpc>
                <a:spcPct val="90000"/>
              </a:lnSpc>
              <a:buFont typeface="Wingdings" panose="05000000000000000000" pitchFamily="2" charset="2"/>
              <a:buNone/>
            </a:pPr>
            <a:r>
              <a:rPr lang="en-US" sz="2400" dirty="0"/>
              <a:t/>
            </a:r>
            <a:br>
              <a:rPr lang="en-US" sz="2400" dirty="0"/>
            </a:br>
            <a:r>
              <a:rPr lang="en-US" sz="3200" b="1" dirty="0">
                <a:solidFill>
                  <a:schemeClr val="tx1"/>
                </a:solidFill>
              </a:rPr>
              <a:t>Critical Listening</a:t>
            </a:r>
            <a:endParaRPr lang="en-US" altLang="en-US" sz="2400" b="1" dirty="0">
              <a:solidFill>
                <a:schemeClr val="tx1"/>
              </a:solidFill>
            </a:endParaRPr>
          </a:p>
          <a:p>
            <a:pPr algn="l" eaLnBrk="1" hangingPunct="1">
              <a:lnSpc>
                <a:spcPct val="90000"/>
              </a:lnSpc>
              <a:buFont typeface="Wingdings" panose="05000000000000000000" pitchFamily="2" charset="2"/>
              <a:buNone/>
            </a:pPr>
            <a:r>
              <a:rPr lang="en-US" altLang="en-US" sz="2400" dirty="0">
                <a:solidFill>
                  <a:schemeClr val="tx1"/>
                </a:solidFill>
              </a:rPr>
              <a:t>The Objective of critical listening is to judge the quality of a message in order to decide whether to accept or reject it.</a:t>
            </a:r>
          </a:p>
          <a:p>
            <a:pPr algn="l" eaLnBrk="1" hangingPunct="1">
              <a:lnSpc>
                <a:spcPct val="90000"/>
              </a:lnSpc>
              <a:buFont typeface="Wingdings" panose="05000000000000000000" pitchFamily="2" charset="2"/>
              <a:buNone/>
            </a:pPr>
            <a:r>
              <a:rPr lang="en-US" altLang="en-US" sz="2400" dirty="0">
                <a:solidFill>
                  <a:schemeClr val="tx1"/>
                </a:solidFill>
              </a:rPr>
              <a:t>We are engaged in </a:t>
            </a:r>
            <a:r>
              <a:rPr lang="en-US" altLang="en-US" sz="2400" b="1" dirty="0">
                <a:solidFill>
                  <a:schemeClr val="tx1"/>
                </a:solidFill>
              </a:rPr>
              <a:t>critical listening</a:t>
            </a:r>
            <a:r>
              <a:rPr lang="en-US" altLang="en-US" sz="2400" dirty="0">
                <a:solidFill>
                  <a:schemeClr val="tx1"/>
                </a:solidFill>
              </a:rPr>
              <a:t> when the goal is to evaluate or scrutinize what is being said.</a:t>
            </a:r>
            <a:br>
              <a:rPr lang="en-US" altLang="en-US" sz="2400" dirty="0">
                <a:solidFill>
                  <a:schemeClr val="tx1"/>
                </a:solidFill>
              </a:rPr>
            </a:br>
            <a:r>
              <a:rPr lang="en-US" altLang="en-US" sz="2400" dirty="0">
                <a:solidFill>
                  <a:schemeClr val="tx1"/>
                </a:solidFill>
              </a:rPr>
              <a:t/>
            </a:r>
            <a:br>
              <a:rPr lang="en-US" altLang="en-US" sz="2400" dirty="0">
                <a:solidFill>
                  <a:schemeClr val="tx1"/>
                </a:solidFill>
              </a:rPr>
            </a:br>
            <a:r>
              <a:rPr lang="en-US" altLang="en-US" sz="2400" dirty="0">
                <a:solidFill>
                  <a:schemeClr val="tx1"/>
                </a:solidFill>
              </a:rPr>
              <a:t>CL is appropriate when some one is trying to </a:t>
            </a:r>
          </a:p>
          <a:p>
            <a:pPr algn="l" eaLnBrk="1" hangingPunct="1">
              <a:lnSpc>
                <a:spcPct val="90000"/>
              </a:lnSpc>
            </a:pPr>
            <a:r>
              <a:rPr lang="en-US" altLang="en-US" sz="2400" dirty="0">
                <a:solidFill>
                  <a:schemeClr val="tx1"/>
                </a:solidFill>
              </a:rPr>
              <a:t>Persuade you to buy a product</a:t>
            </a:r>
          </a:p>
          <a:p>
            <a:pPr algn="l" eaLnBrk="1" hangingPunct="1">
              <a:lnSpc>
                <a:spcPct val="90000"/>
              </a:lnSpc>
            </a:pPr>
            <a:r>
              <a:rPr lang="en-US" altLang="en-US" sz="2400" dirty="0">
                <a:solidFill>
                  <a:schemeClr val="tx1"/>
                </a:solidFill>
              </a:rPr>
              <a:t>To act in a certain way Or </a:t>
            </a:r>
          </a:p>
          <a:p>
            <a:pPr algn="l" eaLnBrk="1" hangingPunct="1">
              <a:lnSpc>
                <a:spcPct val="90000"/>
              </a:lnSpc>
            </a:pPr>
            <a:r>
              <a:rPr lang="en-US" altLang="en-US" sz="2400" dirty="0">
                <a:solidFill>
                  <a:schemeClr val="tx1"/>
                </a:solidFill>
              </a:rPr>
              <a:t>To accept a belief. </a:t>
            </a:r>
          </a:p>
          <a:p>
            <a:pPr eaLnBrk="1" hangingPunct="1">
              <a:lnSpc>
                <a:spcPct val="90000"/>
              </a:lnSpc>
            </a:pPr>
            <a:endParaRPr lang="en-US" altLang="en-US" sz="1500" dirty="0"/>
          </a:p>
          <a:p>
            <a:pPr eaLnBrk="1" hangingPunct="1">
              <a:lnSpc>
                <a:spcPct val="90000"/>
              </a:lnSpc>
              <a:buFont typeface="Wingdings" panose="05000000000000000000" pitchFamily="2" charset="2"/>
              <a:buNone/>
            </a:pPr>
            <a:endParaRPr lang="en-US" altLang="en-US" sz="1500" dirty="0"/>
          </a:p>
          <a:p>
            <a:pPr eaLnBrk="1" hangingPunct="1">
              <a:lnSpc>
                <a:spcPct val="90000"/>
              </a:lnSpc>
            </a:pPr>
            <a:endParaRPr lang="en-US" altLang="en-US" sz="1500" dirty="0"/>
          </a:p>
        </p:txBody>
      </p:sp>
      <p:sp>
        <p:nvSpPr>
          <p:cNvPr id="19458" name="Rectangle 2">
            <a:extLst>
              <a:ext uri="{FF2B5EF4-FFF2-40B4-BE49-F238E27FC236}">
                <a16:creationId xmlns:a16="http://schemas.microsoft.com/office/drawing/2014/main" xmlns="" id="{017C3251-7F7E-494E-903C-9BDE3220E5C0}"/>
              </a:ext>
            </a:extLst>
          </p:cNvPr>
          <p:cNvSpPr>
            <a:spLocks noGrp="1" noRot="1" noChangeArrowheads="1"/>
          </p:cNvSpPr>
          <p:nvPr>
            <p:ph type="title" idx="4294967295"/>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2">
            <a:extLst>
              <a:ext uri="{FF2B5EF4-FFF2-40B4-BE49-F238E27FC236}">
                <a16:creationId xmlns:a16="http://schemas.microsoft.com/office/drawing/2014/main" xmlns="" id="{86033C68-BBA7-4E42-90C6-E42B79B989CA}"/>
              </a:ext>
            </a:extLst>
          </p:cNvPr>
          <p:cNvSpPr>
            <a:spLocks noGrp="1"/>
          </p:cNvSpPr>
          <p:nvPr>
            <p:ph type="body" sz="quarter" idx="10"/>
          </p:nvPr>
        </p:nvSpPr>
        <p:spPr/>
        <p:txBody>
          <a:bodyPr/>
          <a:lstStyle/>
          <a:p>
            <a:pPr eaLnBrk="1" hangingPunct="1"/>
            <a:endParaRPr lang="en-US" altLang="en-US" sz="2400" dirty="0"/>
          </a:p>
          <a:p>
            <a:pPr eaLnBrk="1" hangingPunct="1"/>
            <a:endParaRPr lang="en-US" altLang="en-US" sz="2400" dirty="0"/>
          </a:p>
          <a:p>
            <a:pPr eaLnBrk="1" hangingPunct="1"/>
            <a:endParaRPr lang="en-US" altLang="en-US" sz="2400" dirty="0"/>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eaLnBrk="1" hangingPunct="1"/>
            <a:endParaRPr lang="en-US" altLang="en-US" sz="2400" dirty="0">
              <a:solidFill>
                <a:schemeClr val="tx1"/>
              </a:solidFill>
            </a:endParaRPr>
          </a:p>
          <a:p>
            <a:pPr algn="l"/>
            <a:r>
              <a:rPr lang="en-US" sz="3200" b="1" dirty="0">
                <a:solidFill>
                  <a:schemeClr val="tx1"/>
                </a:solidFill>
              </a:rPr>
              <a:t>Increasing effectiveness as a Critical Listener</a:t>
            </a:r>
            <a:endParaRPr lang="en-US" altLang="en-US" sz="3200" b="1" dirty="0">
              <a:solidFill>
                <a:schemeClr val="tx1"/>
              </a:solidFill>
            </a:endParaRPr>
          </a:p>
          <a:p>
            <a:pPr marL="342900" indent="-342900" algn="l" eaLnBrk="1" hangingPunct="1">
              <a:buFont typeface="Arial" panose="020B0604020202020204" pitchFamily="34" charset="0"/>
              <a:buChar char="•"/>
            </a:pPr>
            <a:r>
              <a:rPr lang="en-US" altLang="en-US" sz="2400" dirty="0">
                <a:solidFill>
                  <a:schemeClr val="tx1"/>
                </a:solidFill>
              </a:rPr>
              <a:t>Evaluate the Speaker’s Credibility</a:t>
            </a:r>
          </a:p>
          <a:p>
            <a:pPr marL="342900" indent="-342900" algn="l" eaLnBrk="1" hangingPunct="1">
              <a:buFont typeface="Arial" panose="020B0604020202020204" pitchFamily="34" charset="0"/>
              <a:buChar char="•"/>
            </a:pPr>
            <a:r>
              <a:rPr lang="en-US" altLang="en-US" sz="2400" dirty="0">
                <a:solidFill>
                  <a:schemeClr val="tx1"/>
                </a:solidFill>
              </a:rPr>
              <a:t>Question the Speaker’s competency in relevant area</a:t>
            </a:r>
          </a:p>
          <a:p>
            <a:pPr marL="342900" indent="-342900" algn="l" eaLnBrk="1" hangingPunct="1">
              <a:buFont typeface="Arial" panose="020B0604020202020204" pitchFamily="34" charset="0"/>
              <a:buChar char="•"/>
            </a:pPr>
            <a:r>
              <a:rPr lang="en-US" altLang="en-US" sz="2400" dirty="0">
                <a:solidFill>
                  <a:schemeClr val="tx1"/>
                </a:solidFill>
              </a:rPr>
              <a:t>Check his or her Impartiality</a:t>
            </a:r>
          </a:p>
          <a:p>
            <a:pPr marL="342900" indent="-342900" algn="l">
              <a:buFont typeface="Arial" panose="020B0604020202020204" pitchFamily="34" charset="0"/>
              <a:buChar char="•"/>
            </a:pPr>
            <a:r>
              <a:rPr lang="en-US" altLang="en-US" sz="2400" dirty="0">
                <a:solidFill>
                  <a:schemeClr val="tx1"/>
                </a:solidFill>
              </a:rPr>
              <a:t>Examine the speaker’s Evidence  his  descriptions, statistics, </a:t>
            </a:r>
          </a:p>
          <a:p>
            <a:pPr algn="l"/>
            <a:r>
              <a:rPr lang="en-US" altLang="en-US" sz="2400" dirty="0">
                <a:solidFill>
                  <a:schemeClr val="tx1"/>
                </a:solidFill>
              </a:rPr>
              <a:t>    analogies </a:t>
            </a:r>
          </a:p>
          <a:p>
            <a:pPr marL="342900" indent="-342900" algn="l">
              <a:buFont typeface="Arial" panose="020B0604020202020204" pitchFamily="34" charset="0"/>
              <a:buChar char="•"/>
            </a:pPr>
            <a:r>
              <a:rPr lang="en-US" altLang="en-US" sz="2400" dirty="0">
                <a:solidFill>
                  <a:schemeClr val="tx1"/>
                </a:solidFill>
              </a:rPr>
              <a:t>Examine emotional appeals</a:t>
            </a:r>
          </a:p>
          <a:p>
            <a:pPr marL="342900" indent="-342900" algn="l">
              <a:buFont typeface="Arial" panose="020B0604020202020204" pitchFamily="34" charset="0"/>
              <a:buChar char="•"/>
            </a:pPr>
            <a:r>
              <a:rPr lang="en-US" altLang="en-US" sz="2400" dirty="0">
                <a:solidFill>
                  <a:schemeClr val="tx1"/>
                </a:solidFill>
              </a:rPr>
              <a:t>Examine the speaker’s Reasoning</a:t>
            </a:r>
          </a:p>
          <a:p>
            <a:pPr eaLnBrk="1" hangingPunct="1">
              <a:buFont typeface="Wingdings" panose="05000000000000000000" pitchFamily="2" charset="2"/>
              <a:buNone/>
            </a:pPr>
            <a:endParaRPr lang="en-US" altLang="en-US" dirty="0"/>
          </a:p>
        </p:txBody>
      </p:sp>
      <p:sp>
        <p:nvSpPr>
          <p:cNvPr id="20482" name="Title 1">
            <a:extLst>
              <a:ext uri="{FF2B5EF4-FFF2-40B4-BE49-F238E27FC236}">
                <a16:creationId xmlns:a16="http://schemas.microsoft.com/office/drawing/2014/main" xmlns="" id="{CD66B1C5-46B0-431F-AA4E-EAE4149FA01F}"/>
              </a:ext>
            </a:extLst>
          </p:cNvPr>
          <p:cNvSpPr>
            <a:spLocks noGrp="1"/>
          </p:cNvSpPr>
          <p:nvPr>
            <p:ph type="title" idx="4294967295"/>
          </p:nvPr>
        </p:nvSpPr>
        <p:spPr/>
        <p:txBody>
          <a:bodyPr>
            <a:noAutofit/>
          </a:bodyPr>
          <a:lstStyle/>
          <a:p>
            <a:pPr>
              <a:defRPr/>
            </a:pPr>
            <a:endParaRPr lang="en-US" sz="36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xmlns="" id="{F4A23B95-FDA2-4B86-9D87-641A1BA4A462}"/>
              </a:ext>
            </a:extLst>
          </p:cNvPr>
          <p:cNvSpPr>
            <a:spLocks noGrp="1" noChangeArrowheads="1"/>
          </p:cNvSpPr>
          <p:nvPr>
            <p:ph idx="1"/>
          </p:nvPr>
        </p:nvSpPr>
        <p:spPr>
          <a:xfrm>
            <a:off x="228600" y="582810"/>
            <a:ext cx="8686800" cy="4427340"/>
          </a:xfrm>
        </p:spPr>
        <p:txBody>
          <a:bodyPr/>
          <a:lstStyle/>
          <a:p>
            <a:pPr>
              <a:buNone/>
              <a:defRPr/>
            </a:pPr>
            <a:r>
              <a:rPr lang="en-US" b="1" dirty="0"/>
              <a:t>Empathetic or Therapeutic Listening </a:t>
            </a:r>
            <a:endParaRPr lang="en-US" sz="2800" b="1" dirty="0"/>
          </a:p>
          <a:p>
            <a:pPr eaLnBrk="1" hangingPunct="1">
              <a:buFont typeface="Wingdings" panose="05000000000000000000" pitchFamily="2" charset="2"/>
              <a:buNone/>
              <a:defRPr/>
            </a:pPr>
            <a:r>
              <a:rPr lang="en-US" sz="2400" b="1" dirty="0"/>
              <a:t>Empathetic</a:t>
            </a:r>
            <a:r>
              <a:rPr lang="en-US" sz="1800" dirty="0"/>
              <a:t> </a:t>
            </a:r>
            <a:r>
              <a:rPr lang="en-US" sz="2400" dirty="0"/>
              <a:t>listening is trying to help someone cope with a </a:t>
            </a:r>
            <a:r>
              <a:rPr lang="en-US" sz="2400" dirty="0" smtClean="0"/>
              <a:t>    problem </a:t>
            </a:r>
            <a:r>
              <a:rPr lang="en-US" sz="2400" dirty="0"/>
              <a:t>by seeing </a:t>
            </a:r>
            <a:r>
              <a:rPr lang="en-US" sz="2400" dirty="0" smtClean="0"/>
              <a:t>it </a:t>
            </a:r>
            <a:r>
              <a:rPr lang="en-US" sz="2400" dirty="0"/>
              <a:t>from that person’s  point of view and </a:t>
            </a:r>
            <a:r>
              <a:rPr lang="en-US" sz="2400" dirty="0" smtClean="0"/>
              <a:t>   giving </a:t>
            </a:r>
            <a:r>
              <a:rPr lang="en-US" sz="2400" dirty="0"/>
              <a:t>support during the struggle for a </a:t>
            </a:r>
            <a:r>
              <a:rPr lang="en-US" sz="2400" dirty="0" smtClean="0"/>
              <a:t>solution</a:t>
            </a:r>
            <a:r>
              <a:rPr lang="en-US" sz="2400" dirty="0"/>
              <a:t>. </a:t>
            </a:r>
          </a:p>
          <a:p>
            <a:pPr eaLnBrk="1" hangingPunct="1">
              <a:buFont typeface="Wingdings" panose="05000000000000000000" pitchFamily="2" charset="2"/>
              <a:buNone/>
              <a:defRPr/>
            </a:pPr>
            <a:r>
              <a:rPr lang="en-US" sz="2400" dirty="0" smtClean="0"/>
              <a:t>Counsellors </a:t>
            </a:r>
            <a:r>
              <a:rPr lang="en-US" sz="2400" dirty="0"/>
              <a:t>and therapists use therapeutic or empathic </a:t>
            </a:r>
            <a:r>
              <a:rPr lang="en-US" sz="2400" dirty="0" smtClean="0"/>
              <a:t>           listening </a:t>
            </a:r>
            <a:r>
              <a:rPr lang="en-US" sz="2400" dirty="0"/>
              <a:t>to understand and ultimately help their clients.  </a:t>
            </a:r>
            <a:br>
              <a:rPr lang="en-US" sz="2400" dirty="0"/>
            </a:br>
            <a:r>
              <a:rPr lang="en-US" sz="2400" dirty="0"/>
              <a:t>This type of listening does not involve making judgments or offering advice but </a:t>
            </a:r>
            <a:r>
              <a:rPr lang="en-US" sz="2400" dirty="0" smtClean="0"/>
              <a:t> gently </a:t>
            </a:r>
            <a:r>
              <a:rPr lang="en-US" sz="2400" dirty="0"/>
              <a:t>encouraging the speaker to </a:t>
            </a:r>
            <a:r>
              <a:rPr lang="en-US" sz="2400" dirty="0" smtClean="0"/>
              <a:t>        explain </a:t>
            </a:r>
            <a:r>
              <a:rPr lang="en-US" sz="2400" dirty="0"/>
              <a:t>and elaborate on their feelings and </a:t>
            </a:r>
            <a:r>
              <a:rPr lang="en-US" sz="2400" dirty="0" smtClean="0"/>
              <a:t>emotions</a:t>
            </a:r>
            <a:r>
              <a:rPr lang="en-US" sz="2400" dirty="0"/>
              <a:t>.</a:t>
            </a:r>
            <a:r>
              <a:rPr lang="en-US" sz="1800" dirty="0"/>
              <a:t/>
            </a:r>
            <a:br>
              <a:rPr lang="en-US" sz="1800" dirty="0"/>
            </a:br>
            <a:r>
              <a:rPr lang="en-US" sz="1500" dirty="0"/>
              <a:t/>
            </a:r>
            <a:br>
              <a:rPr lang="en-US" sz="1500" dirty="0"/>
            </a:br>
            <a:r>
              <a:rPr lang="en-US" sz="1500" dirty="0"/>
              <a:t/>
            </a:r>
            <a:br>
              <a:rPr lang="en-US" sz="1500" dirty="0"/>
            </a:br>
            <a:r>
              <a:rPr lang="en-US" sz="1500" dirty="0"/>
              <a:t/>
            </a:r>
            <a:br>
              <a:rPr lang="en-US" sz="1500" dirty="0"/>
            </a:br>
            <a:endParaRPr lang="en-US" sz="1500" dirty="0"/>
          </a:p>
          <a:p>
            <a:pPr marL="82153" indent="0">
              <a:buNone/>
              <a:defRPr/>
            </a:pPr>
            <a:endParaRPr lang="en-US" sz="1500" dirty="0"/>
          </a:p>
        </p:txBody>
      </p:sp>
      <p:sp>
        <p:nvSpPr>
          <p:cNvPr id="22530" name="Rectangle 2">
            <a:extLst>
              <a:ext uri="{FF2B5EF4-FFF2-40B4-BE49-F238E27FC236}">
                <a16:creationId xmlns:a16="http://schemas.microsoft.com/office/drawing/2014/main" xmlns="" id="{09B9BD13-5D61-4F30-8E52-057F2160396D}"/>
              </a:ext>
            </a:extLst>
          </p:cNvPr>
          <p:cNvSpPr>
            <a:spLocks noGrp="1" noRot="1" noChangeArrowheads="1"/>
          </p:cNvSpPr>
          <p:nvPr>
            <p:ph type="title"/>
          </p:nvPr>
        </p:nvSpPr>
        <p:spPr/>
        <p:txBody>
          <a:bodyPr>
            <a:normAutofit fontScale="90000"/>
          </a:bodyPr>
          <a:lstStyle/>
          <a:p>
            <a:pPr>
              <a:defRPr/>
            </a:pPr>
            <a:endParaRPr lang="en-US" sz="30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xmlns="" id="{8B4B36C8-1B9D-4B2A-9927-B741367E3D84}"/>
              </a:ext>
            </a:extLst>
          </p:cNvPr>
          <p:cNvSpPr>
            <a:spLocks noGrp="1" noChangeArrowheads="1"/>
          </p:cNvSpPr>
          <p:nvPr>
            <p:ph type="body" sz="quarter" idx="10"/>
          </p:nvPr>
        </p:nvSpPr>
        <p:spPr/>
        <p:txBody>
          <a:bodyPr/>
          <a:lstStyle/>
          <a:p>
            <a:pPr eaLnBrk="1" hangingPunct="1">
              <a:lnSpc>
                <a:spcPct val="90000"/>
              </a:lnSpc>
              <a:buFont typeface="Wingdings" panose="05000000000000000000" pitchFamily="2" charset="2"/>
              <a:buNone/>
            </a:pPr>
            <a:endParaRPr lang="en-US" altLang="en-US" sz="1800" dirty="0"/>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eaLnBrk="1" hangingPunct="1">
              <a:lnSpc>
                <a:spcPct val="90000"/>
              </a:lnSpc>
            </a:pPr>
            <a:endParaRPr lang="en-US" altLang="en-US" sz="2400" dirty="0">
              <a:solidFill>
                <a:schemeClr val="tx1"/>
              </a:solidFill>
            </a:endParaRPr>
          </a:p>
          <a:p>
            <a:pPr algn="l">
              <a:lnSpc>
                <a:spcPct val="90000"/>
              </a:lnSpc>
            </a:pPr>
            <a:r>
              <a:rPr lang="en-US" b="1" dirty="0">
                <a:solidFill>
                  <a:schemeClr val="tx1"/>
                </a:solidFill>
              </a:rPr>
              <a:t>Steps to Empathetic Listening</a:t>
            </a:r>
            <a:endParaRPr lang="en-US" altLang="en-US" b="1" dirty="0">
              <a:solidFill>
                <a:schemeClr val="tx1"/>
              </a:solidFill>
            </a:endParaRPr>
          </a:p>
          <a:p>
            <a:pPr algn="l" eaLnBrk="1" hangingPunct="1">
              <a:lnSpc>
                <a:spcPct val="90000"/>
              </a:lnSpc>
            </a:pPr>
            <a:r>
              <a:rPr lang="en-US" altLang="en-US" sz="2400" dirty="0">
                <a:solidFill>
                  <a:schemeClr val="tx1"/>
                </a:solidFill>
              </a:rPr>
              <a:t>You need to assess your ability to listen.</a:t>
            </a:r>
            <a:br>
              <a:rPr lang="en-US" altLang="en-US" sz="2400" dirty="0">
                <a:solidFill>
                  <a:schemeClr val="tx1"/>
                </a:solidFill>
              </a:rPr>
            </a:br>
            <a:endParaRPr lang="en-US" altLang="en-US" sz="2400" dirty="0">
              <a:solidFill>
                <a:schemeClr val="tx1"/>
              </a:solidFill>
            </a:endParaRPr>
          </a:p>
          <a:p>
            <a:pPr algn="l" eaLnBrk="1" hangingPunct="1">
              <a:lnSpc>
                <a:spcPct val="90000"/>
              </a:lnSpc>
            </a:pPr>
            <a:r>
              <a:rPr lang="en-US" altLang="en-US" sz="2400" dirty="0">
                <a:solidFill>
                  <a:schemeClr val="tx1"/>
                </a:solidFill>
              </a:rPr>
              <a:t>You need to assess the immediacy of the problem.</a:t>
            </a:r>
            <a:br>
              <a:rPr lang="en-US" altLang="en-US" sz="2400" dirty="0">
                <a:solidFill>
                  <a:schemeClr val="tx1"/>
                </a:solidFill>
              </a:rPr>
            </a:br>
            <a:endParaRPr lang="en-US" altLang="en-US" sz="2400" dirty="0">
              <a:solidFill>
                <a:schemeClr val="tx1"/>
              </a:solidFill>
            </a:endParaRPr>
          </a:p>
          <a:p>
            <a:pPr algn="l" eaLnBrk="1" hangingPunct="1">
              <a:lnSpc>
                <a:spcPct val="90000"/>
              </a:lnSpc>
            </a:pPr>
            <a:r>
              <a:rPr lang="en-US" altLang="en-US" sz="2400" dirty="0">
                <a:solidFill>
                  <a:schemeClr val="tx1"/>
                </a:solidFill>
              </a:rPr>
              <a:t>You need to prepare yourself physically (no distractions) and psychologically (nothing else on your mind) to listen.</a:t>
            </a:r>
            <a:br>
              <a:rPr lang="en-US" altLang="en-US" sz="2400" dirty="0">
                <a:solidFill>
                  <a:schemeClr val="tx1"/>
                </a:solidFill>
              </a:rPr>
            </a:br>
            <a:endParaRPr lang="en-US" altLang="en-US" sz="2400" dirty="0">
              <a:solidFill>
                <a:schemeClr val="tx1"/>
              </a:solidFill>
            </a:endParaRPr>
          </a:p>
          <a:p>
            <a:pPr algn="l" eaLnBrk="1" hangingPunct="1">
              <a:lnSpc>
                <a:spcPct val="90000"/>
              </a:lnSpc>
            </a:pPr>
            <a:r>
              <a:rPr lang="en-US" altLang="en-US" sz="2400" dirty="0">
                <a:solidFill>
                  <a:schemeClr val="tx1"/>
                </a:solidFill>
              </a:rPr>
              <a:t>You should listen for feelings without making judgments.</a:t>
            </a:r>
            <a:r>
              <a:rPr lang="en-US" altLang="en-US" sz="1800" dirty="0"/>
              <a:t/>
            </a:r>
            <a:br>
              <a:rPr lang="en-US" altLang="en-US" sz="1800" dirty="0"/>
            </a:br>
            <a:endParaRPr lang="en-US" altLang="en-US" sz="1800" dirty="0"/>
          </a:p>
          <a:p>
            <a:pPr eaLnBrk="1" hangingPunct="1">
              <a:lnSpc>
                <a:spcPct val="90000"/>
              </a:lnSpc>
            </a:pPr>
            <a:endParaRPr lang="en-US" altLang="en-US" sz="1800" dirty="0"/>
          </a:p>
        </p:txBody>
      </p:sp>
      <p:sp>
        <p:nvSpPr>
          <p:cNvPr id="25602" name="Rectangle 2">
            <a:extLst>
              <a:ext uri="{FF2B5EF4-FFF2-40B4-BE49-F238E27FC236}">
                <a16:creationId xmlns:a16="http://schemas.microsoft.com/office/drawing/2014/main" xmlns="" id="{DF8B933C-A770-4EA5-82BF-27CE88E7A10A}"/>
              </a:ext>
            </a:extLst>
          </p:cNvPr>
          <p:cNvSpPr>
            <a:spLocks noGrp="1" noRot="1" noChangeArrowheads="1"/>
          </p:cNvSpPr>
          <p:nvPr>
            <p:ph type="title" idx="4294967295"/>
          </p:nvPr>
        </p:nvSpPr>
        <p:spPr/>
        <p:txBody>
          <a:bodyPr/>
          <a:lstStyle/>
          <a:p>
            <a:pP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4013061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2987824" y="463425"/>
            <a:ext cx="6732240"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2800" dirty="0">
                <a:solidFill>
                  <a:schemeClr val="tx1">
                    <a:lumMod val="75000"/>
                    <a:lumOff val="25000"/>
                  </a:schemeClr>
                </a:solidFill>
                <a:cs typeface="Arial" pitchFamily="34" charset="0"/>
              </a:rPr>
              <a:t>Agenda</a:t>
            </a:r>
          </a:p>
        </p:txBody>
      </p:sp>
      <p:grpSp>
        <p:nvGrpSpPr>
          <p:cNvPr id="30" name="Group 29"/>
          <p:cNvGrpSpPr/>
          <p:nvPr/>
        </p:nvGrpSpPr>
        <p:grpSpPr>
          <a:xfrm>
            <a:off x="1187624" y="1084578"/>
            <a:ext cx="5611091" cy="432047"/>
            <a:chOff x="2984973" y="1131591"/>
            <a:chExt cx="5611091" cy="576000"/>
          </a:xfrm>
          <a:solidFill>
            <a:schemeClr val="tx2">
              <a:lumMod val="60000"/>
              <a:lumOff val="40000"/>
            </a:schemeClr>
          </a:solidFill>
        </p:grpSpPr>
        <p:sp>
          <p:nvSpPr>
            <p:cNvPr id="4" name="Round Same Side Corner Rectangle 3"/>
            <p:cNvSpPr/>
            <p:nvPr/>
          </p:nvSpPr>
          <p:spPr>
            <a:xfrm rot="5400000">
              <a:off x="5719936" y="-1240513"/>
              <a:ext cx="432048" cy="532020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a:endParaRPr lang="ko-KR" altLang="en-US"/>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b"/>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just" fontAlgn="auto">
                <a:spcBef>
                  <a:spcPts val="0"/>
                </a:spcBef>
                <a:spcAft>
                  <a:spcPts val="0"/>
                </a:spcAft>
                <a:defRPr/>
              </a:pPr>
              <a:endParaRPr kumimoji="0" lang="ko-KR" altLang="en-US" sz="2800" dirty="0">
                <a:solidFill>
                  <a:schemeClr val="bg1"/>
                </a:solidFill>
              </a:endParaRPr>
            </a:p>
          </p:txBody>
        </p:sp>
        <p:sp>
          <p:nvSpPr>
            <p:cNvPr id="6" name="TextBox 5"/>
            <p:cNvSpPr txBox="1"/>
            <p:nvPr/>
          </p:nvSpPr>
          <p:spPr>
            <a:xfrm>
              <a:off x="2988072" y="1243225"/>
              <a:ext cx="569802" cy="369332"/>
            </a:xfrm>
            <a:prstGeom prst="rect">
              <a:avLst/>
            </a:prstGeom>
            <a:noFill/>
            <a:ln>
              <a:noFill/>
            </a:ln>
          </p:spPr>
          <p:txBody>
            <a:bodyPr wrap="square" tIns="0" bIns="0" rtlCol="0" anchor="b">
              <a:spAutoFit/>
            </a:bodyPr>
            <a:lstStyle/>
            <a:p>
              <a:pPr algn="just"/>
              <a:r>
                <a:rPr lang="en-US" altLang="ko-KR" sz="2400" b="1" dirty="0">
                  <a:solidFill>
                    <a:schemeClr val="tx1">
                      <a:lumMod val="65000"/>
                      <a:lumOff val="35000"/>
                    </a:schemeClr>
                  </a:solidFill>
                  <a:cs typeface="Arial" pitchFamily="34" charset="0"/>
                </a:rPr>
                <a:t>01</a:t>
              </a:r>
            </a:p>
          </p:txBody>
        </p:sp>
        <p:sp>
          <p:nvSpPr>
            <p:cNvPr id="7" name="TextBox 6"/>
            <p:cNvSpPr txBox="1"/>
            <p:nvPr/>
          </p:nvSpPr>
          <p:spPr bwMode="auto">
            <a:xfrm>
              <a:off x="3667248" y="1258262"/>
              <a:ext cx="4752528" cy="307777"/>
            </a:xfrm>
            <a:prstGeom prst="rect">
              <a:avLst/>
            </a:prstGeom>
            <a:grpFill/>
            <a:effectLst/>
          </p:spPr>
          <p:txBody>
            <a:bodyPr wrap="square"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1400" b="1" dirty="0">
                  <a:solidFill>
                    <a:schemeClr val="bg1"/>
                  </a:solidFill>
                  <a:cs typeface="Arial" pitchFamily="34" charset="0"/>
                </a:rPr>
                <a:t>Difference between Listening &amp; Hearing</a:t>
              </a:r>
            </a:p>
          </p:txBody>
        </p:sp>
      </p:grpSp>
      <p:grpSp>
        <p:nvGrpSpPr>
          <p:cNvPr id="31" name="Group 30"/>
          <p:cNvGrpSpPr/>
          <p:nvPr/>
        </p:nvGrpSpPr>
        <p:grpSpPr>
          <a:xfrm>
            <a:off x="1161482" y="1590570"/>
            <a:ext cx="5637233" cy="432048"/>
            <a:chOff x="2984973" y="2023433"/>
            <a:chExt cx="5611091" cy="576000"/>
          </a:xfrm>
          <a:noFill/>
        </p:grpSpPr>
        <p:sp>
          <p:nvSpPr>
            <p:cNvPr id="15" name="Round Same Side Corner Rectangle 14"/>
            <p:cNvSpPr/>
            <p:nvPr/>
          </p:nvSpPr>
          <p:spPr>
            <a:xfrm rot="5400000">
              <a:off x="5719936" y="-348671"/>
              <a:ext cx="432048" cy="5320208"/>
            </a:xfrm>
            <a:prstGeom prst="round2SameRect">
              <a:avLst>
                <a:gd name="adj1" fmla="val 50000"/>
                <a:gd name="adj2"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a:endParaRPr lang="ko-KR" altLang="en-US"/>
            </a:p>
          </p:txBody>
        </p:sp>
        <p:sp>
          <p:nvSpPr>
            <p:cNvPr id="16" name="AutoShape 92"/>
            <p:cNvSpPr>
              <a:spLocks noChangeAspect="1" noChangeArrowheads="1"/>
            </p:cNvSpPr>
            <p:nvPr/>
          </p:nvSpPr>
          <p:spPr bwMode="auto">
            <a:xfrm rot="16200000" flipH="1">
              <a:off x="2984973" y="2023433"/>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b"/>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just" fontAlgn="auto">
                <a:spcBef>
                  <a:spcPts val="0"/>
                </a:spcBef>
                <a:spcAft>
                  <a:spcPts val="0"/>
                </a:spcAft>
                <a:defRPr/>
              </a:pPr>
              <a:endParaRPr kumimoji="0" lang="ko-KR" altLang="en-US" sz="2800" dirty="0">
                <a:solidFill>
                  <a:schemeClr val="bg1"/>
                </a:solidFill>
              </a:endParaRPr>
            </a:p>
          </p:txBody>
        </p:sp>
        <p:sp>
          <p:nvSpPr>
            <p:cNvPr id="17" name="TextBox 16"/>
            <p:cNvSpPr txBox="1"/>
            <p:nvPr/>
          </p:nvSpPr>
          <p:spPr>
            <a:xfrm>
              <a:off x="2988072" y="2126767"/>
              <a:ext cx="569802" cy="369332"/>
            </a:xfrm>
            <a:prstGeom prst="rect">
              <a:avLst/>
            </a:prstGeom>
            <a:grpFill/>
          </p:spPr>
          <p:txBody>
            <a:bodyPr wrap="square" tIns="0" bIns="0" rtlCol="0" anchor="b">
              <a:spAutoFit/>
            </a:bodyPr>
            <a:lstStyle/>
            <a:p>
              <a:pPr algn="just"/>
              <a:r>
                <a:rPr lang="en-US" altLang="ko-KR" sz="2400" b="1" dirty="0">
                  <a:solidFill>
                    <a:schemeClr val="tx1">
                      <a:lumMod val="50000"/>
                      <a:lumOff val="50000"/>
                    </a:schemeClr>
                  </a:solidFill>
                  <a:cs typeface="Arial" pitchFamily="34" charset="0"/>
                </a:rPr>
                <a:t>02</a:t>
              </a:r>
            </a:p>
          </p:txBody>
        </p:sp>
        <p:sp>
          <p:nvSpPr>
            <p:cNvPr id="18" name="TextBox 17"/>
            <p:cNvSpPr txBox="1"/>
            <p:nvPr/>
          </p:nvSpPr>
          <p:spPr bwMode="auto">
            <a:xfrm>
              <a:off x="3667248" y="2150104"/>
              <a:ext cx="4752528" cy="307777"/>
            </a:xfrm>
            <a:prstGeom prst="rect">
              <a:avLst/>
            </a:prstGeom>
            <a:grpFill/>
            <a:effectLst/>
          </p:spPr>
          <p:txBody>
            <a:bodyPr wrap="square"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1400" b="1" dirty="0">
                  <a:solidFill>
                    <a:schemeClr val="bg1"/>
                  </a:solidFill>
                  <a:cs typeface="Arial" pitchFamily="34" charset="0"/>
                </a:rPr>
                <a:t>Importance of Listening</a:t>
              </a:r>
            </a:p>
          </p:txBody>
        </p:sp>
      </p:grpSp>
      <p:grpSp>
        <p:nvGrpSpPr>
          <p:cNvPr id="32" name="Group 31"/>
          <p:cNvGrpSpPr/>
          <p:nvPr/>
        </p:nvGrpSpPr>
        <p:grpSpPr>
          <a:xfrm>
            <a:off x="1160367" y="2121694"/>
            <a:ext cx="5638345" cy="432049"/>
            <a:chOff x="2984973" y="2915275"/>
            <a:chExt cx="5611091" cy="576000"/>
          </a:xfrm>
        </p:grpSpPr>
        <p:sp>
          <p:nvSpPr>
            <p:cNvPr id="20" name="Round Same Side Corner Rectangle 19"/>
            <p:cNvSpPr/>
            <p:nvPr/>
          </p:nvSpPr>
          <p:spPr>
            <a:xfrm rot="5400000">
              <a:off x="5719936" y="543171"/>
              <a:ext cx="432048" cy="5320208"/>
            </a:xfrm>
            <a:prstGeom prst="round2SameRect">
              <a:avLst>
                <a:gd name="adj1" fmla="val 50000"/>
                <a:gd name="adj2"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a:endParaRPr lang="ko-KR" altLang="en-US"/>
            </a:p>
          </p:txBody>
        </p:sp>
        <p:sp>
          <p:nvSpPr>
            <p:cNvPr id="21" name="AutoShape 92"/>
            <p:cNvSpPr>
              <a:spLocks noChangeAspect="1" noChangeArrowheads="1"/>
            </p:cNvSpPr>
            <p:nvPr/>
          </p:nvSpPr>
          <p:spPr bwMode="auto">
            <a:xfrm rot="16200000" flipH="1">
              <a:off x="2984973" y="2915275"/>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b"/>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just" fontAlgn="auto">
                <a:spcBef>
                  <a:spcPts val="0"/>
                </a:spcBef>
                <a:spcAft>
                  <a:spcPts val="0"/>
                </a:spcAft>
                <a:defRPr/>
              </a:pPr>
              <a:endParaRPr kumimoji="0" lang="ko-KR" altLang="en-US" sz="2800" dirty="0">
                <a:solidFill>
                  <a:schemeClr val="bg1"/>
                </a:solidFill>
              </a:endParaRPr>
            </a:p>
          </p:txBody>
        </p:sp>
        <p:sp>
          <p:nvSpPr>
            <p:cNvPr id="22" name="TextBox 21"/>
            <p:cNvSpPr txBox="1"/>
            <p:nvPr/>
          </p:nvSpPr>
          <p:spPr>
            <a:xfrm>
              <a:off x="2988072" y="3018609"/>
              <a:ext cx="569802" cy="369332"/>
            </a:xfrm>
            <a:prstGeom prst="rect">
              <a:avLst/>
            </a:prstGeom>
            <a:noFill/>
          </p:spPr>
          <p:txBody>
            <a:bodyPr wrap="square" tIns="0" bIns="0" rtlCol="0" anchor="b">
              <a:spAutoFit/>
            </a:bodyPr>
            <a:lstStyle/>
            <a:p>
              <a:pPr algn="just"/>
              <a:r>
                <a:rPr lang="en-US" altLang="ko-KR" sz="2400" b="1" dirty="0">
                  <a:solidFill>
                    <a:schemeClr val="tx1">
                      <a:lumMod val="50000"/>
                      <a:lumOff val="50000"/>
                    </a:schemeClr>
                  </a:solidFill>
                  <a:cs typeface="Arial" pitchFamily="34" charset="0"/>
                </a:rPr>
                <a:t>03</a:t>
              </a:r>
            </a:p>
          </p:txBody>
        </p:sp>
        <p:sp>
          <p:nvSpPr>
            <p:cNvPr id="23" name="TextBox 22"/>
            <p:cNvSpPr txBox="1"/>
            <p:nvPr/>
          </p:nvSpPr>
          <p:spPr bwMode="auto">
            <a:xfrm>
              <a:off x="3667248" y="3041946"/>
              <a:ext cx="4752528" cy="307777"/>
            </a:xfrm>
            <a:prstGeom prst="rect">
              <a:avLst/>
            </a:prstGeom>
            <a:noFill/>
            <a:effectLst/>
          </p:spPr>
          <p:txBody>
            <a:bodyPr wrap="square"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1400" b="1" dirty="0">
                  <a:solidFill>
                    <a:schemeClr val="bg1"/>
                  </a:solidFill>
                  <a:cs typeface="Arial" pitchFamily="34" charset="0"/>
                </a:rPr>
                <a:t>Stages of Listening</a:t>
              </a:r>
            </a:p>
          </p:txBody>
        </p:sp>
      </p:grpSp>
      <p:grpSp>
        <p:nvGrpSpPr>
          <p:cNvPr id="33" name="Group 32"/>
          <p:cNvGrpSpPr/>
          <p:nvPr/>
        </p:nvGrpSpPr>
        <p:grpSpPr>
          <a:xfrm>
            <a:off x="1160369" y="2640845"/>
            <a:ext cx="5638346" cy="436954"/>
            <a:chOff x="2984973" y="3807117"/>
            <a:chExt cx="5611091" cy="576000"/>
          </a:xfrm>
        </p:grpSpPr>
        <p:sp>
          <p:nvSpPr>
            <p:cNvPr id="25" name="Round Same Side Corner Rectangle 24"/>
            <p:cNvSpPr/>
            <p:nvPr/>
          </p:nvSpPr>
          <p:spPr>
            <a:xfrm rot="5400000">
              <a:off x="5719936" y="1435013"/>
              <a:ext cx="432048" cy="5320208"/>
            </a:xfrm>
            <a:prstGeom prst="round2SameRect">
              <a:avLst>
                <a:gd name="adj1" fmla="val 50000"/>
                <a:gd name="adj2"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6" name="AutoShape 92"/>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27" name="TextBox 26"/>
            <p:cNvSpPr txBox="1"/>
            <p:nvPr/>
          </p:nvSpPr>
          <p:spPr>
            <a:xfrm>
              <a:off x="2988072" y="3910451"/>
              <a:ext cx="569802" cy="369332"/>
            </a:xfrm>
            <a:prstGeom prst="rect">
              <a:avLst/>
            </a:prstGeom>
            <a:noFill/>
          </p:spPr>
          <p:txBody>
            <a:bodyPr wrap="square" tIns="0" bIns="0" rtlCol="0" anchor="ctr">
              <a:spAutoFit/>
            </a:bodyPr>
            <a:lstStyle/>
            <a:p>
              <a:pPr algn="ctr"/>
              <a:r>
                <a:rPr lang="en-US" altLang="ko-KR" sz="2400" b="1" dirty="0">
                  <a:solidFill>
                    <a:schemeClr val="tx1">
                      <a:lumMod val="50000"/>
                      <a:lumOff val="50000"/>
                    </a:schemeClr>
                  </a:solidFill>
                  <a:cs typeface="Arial" pitchFamily="34" charset="0"/>
                </a:rPr>
                <a:t>04</a:t>
              </a:r>
            </a:p>
          </p:txBody>
        </p:sp>
        <p:sp>
          <p:nvSpPr>
            <p:cNvPr id="28" name="TextBox 27"/>
            <p:cNvSpPr txBox="1"/>
            <p:nvPr/>
          </p:nvSpPr>
          <p:spPr bwMode="auto">
            <a:xfrm>
              <a:off x="3667248" y="3933788"/>
              <a:ext cx="4752528" cy="307777"/>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Reasons for Poor Listening</a:t>
              </a:r>
            </a:p>
          </p:txBody>
        </p:sp>
      </p:grpSp>
      <p:grpSp>
        <p:nvGrpSpPr>
          <p:cNvPr id="34" name="Group 33">
            <a:extLst>
              <a:ext uri="{FF2B5EF4-FFF2-40B4-BE49-F238E27FC236}">
                <a16:creationId xmlns:a16="http://schemas.microsoft.com/office/drawing/2014/main" xmlns="" id="{DF43EDB6-06F3-4397-8656-22F6D61CD4F7}"/>
              </a:ext>
            </a:extLst>
          </p:cNvPr>
          <p:cNvGrpSpPr/>
          <p:nvPr/>
        </p:nvGrpSpPr>
        <p:grpSpPr>
          <a:xfrm>
            <a:off x="1160369" y="3180429"/>
            <a:ext cx="5638346" cy="432050"/>
            <a:chOff x="2984973" y="3807117"/>
            <a:chExt cx="5611091" cy="576000"/>
          </a:xfrm>
        </p:grpSpPr>
        <p:sp>
          <p:nvSpPr>
            <p:cNvPr id="35" name="Round Same Side Corner Rectangle 24">
              <a:extLst>
                <a:ext uri="{FF2B5EF4-FFF2-40B4-BE49-F238E27FC236}">
                  <a16:creationId xmlns:a16="http://schemas.microsoft.com/office/drawing/2014/main" xmlns="" id="{F0F3D87B-A754-49BC-A7A1-34DC61B034F0}"/>
                </a:ext>
              </a:extLst>
            </p:cNvPr>
            <p:cNvSpPr/>
            <p:nvPr/>
          </p:nvSpPr>
          <p:spPr>
            <a:xfrm rot="5400000">
              <a:off x="5719936" y="1435013"/>
              <a:ext cx="432048" cy="5320208"/>
            </a:xfrm>
            <a:prstGeom prst="round2SameRect">
              <a:avLst>
                <a:gd name="adj1" fmla="val 50000"/>
                <a:gd name="adj2"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36" name="AutoShape 92">
              <a:extLst>
                <a:ext uri="{FF2B5EF4-FFF2-40B4-BE49-F238E27FC236}">
                  <a16:creationId xmlns:a16="http://schemas.microsoft.com/office/drawing/2014/main" xmlns="" id="{0B65A71C-48B2-46CC-AA73-ECA892B9B46B}"/>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37" name="TextBox 36">
              <a:extLst>
                <a:ext uri="{FF2B5EF4-FFF2-40B4-BE49-F238E27FC236}">
                  <a16:creationId xmlns:a16="http://schemas.microsoft.com/office/drawing/2014/main" xmlns="" id="{CE76EFF2-B949-44BF-AFFE-63979C063C1F}"/>
                </a:ext>
              </a:extLst>
            </p:cNvPr>
            <p:cNvSpPr txBox="1"/>
            <p:nvPr/>
          </p:nvSpPr>
          <p:spPr>
            <a:xfrm>
              <a:off x="2988072" y="3848923"/>
              <a:ext cx="569802" cy="492387"/>
            </a:xfrm>
            <a:prstGeom prst="rect">
              <a:avLst/>
            </a:prstGeom>
            <a:noFill/>
          </p:spPr>
          <p:txBody>
            <a:bodyPr wrap="square" tIns="0" bIns="0" rtlCol="0" anchor="ctr">
              <a:spAutoFit/>
            </a:bodyPr>
            <a:lstStyle/>
            <a:p>
              <a:pPr algn="ctr"/>
              <a:r>
                <a:rPr lang="en-US" altLang="ko-KR" sz="2400" b="1" dirty="0">
                  <a:solidFill>
                    <a:schemeClr val="tx1">
                      <a:lumMod val="50000"/>
                      <a:lumOff val="50000"/>
                    </a:schemeClr>
                  </a:solidFill>
                  <a:cs typeface="Arial" pitchFamily="34" charset="0"/>
                </a:rPr>
                <a:t>05</a:t>
              </a:r>
            </a:p>
          </p:txBody>
        </p:sp>
        <p:sp>
          <p:nvSpPr>
            <p:cNvPr id="38" name="TextBox 37">
              <a:extLst>
                <a:ext uri="{FF2B5EF4-FFF2-40B4-BE49-F238E27FC236}">
                  <a16:creationId xmlns:a16="http://schemas.microsoft.com/office/drawing/2014/main" xmlns="" id="{13AA7956-E05F-4425-8121-44DE8E659324}"/>
                </a:ext>
              </a:extLst>
            </p:cNvPr>
            <p:cNvSpPr txBox="1"/>
            <p:nvPr/>
          </p:nvSpPr>
          <p:spPr bwMode="auto">
            <a:xfrm>
              <a:off x="3667248" y="3882515"/>
              <a:ext cx="4752528" cy="41032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Types of Non listening</a:t>
              </a:r>
            </a:p>
          </p:txBody>
        </p:sp>
      </p:grpSp>
      <p:grpSp>
        <p:nvGrpSpPr>
          <p:cNvPr id="39" name="Group 38">
            <a:extLst>
              <a:ext uri="{FF2B5EF4-FFF2-40B4-BE49-F238E27FC236}">
                <a16:creationId xmlns:a16="http://schemas.microsoft.com/office/drawing/2014/main" xmlns="" id="{469DCB0F-B0F5-4601-AE5F-5864A1419C74}"/>
              </a:ext>
            </a:extLst>
          </p:cNvPr>
          <p:cNvGrpSpPr/>
          <p:nvPr/>
        </p:nvGrpSpPr>
        <p:grpSpPr>
          <a:xfrm>
            <a:off x="1160368" y="3692478"/>
            <a:ext cx="5638347" cy="432049"/>
            <a:chOff x="2984973" y="3807117"/>
            <a:chExt cx="5611091" cy="576000"/>
          </a:xfrm>
        </p:grpSpPr>
        <p:sp>
          <p:nvSpPr>
            <p:cNvPr id="40" name="Round Same Side Corner Rectangle 24">
              <a:extLst>
                <a:ext uri="{FF2B5EF4-FFF2-40B4-BE49-F238E27FC236}">
                  <a16:creationId xmlns:a16="http://schemas.microsoft.com/office/drawing/2014/main" xmlns="" id="{CCDABBAE-6DFB-4382-B9C6-853EC9E89C9E}"/>
                </a:ext>
              </a:extLst>
            </p:cNvPr>
            <p:cNvSpPr/>
            <p:nvPr/>
          </p:nvSpPr>
          <p:spPr>
            <a:xfrm rot="5400000">
              <a:off x="5719936" y="1435013"/>
              <a:ext cx="432048" cy="5320208"/>
            </a:xfrm>
            <a:prstGeom prst="round2SameRect">
              <a:avLst>
                <a:gd name="adj1" fmla="val 50000"/>
                <a:gd name="adj2" fmla="val 0"/>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41" name="AutoShape 92">
              <a:extLst>
                <a:ext uri="{FF2B5EF4-FFF2-40B4-BE49-F238E27FC236}">
                  <a16:creationId xmlns:a16="http://schemas.microsoft.com/office/drawing/2014/main" xmlns="" id="{FBAFD0E2-3E0E-40D4-A5F1-B426D8F824F6}"/>
                </a:ext>
              </a:extLst>
            </p:cNvPr>
            <p:cNvSpPr>
              <a:spLocks noChangeAspect="1" noChangeArrowheads="1"/>
            </p:cNvSpPr>
            <p:nvPr/>
          </p:nvSpPr>
          <p:spPr bwMode="auto">
            <a:xfrm rot="16200000" flipH="1">
              <a:off x="2984973" y="3807117"/>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ct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fontAlgn="auto">
                <a:spcBef>
                  <a:spcPts val="0"/>
                </a:spcBef>
                <a:spcAft>
                  <a:spcPts val="0"/>
                </a:spcAft>
                <a:defRPr/>
              </a:pPr>
              <a:endParaRPr kumimoji="0" lang="ko-KR" altLang="en-US" sz="2800" dirty="0">
                <a:solidFill>
                  <a:schemeClr val="bg1"/>
                </a:solidFill>
              </a:endParaRPr>
            </a:p>
          </p:txBody>
        </p:sp>
        <p:sp>
          <p:nvSpPr>
            <p:cNvPr id="42" name="TextBox 41">
              <a:extLst>
                <a:ext uri="{FF2B5EF4-FFF2-40B4-BE49-F238E27FC236}">
                  <a16:creationId xmlns:a16="http://schemas.microsoft.com/office/drawing/2014/main" xmlns="" id="{D4F7C3FF-75E7-499B-BE00-484D2CCD756B}"/>
                </a:ext>
              </a:extLst>
            </p:cNvPr>
            <p:cNvSpPr txBox="1"/>
            <p:nvPr/>
          </p:nvSpPr>
          <p:spPr>
            <a:xfrm>
              <a:off x="2988072" y="3848924"/>
              <a:ext cx="569802" cy="492386"/>
            </a:xfrm>
            <a:prstGeom prst="rect">
              <a:avLst/>
            </a:prstGeom>
            <a:noFill/>
          </p:spPr>
          <p:txBody>
            <a:bodyPr wrap="square" tIns="0" bIns="0" rtlCol="0" anchor="ctr">
              <a:spAutoFit/>
            </a:bodyPr>
            <a:lstStyle/>
            <a:p>
              <a:pPr algn="ctr"/>
              <a:r>
                <a:rPr lang="en-US" altLang="ko-KR" sz="2400" b="1" dirty="0">
                  <a:solidFill>
                    <a:schemeClr val="tx1">
                      <a:lumMod val="50000"/>
                      <a:lumOff val="50000"/>
                    </a:schemeClr>
                  </a:solidFill>
                  <a:cs typeface="Arial" pitchFamily="34" charset="0"/>
                </a:rPr>
                <a:t>06</a:t>
              </a:r>
            </a:p>
          </p:txBody>
        </p:sp>
        <p:sp>
          <p:nvSpPr>
            <p:cNvPr id="43" name="TextBox 42">
              <a:extLst>
                <a:ext uri="{FF2B5EF4-FFF2-40B4-BE49-F238E27FC236}">
                  <a16:creationId xmlns:a16="http://schemas.microsoft.com/office/drawing/2014/main" xmlns="" id="{C709EA66-EB93-4F26-8EB9-2955136DBD4A}"/>
                </a:ext>
              </a:extLst>
            </p:cNvPr>
            <p:cNvSpPr txBox="1"/>
            <p:nvPr/>
          </p:nvSpPr>
          <p:spPr bwMode="auto">
            <a:xfrm>
              <a:off x="3667248" y="3882515"/>
              <a:ext cx="4752528" cy="410323"/>
            </a:xfrm>
            <a:prstGeom prst="rect">
              <a:avLst/>
            </a:prstGeom>
            <a:noFill/>
            <a:effectLst/>
          </p:spPr>
          <p:txBody>
            <a:bodyPr wrap="square" anchor="ctr">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defRPr/>
              </a:pPr>
              <a:r>
                <a:rPr lang="en-US" altLang="ko-KR" sz="1400" b="1" dirty="0">
                  <a:solidFill>
                    <a:schemeClr val="bg1"/>
                  </a:solidFill>
                  <a:cs typeface="Arial" pitchFamily="34" charset="0"/>
                </a:rPr>
                <a:t>Types of Listening</a:t>
              </a:r>
            </a:p>
          </p:txBody>
        </p:sp>
      </p:grpSp>
    </p:spTree>
    <p:extLst>
      <p:ext uri="{BB962C8B-B14F-4D97-AF65-F5344CB8AC3E}">
        <p14:creationId xmlns:p14="http://schemas.microsoft.com/office/powerpoint/2010/main" val="10950559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xmlns="" id="{5A01D664-6E35-41AB-AE4D-7228C22CCCFA}"/>
              </a:ext>
            </a:extLst>
          </p:cNvPr>
          <p:cNvSpPr>
            <a:spLocks noGrp="1" noChangeArrowheads="1"/>
          </p:cNvSpPr>
          <p:nvPr>
            <p:ph type="body" sz="quarter" idx="10"/>
          </p:nvPr>
        </p:nvSpPr>
        <p:spPr/>
        <p:txBody>
          <a:bodyPr/>
          <a:lstStyle/>
          <a:p>
            <a:pPr eaLnBrk="1" hangingPunct="1"/>
            <a:endParaRPr lang="en-US" altLang="en-US" sz="1100" dirty="0"/>
          </a:p>
          <a:p>
            <a:pPr eaLnBrk="1" hangingPunct="1"/>
            <a:endParaRPr lang="en-US" altLang="en-US" sz="1100" dirty="0"/>
          </a:p>
          <a:p>
            <a:pPr eaLnBrk="1" hangingPunct="1"/>
            <a:endParaRPr lang="en-US" altLang="en-US" sz="1100" dirty="0"/>
          </a:p>
          <a:p>
            <a:pPr eaLnBrk="1" hangingPunct="1"/>
            <a:endParaRPr lang="en-US" altLang="en-US" sz="1100" dirty="0"/>
          </a:p>
          <a:p>
            <a:pPr eaLnBrk="1" hangingPunct="1"/>
            <a:endParaRPr lang="en-US" altLang="en-US" sz="1100" dirty="0"/>
          </a:p>
          <a:p>
            <a:pPr eaLnBrk="1" hangingPunct="1"/>
            <a:endParaRPr lang="en-US" altLang="en-US" sz="1100" dirty="0"/>
          </a:p>
          <a:p>
            <a:pPr marL="0" indent="0" eaLnBrk="1" hangingPunct="1">
              <a:buNone/>
            </a:pPr>
            <a:endParaRPr lang="en-US" altLang="en-US" sz="1100" dirty="0"/>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endParaRPr lang="en-US" altLang="en-US" sz="2400" dirty="0">
              <a:latin typeface="Times New Roman" panose="02020603050405020304" pitchFamily="18" charset="0"/>
              <a:cs typeface="Times New Roman" panose="02020603050405020304" pitchFamily="18" charset="0"/>
            </a:endParaRPr>
          </a:p>
          <a:p>
            <a:pPr eaLnBrk="1" hangingPunct="1"/>
            <a:r>
              <a:rPr lang="en-US" altLang="en-US" sz="2400" dirty="0">
                <a:solidFill>
                  <a:schemeClr val="tx1"/>
                </a:solidFill>
                <a:latin typeface="Times New Roman" panose="02020603050405020304" pitchFamily="18" charset="0"/>
                <a:cs typeface="Times New Roman" panose="02020603050405020304" pitchFamily="18" charset="0"/>
              </a:rPr>
              <a:t>Someone rightly said, </a:t>
            </a:r>
            <a:r>
              <a:rPr lang="en-US" altLang="en-US" sz="2400" b="1" dirty="0">
                <a:solidFill>
                  <a:schemeClr val="tx1"/>
                </a:solidFill>
                <a:latin typeface="Times New Roman" panose="02020603050405020304" pitchFamily="18" charset="0"/>
                <a:cs typeface="Times New Roman" panose="02020603050405020304" pitchFamily="18" charset="0"/>
              </a:rPr>
              <a:t>“Hearing is through ears, but listening is </a:t>
            </a:r>
          </a:p>
          <a:p>
            <a:pPr marL="0" indent="0" eaLnBrk="1" hangingPunct="1">
              <a:buNone/>
            </a:pPr>
            <a:r>
              <a:rPr lang="en-US" altLang="en-US" sz="2400" b="1" dirty="0">
                <a:solidFill>
                  <a:schemeClr val="tx1"/>
                </a:solidFill>
                <a:latin typeface="Times New Roman" panose="02020603050405020304" pitchFamily="18" charset="0"/>
                <a:cs typeface="Times New Roman" panose="02020603050405020304" pitchFamily="18" charset="0"/>
              </a:rPr>
              <a:t>through the mind.”</a:t>
            </a:r>
          </a:p>
          <a:p>
            <a:pPr eaLnBrk="1" hangingPunct="1"/>
            <a:r>
              <a:rPr lang="en-US" altLang="en-US" sz="2400" b="1" dirty="0">
                <a:solidFill>
                  <a:schemeClr val="tx1"/>
                </a:solidFill>
                <a:latin typeface="Times New Roman" panose="02020603050405020304" pitchFamily="18" charset="0"/>
                <a:cs typeface="Times New Roman" panose="02020603050405020304" pitchFamily="18" charset="0"/>
              </a:rPr>
              <a:t>Listening</a:t>
            </a:r>
            <a:r>
              <a:rPr lang="en-US" altLang="en-US" sz="2400" dirty="0">
                <a:solidFill>
                  <a:schemeClr val="tx1"/>
                </a:solidFill>
                <a:latin typeface="Times New Roman" panose="02020603050405020304" pitchFamily="18" charset="0"/>
                <a:cs typeface="Times New Roman" panose="02020603050405020304" pitchFamily="18" charset="0"/>
              </a:rPr>
              <a:t> is defined as a combination of hearing sound and giving </a:t>
            </a:r>
          </a:p>
          <a:p>
            <a:pPr marL="0" indent="0" eaLnBrk="1" hangingPunct="1">
              <a:buNone/>
            </a:pPr>
            <a:r>
              <a:rPr lang="en-US" altLang="en-US" sz="2400" dirty="0">
                <a:solidFill>
                  <a:schemeClr val="tx1"/>
                </a:solidFill>
                <a:latin typeface="Times New Roman" panose="02020603050405020304" pitchFamily="18" charset="0"/>
                <a:cs typeface="Times New Roman" panose="02020603050405020304" pitchFamily="18" charset="0"/>
              </a:rPr>
              <a:t>meaning to the message. </a:t>
            </a:r>
          </a:p>
          <a:p>
            <a:pPr eaLnBrk="1" hangingPunct="1"/>
            <a:r>
              <a:rPr lang="en-US" altLang="en-US" sz="2400" dirty="0">
                <a:solidFill>
                  <a:schemeClr val="tx1"/>
                </a:solidFill>
                <a:latin typeface="Times New Roman" panose="02020603050405020304" pitchFamily="18" charset="0"/>
                <a:cs typeface="Times New Roman" panose="02020603050405020304" pitchFamily="18" charset="0"/>
              </a:rPr>
              <a:t>Listening goes beyond hearing sound waves to include psychological </a:t>
            </a:r>
          </a:p>
          <a:p>
            <a:pPr marL="0" indent="0" eaLnBrk="1" hangingPunct="1">
              <a:buNone/>
            </a:pPr>
            <a:r>
              <a:rPr lang="en-US" altLang="en-US" sz="2400" dirty="0">
                <a:solidFill>
                  <a:schemeClr val="tx1"/>
                </a:solidFill>
                <a:latin typeface="Times New Roman" panose="02020603050405020304" pitchFamily="18" charset="0"/>
                <a:cs typeface="Times New Roman" panose="02020603050405020304" pitchFamily="18" charset="0"/>
              </a:rPr>
              <a:t>involvement with the speaker and the message .</a:t>
            </a:r>
            <a:endParaRPr lang="en-US" altLang="en-US" sz="6000" dirty="0">
              <a:solidFill>
                <a:schemeClr val="tx1"/>
              </a:solidFill>
              <a:latin typeface="Times New Roman" panose="02020603050405020304" pitchFamily="18" charset="0"/>
              <a:cs typeface="Times New Roman" panose="02020603050405020304" pitchFamily="18" charset="0"/>
            </a:endParaRPr>
          </a:p>
        </p:txBody>
      </p:sp>
      <p:sp>
        <p:nvSpPr>
          <p:cNvPr id="7170" name="Rectangle 2">
            <a:extLst>
              <a:ext uri="{FF2B5EF4-FFF2-40B4-BE49-F238E27FC236}">
                <a16:creationId xmlns:a16="http://schemas.microsoft.com/office/drawing/2014/main" xmlns="" id="{138AF1F6-1937-4134-98BB-66BA02CA6F73}"/>
              </a:ext>
            </a:extLst>
          </p:cNvPr>
          <p:cNvSpPr>
            <a:spLocks noGrp="1" noRot="1" noChangeArrowheads="1"/>
          </p:cNvSpPr>
          <p:nvPr>
            <p:ph type="title" idx="4294967295"/>
          </p:nvPr>
        </p:nvSpPr>
        <p:spPr/>
        <p:txBody>
          <a:bodyPr/>
          <a:lstStyle/>
          <a:p>
            <a:pPr>
              <a:defRPr/>
            </a:pPr>
            <a:r>
              <a:rPr lang="en-US" sz="3600" dirty="0"/>
              <a:t/>
            </a:r>
            <a:br>
              <a:rPr lang="en-US" sz="3600" dirty="0"/>
            </a:br>
            <a:r>
              <a:rPr lang="en-US" sz="3600" dirty="0"/>
              <a:t>                                  What is Listening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1">
            <a:extLst>
              <a:ext uri="{FF2B5EF4-FFF2-40B4-BE49-F238E27FC236}">
                <a16:creationId xmlns:a16="http://schemas.microsoft.com/office/drawing/2014/main" xmlns="" id="{92A99438-AE26-4FDE-9693-89ADD3331AA0}"/>
              </a:ext>
            </a:extLst>
          </p:cNvPr>
          <p:cNvSpPr>
            <a:spLocks noGrp="1"/>
          </p:cNvSpPr>
          <p:nvPr>
            <p:ph idx="1"/>
          </p:nvPr>
        </p:nvSpPr>
        <p:spPr/>
        <p:txBody>
          <a:bodyPr/>
          <a:lstStyle/>
          <a:p>
            <a:pPr marL="0" indent="0">
              <a:buNone/>
            </a:pPr>
            <a:endParaRPr lang="en-US" altLang="en-US" dirty="0"/>
          </a:p>
        </p:txBody>
      </p:sp>
      <p:sp>
        <p:nvSpPr>
          <p:cNvPr id="3" name="Title 2">
            <a:extLst>
              <a:ext uri="{FF2B5EF4-FFF2-40B4-BE49-F238E27FC236}">
                <a16:creationId xmlns:a16="http://schemas.microsoft.com/office/drawing/2014/main" xmlns="" id="{1ECEEE8A-2A87-4885-8247-8CDCC249AD89}"/>
              </a:ext>
            </a:extLst>
          </p:cNvPr>
          <p:cNvSpPr>
            <a:spLocks noGrp="1"/>
          </p:cNvSpPr>
          <p:nvPr>
            <p:ph type="title"/>
          </p:nvPr>
        </p:nvSpPr>
        <p:spPr/>
        <p:txBody>
          <a:bodyPr/>
          <a:lstStyle/>
          <a:p>
            <a:pPr>
              <a:defRPr/>
            </a:pPr>
            <a:endParaRPr lang="en-US" dirty="0"/>
          </a:p>
        </p:txBody>
      </p:sp>
      <p:pic>
        <p:nvPicPr>
          <p:cNvPr id="12292" name="Picture 3">
            <a:extLst>
              <a:ext uri="{FF2B5EF4-FFF2-40B4-BE49-F238E27FC236}">
                <a16:creationId xmlns:a16="http://schemas.microsoft.com/office/drawing/2014/main" xmlns="" id="{3C682046-8A80-42DA-9C60-3D58503374A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541735"/>
            <a:ext cx="5930912" cy="4392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a:extLst>
              <a:ext uri="{FF2B5EF4-FFF2-40B4-BE49-F238E27FC236}">
                <a16:creationId xmlns:a16="http://schemas.microsoft.com/office/drawing/2014/main" xmlns="" id="{F64871EB-C85F-4A36-993F-82A0E2305D26}"/>
              </a:ext>
            </a:extLst>
          </p:cNvPr>
          <p:cNvSpPr>
            <a:spLocks noGrp="1" noChangeArrowheads="1"/>
          </p:cNvSpPr>
          <p:nvPr>
            <p:ph type="body" sz="quarter" idx="10"/>
          </p:nvPr>
        </p:nvSpPr>
        <p:spPr/>
        <p:txBody>
          <a:bodyPr/>
          <a:lstStyle/>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eaLnBrk="1" hangingPunct="1">
              <a:buFont typeface="Wingdings" panose="05000000000000000000" pitchFamily="2" charset="2"/>
              <a:buNone/>
            </a:pPr>
            <a:endParaRPr lang="en-US" altLang="en-US" sz="2400" b="1" i="1" dirty="0"/>
          </a:p>
          <a:p>
            <a:pPr algn="l"/>
            <a:r>
              <a:rPr lang="en-US" sz="2400" dirty="0"/>
              <a:t/>
            </a:r>
            <a:br>
              <a:rPr lang="en-US" sz="2400" dirty="0"/>
            </a:br>
            <a:r>
              <a:rPr lang="en-US" b="1" dirty="0" smtClean="0"/>
              <a:t>The </a:t>
            </a:r>
            <a:r>
              <a:rPr lang="en-US" b="1" dirty="0"/>
              <a:t>Importance of Listening</a:t>
            </a:r>
            <a:r>
              <a:rPr lang="en-US" altLang="en-US" sz="2400" b="1" i="1" dirty="0">
                <a:solidFill>
                  <a:schemeClr val="tx1"/>
                </a:solidFill>
              </a:rPr>
              <a:t/>
            </a:r>
            <a:br>
              <a:rPr lang="en-US" altLang="en-US" sz="2400" b="1" i="1" dirty="0">
                <a:solidFill>
                  <a:schemeClr val="tx1"/>
                </a:solidFill>
              </a:rPr>
            </a:br>
            <a:r>
              <a:rPr lang="en-US" altLang="en-US" sz="2400" dirty="0">
                <a:solidFill>
                  <a:schemeClr val="tx1"/>
                </a:solidFill>
              </a:rPr>
              <a:t>Being a good listener is part of having good management and </a:t>
            </a:r>
          </a:p>
          <a:p>
            <a:pPr eaLnBrk="1" hangingPunct="1">
              <a:buFont typeface="Wingdings" panose="05000000000000000000" pitchFamily="2" charset="2"/>
              <a:buNone/>
            </a:pPr>
            <a:r>
              <a:rPr lang="en-US" altLang="en-US" sz="2400" dirty="0">
                <a:solidFill>
                  <a:schemeClr val="tx1"/>
                </a:solidFill>
              </a:rPr>
              <a:t>good communication skills.</a:t>
            </a:r>
            <a:br>
              <a:rPr lang="en-US" altLang="en-US" sz="2400" dirty="0">
                <a:solidFill>
                  <a:schemeClr val="tx1"/>
                </a:solidFill>
              </a:rPr>
            </a:br>
            <a:r>
              <a:rPr lang="en-US" altLang="en-US" sz="2400" dirty="0">
                <a:solidFill>
                  <a:schemeClr val="tx1"/>
                </a:solidFill>
              </a:rPr>
              <a:t/>
            </a:r>
            <a:br>
              <a:rPr lang="en-US" altLang="en-US" sz="2400" dirty="0">
                <a:solidFill>
                  <a:schemeClr val="tx1"/>
                </a:solidFill>
              </a:rPr>
            </a:br>
            <a:r>
              <a:rPr lang="en-US" altLang="en-US" sz="2400" dirty="0">
                <a:solidFill>
                  <a:schemeClr val="tx1"/>
                </a:solidFill>
              </a:rPr>
              <a:t>People spend about </a:t>
            </a:r>
            <a:r>
              <a:rPr lang="en-US" altLang="en-US" sz="2400" b="1" dirty="0">
                <a:solidFill>
                  <a:schemeClr val="tx1"/>
                </a:solidFill>
              </a:rPr>
              <a:t>70 percent </a:t>
            </a:r>
            <a:r>
              <a:rPr lang="en-US" altLang="en-US" sz="2400" dirty="0">
                <a:solidFill>
                  <a:schemeClr val="tx1"/>
                </a:solidFill>
              </a:rPr>
              <a:t>of each day in communication, </a:t>
            </a:r>
          </a:p>
          <a:p>
            <a:pPr eaLnBrk="1" hangingPunct="1">
              <a:buFont typeface="Wingdings" panose="05000000000000000000" pitchFamily="2" charset="2"/>
              <a:buNone/>
            </a:pPr>
            <a:r>
              <a:rPr lang="en-US" altLang="en-US" sz="2400" dirty="0">
                <a:solidFill>
                  <a:schemeClr val="tx1"/>
                </a:solidFill>
              </a:rPr>
              <a:t>more time in listening than in all other forms of communication </a:t>
            </a:r>
          </a:p>
          <a:p>
            <a:pPr eaLnBrk="1" hangingPunct="1">
              <a:buFont typeface="Wingdings" panose="05000000000000000000" pitchFamily="2" charset="2"/>
              <a:buNone/>
            </a:pPr>
            <a:r>
              <a:rPr lang="en-US" altLang="en-US" sz="2400" dirty="0">
                <a:solidFill>
                  <a:schemeClr val="tx1"/>
                </a:solidFill>
              </a:rPr>
              <a:t>combined.</a:t>
            </a:r>
            <a:br>
              <a:rPr lang="en-US" altLang="en-US" sz="2400" dirty="0">
                <a:solidFill>
                  <a:schemeClr val="tx1"/>
                </a:solidFill>
              </a:rPr>
            </a:br>
            <a:r>
              <a:rPr lang="en-US" altLang="en-US" sz="2400" dirty="0"/>
              <a:t/>
            </a:r>
            <a:br>
              <a:rPr lang="en-US" altLang="en-US" sz="2400" dirty="0"/>
            </a:br>
            <a:endParaRPr lang="en-US" altLang="en-US" sz="2400" dirty="0"/>
          </a:p>
        </p:txBody>
      </p:sp>
      <p:sp>
        <p:nvSpPr>
          <p:cNvPr id="8194" name="Rectangle 2">
            <a:extLst>
              <a:ext uri="{FF2B5EF4-FFF2-40B4-BE49-F238E27FC236}">
                <a16:creationId xmlns:a16="http://schemas.microsoft.com/office/drawing/2014/main" xmlns="" id="{1F08E098-FECB-4005-89CC-D20D858257C0}"/>
              </a:ext>
            </a:extLst>
          </p:cNvPr>
          <p:cNvSpPr>
            <a:spLocks noGrp="1" noRot="1" noChangeArrowheads="1"/>
          </p:cNvSpPr>
          <p:nvPr>
            <p:ph type="title" idx="4294967295"/>
          </p:nvPr>
        </p:nvSpPr>
        <p:spPr/>
        <p:txBody>
          <a:bodyPr/>
          <a:lstStyle/>
          <a:p>
            <a:pPr>
              <a:defRPr/>
            </a:pPr>
            <a:endParaRPr lang="en-US" sz="3600" i="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Content Placeholder 3" descr="stages of listening.jpg">
            <a:extLst>
              <a:ext uri="{FF2B5EF4-FFF2-40B4-BE49-F238E27FC236}">
                <a16:creationId xmlns:a16="http://schemas.microsoft.com/office/drawing/2014/main" xmlns="" id="{C0D078F3-EC42-4705-89B3-9ED996FA183E}"/>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771650"/>
            <a:ext cx="6172200" cy="2457450"/>
          </a:xfrm>
        </p:spPr>
      </p:pic>
      <p:sp>
        <p:nvSpPr>
          <p:cNvPr id="3" name="Title 2">
            <a:extLst>
              <a:ext uri="{FF2B5EF4-FFF2-40B4-BE49-F238E27FC236}">
                <a16:creationId xmlns:a16="http://schemas.microsoft.com/office/drawing/2014/main" xmlns="" id="{945C578A-A51D-42AD-9682-5B587AFB85CE}"/>
              </a:ext>
            </a:extLst>
          </p:cNvPr>
          <p:cNvSpPr>
            <a:spLocks noGrp="1"/>
          </p:cNvSpPr>
          <p:nvPr>
            <p:ph type="title" idx="4294967295"/>
          </p:nvPr>
        </p:nvSpPr>
        <p:spPr/>
        <p:txBody>
          <a:bodyPr/>
          <a:lstStyle/>
          <a:p>
            <a:pPr>
              <a:defRPr/>
            </a:pPr>
            <a:r>
              <a:rPr lang="en-US" sz="3600" dirty="0"/>
              <a:t>                                 </a:t>
            </a:r>
            <a:br>
              <a:rPr lang="en-US" sz="3600" dirty="0"/>
            </a:br>
            <a:r>
              <a:rPr lang="en-US" sz="3600" dirty="0"/>
              <a:t>                                  </a:t>
            </a:r>
            <a:br>
              <a:rPr lang="en-US" sz="3600" dirty="0"/>
            </a:br>
            <a:r>
              <a:rPr lang="en-US" sz="3600" dirty="0"/>
              <a:t>                                  </a:t>
            </a:r>
          </a:p>
        </p:txBody>
      </p:sp>
      <p:sp>
        <p:nvSpPr>
          <p:cNvPr id="5" name="Rectangle 4">
            <a:extLst>
              <a:ext uri="{FF2B5EF4-FFF2-40B4-BE49-F238E27FC236}">
                <a16:creationId xmlns:a16="http://schemas.microsoft.com/office/drawing/2014/main" xmlns="" id="{5224F018-4A5F-4AE5-B9C2-07F9D7699E8E}"/>
              </a:ext>
            </a:extLst>
          </p:cNvPr>
          <p:cNvSpPr/>
          <p:nvPr/>
        </p:nvSpPr>
        <p:spPr>
          <a:xfrm>
            <a:off x="914400" y="941424"/>
            <a:ext cx="7246088" cy="3600986"/>
          </a:xfrm>
          <a:prstGeom prst="rect">
            <a:avLst/>
          </a:prstGeom>
        </p:spPr>
        <p:txBody>
          <a:bodyPr wrap="square">
            <a:spAutoFit/>
          </a:bodyPr>
          <a:lstStyle/>
          <a:p>
            <a:r>
              <a:rPr lang="en-US" sz="3600" b="1" dirty="0"/>
              <a:t>Stages of Listening</a:t>
            </a:r>
          </a:p>
          <a:p>
            <a:endParaRPr lang="en-US" altLang="en-US" sz="3600" b="1" dirty="0"/>
          </a:p>
          <a:p>
            <a:pPr marL="342900" indent="-342900">
              <a:buFont typeface="+mj-lt"/>
              <a:buAutoNum type="arabicPeriod"/>
            </a:pPr>
            <a:r>
              <a:rPr lang="en-US" altLang="en-US" sz="2400" dirty="0"/>
              <a:t>Receiving</a:t>
            </a:r>
          </a:p>
          <a:p>
            <a:pPr marL="342900" indent="-342900">
              <a:buFont typeface="+mj-lt"/>
              <a:buAutoNum type="arabicPeriod"/>
            </a:pPr>
            <a:r>
              <a:rPr lang="en-US" altLang="en-US" sz="2400" dirty="0"/>
              <a:t>Understanding</a:t>
            </a:r>
          </a:p>
          <a:p>
            <a:pPr marL="342900" indent="-342900">
              <a:buFont typeface="+mj-lt"/>
              <a:buAutoNum type="arabicPeriod"/>
            </a:pPr>
            <a:r>
              <a:rPr lang="en-US" altLang="en-US" sz="2400" dirty="0"/>
              <a:t>Remembering</a:t>
            </a:r>
          </a:p>
          <a:p>
            <a:pPr marL="342900" indent="-342900">
              <a:buFont typeface="+mj-lt"/>
              <a:buAutoNum type="arabicPeriod"/>
            </a:pPr>
            <a:r>
              <a:rPr lang="en-US" altLang="en-US" sz="2400" dirty="0"/>
              <a:t>Evaluating</a:t>
            </a:r>
          </a:p>
          <a:p>
            <a:pPr marL="342900" indent="-342900">
              <a:buFont typeface="+mj-lt"/>
              <a:buAutoNum type="arabicPeriod"/>
            </a:pPr>
            <a:r>
              <a:rPr lang="en-US" altLang="en-US" sz="2400" dirty="0"/>
              <a:t>Feedback</a:t>
            </a:r>
          </a:p>
          <a:p>
            <a:r>
              <a:rPr lang="en-US" altLang="en-US" dirty="0"/>
              <a:t/>
            </a:r>
            <a:br>
              <a:rPr lang="en-US" altLang="en-US" dirty="0"/>
            </a:b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xmlns="" id="{8EE529FE-3C03-4145-BE38-677349408102}"/>
              </a:ext>
            </a:extLst>
          </p:cNvPr>
          <p:cNvSpPr>
            <a:spLocks noGrp="1" noChangeArrowheads="1"/>
          </p:cNvSpPr>
          <p:nvPr>
            <p:ph idx="1"/>
          </p:nvPr>
        </p:nvSpPr>
        <p:spPr>
          <a:xfrm>
            <a:off x="800100" y="1066800"/>
            <a:ext cx="7391400" cy="3009899"/>
          </a:xfrm>
        </p:spPr>
        <p:txBody>
          <a:bodyPr/>
          <a:lstStyle/>
          <a:p>
            <a:pPr marL="457200" indent="-457200" eaLnBrk="1" hangingPunct="1">
              <a:buFont typeface="+mj-lt"/>
              <a:buAutoNum type="arabicPeriod"/>
            </a:pPr>
            <a:r>
              <a:rPr lang="en-US" altLang="en-US" sz="2400" b="1" dirty="0"/>
              <a:t>Receiving:  </a:t>
            </a:r>
          </a:p>
          <a:p>
            <a:pPr eaLnBrk="1" hangingPunct="1">
              <a:buFont typeface="Wingdings" panose="05000000000000000000" pitchFamily="2" charset="2"/>
              <a:buNone/>
            </a:pPr>
            <a:r>
              <a:rPr lang="en-US" altLang="en-US" sz="2400" b="1" dirty="0"/>
              <a:t>    </a:t>
            </a:r>
            <a:r>
              <a:rPr lang="en-US" altLang="en-US" sz="2400" dirty="0"/>
              <a:t>is the intentional focus on hearing a speaker’s message, which happens when we filter out other sources so that we can isolate the message and avoid the confusing mixture of incoming stimuli.</a:t>
            </a:r>
            <a:endParaRPr lang="en-US" altLang="en-US" sz="2400" b="1" dirty="0"/>
          </a:p>
          <a:p>
            <a:pPr eaLnBrk="1" hangingPunct="1">
              <a:buFont typeface="Wingdings 3" panose="05040102010807070707" pitchFamily="18" charset="2"/>
              <a:buNone/>
            </a:pPr>
            <a:endParaRPr lang="en-US" altLang="en-US" sz="2400" b="1" dirty="0"/>
          </a:p>
          <a:p>
            <a:pPr marL="457200" indent="-457200" eaLnBrk="1" hangingPunct="1">
              <a:buFont typeface="+mj-lt"/>
              <a:buAutoNum type="arabicPeriod" startAt="2"/>
            </a:pPr>
            <a:r>
              <a:rPr lang="en-US" altLang="en-US" sz="2400" b="1" dirty="0"/>
              <a:t>Understanding:</a:t>
            </a:r>
          </a:p>
          <a:p>
            <a:pPr eaLnBrk="1" hangingPunct="1">
              <a:buFont typeface="Wingdings 3" panose="05040102010807070707" pitchFamily="18" charset="2"/>
              <a:buNone/>
            </a:pPr>
            <a:r>
              <a:rPr lang="en-US" altLang="en-US" sz="2400" b="1" dirty="0"/>
              <a:t> </a:t>
            </a:r>
            <a:r>
              <a:rPr lang="en-US" altLang="en-US" sz="2400" dirty="0"/>
              <a:t>is the process of making sense of a </a:t>
            </a:r>
          </a:p>
          <a:p>
            <a:pPr eaLnBrk="1" hangingPunct="1">
              <a:buFont typeface="Wingdings 3" panose="05040102010807070707" pitchFamily="18" charset="2"/>
              <a:buNone/>
            </a:pPr>
            <a:r>
              <a:rPr lang="en-US" altLang="en-US" sz="2400" dirty="0"/>
              <a:t>message.</a:t>
            </a:r>
          </a:p>
        </p:txBody>
      </p:sp>
      <p:sp>
        <p:nvSpPr>
          <p:cNvPr id="9218" name="Rectangle 2">
            <a:extLst>
              <a:ext uri="{FF2B5EF4-FFF2-40B4-BE49-F238E27FC236}">
                <a16:creationId xmlns:a16="http://schemas.microsoft.com/office/drawing/2014/main" xmlns="" id="{5F5BB48B-CCEA-4591-9FB7-E36EFC65CE62}"/>
              </a:ext>
            </a:extLst>
          </p:cNvPr>
          <p:cNvSpPr>
            <a:spLocks noGrp="1" noRot="1" noChangeArrowheads="1"/>
          </p:cNvSpPr>
          <p:nvPr>
            <p:ph type="title"/>
          </p:nvPr>
        </p:nvSpPr>
        <p:spPr/>
        <p:txBody>
          <a:bodyPr/>
          <a:lstStyle/>
          <a:p>
            <a:pPr>
              <a:defRPr/>
            </a:pPr>
            <a:r>
              <a:rPr lang="en-US" sz="3600" dirty="0"/>
              <a:t>                                          </a:t>
            </a:r>
            <a:br>
              <a:rPr lang="en-US" sz="3600" dirty="0"/>
            </a:br>
            <a:r>
              <a:rPr lang="en-US" sz="3600" dirty="0"/>
              <a:t>                                      Stages Of Listening</a:t>
            </a:r>
          </a:p>
        </p:txBody>
      </p:sp>
      <p:pic>
        <p:nvPicPr>
          <p:cNvPr id="16388" name="Picture 3" descr="receive.png">
            <a:extLst>
              <a:ext uri="{FF2B5EF4-FFF2-40B4-BE49-F238E27FC236}">
                <a16:creationId xmlns:a16="http://schemas.microsoft.com/office/drawing/2014/main" xmlns="" id="{75CC5132-D36F-4E7D-B9A0-AF670B7D66C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15200" y="742950"/>
            <a:ext cx="1447800" cy="805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Picture 4" descr="Under.png">
            <a:extLst>
              <a:ext uri="{FF2B5EF4-FFF2-40B4-BE49-F238E27FC236}">
                <a16:creationId xmlns:a16="http://schemas.microsoft.com/office/drawing/2014/main" xmlns="" id="{BB626F85-2E78-4493-B3A1-BAA00245FC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15200" y="3651627"/>
            <a:ext cx="1447800" cy="850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xmlns="" id="{0711A080-7CD7-40DE-BFC5-0902B4902723}"/>
              </a:ext>
            </a:extLst>
          </p:cNvPr>
          <p:cNvSpPr>
            <a:spLocks noGrp="1" noChangeArrowheads="1"/>
          </p:cNvSpPr>
          <p:nvPr>
            <p:ph idx="1"/>
          </p:nvPr>
        </p:nvSpPr>
        <p:spPr>
          <a:xfrm>
            <a:off x="228600" y="1143001"/>
            <a:ext cx="8839200" cy="3394472"/>
          </a:xfrm>
        </p:spPr>
        <p:txBody>
          <a:bodyPr/>
          <a:lstStyle/>
          <a:p>
            <a:pPr marL="514350" indent="-514350" eaLnBrk="1" hangingPunct="1">
              <a:lnSpc>
                <a:spcPct val="90000"/>
              </a:lnSpc>
              <a:buFont typeface="+mj-lt"/>
              <a:buAutoNum type="arabicPeriod" startAt="3"/>
            </a:pPr>
            <a:r>
              <a:rPr lang="en-US" altLang="en-US" sz="2800" b="1" dirty="0"/>
              <a:t>Remembering:</a:t>
            </a:r>
          </a:p>
          <a:p>
            <a:pPr lvl="1" eaLnBrk="1" hangingPunct="1">
              <a:lnSpc>
                <a:spcPct val="90000"/>
              </a:lnSpc>
              <a:buFont typeface="Verdana" panose="020B0604030504040204" pitchFamily="34" charset="0"/>
              <a:buNone/>
            </a:pPr>
            <a:r>
              <a:rPr lang="en-US" altLang="en-US" sz="2400" dirty="0"/>
              <a:t>If the listener is unable to remember what the speaker   was saying, chances are they were not effectively or actively    listening.</a:t>
            </a:r>
            <a:br>
              <a:rPr lang="en-US" altLang="en-US" sz="2400" dirty="0"/>
            </a:br>
            <a:r>
              <a:rPr lang="en-US" altLang="en-US" sz="2400" dirty="0" smtClean="0"/>
              <a:t>According </a:t>
            </a:r>
            <a:r>
              <a:rPr lang="en-US" altLang="en-US" sz="2400" dirty="0"/>
              <a:t>to </a:t>
            </a:r>
            <a:r>
              <a:rPr lang="en-US" altLang="en-US" sz="2400" b="1" dirty="0"/>
              <a:t>Harvard Business Review</a:t>
            </a:r>
            <a:r>
              <a:rPr lang="en-US" altLang="en-US" sz="2400" dirty="0"/>
              <a:t>, we tend to </a:t>
            </a:r>
            <a:r>
              <a:rPr lang="en-US" altLang="en-US" sz="2400" dirty="0" smtClean="0"/>
              <a:t>        forget </a:t>
            </a:r>
            <a:r>
              <a:rPr lang="en-US" altLang="en-US" sz="2400" dirty="0"/>
              <a:t>up to </a:t>
            </a:r>
            <a:r>
              <a:rPr lang="en-US" altLang="en-US" sz="2400" b="1" dirty="0"/>
              <a:t>half</a:t>
            </a:r>
            <a:r>
              <a:rPr lang="en-US" altLang="en-US" sz="2400" dirty="0"/>
              <a:t> of what we’ve heard within the </a:t>
            </a:r>
            <a:r>
              <a:rPr lang="en-US" altLang="en-US" sz="2400" b="1" dirty="0"/>
              <a:t>first eight hours </a:t>
            </a:r>
            <a:r>
              <a:rPr lang="en-US" altLang="en-US" sz="2400" dirty="0"/>
              <a:t>of listening to it</a:t>
            </a:r>
            <a:r>
              <a:rPr lang="en-US" altLang="en-US" sz="2400" dirty="0" smtClean="0"/>
              <a:t>.</a:t>
            </a:r>
          </a:p>
          <a:p>
            <a:pPr marL="571500" indent="-514350">
              <a:lnSpc>
                <a:spcPct val="90000"/>
              </a:lnSpc>
              <a:buFont typeface="+mj-lt"/>
              <a:buAutoNum type="arabicPeriod" startAt="3"/>
            </a:pPr>
            <a:r>
              <a:rPr lang="en-US" altLang="en-US" sz="2800" b="1" dirty="0" smtClean="0"/>
              <a:t>Evaluating: </a:t>
            </a:r>
            <a:r>
              <a:rPr lang="en-US" altLang="en-US" sz="2400" dirty="0" smtClean="0"/>
              <a:t>J</a:t>
            </a:r>
            <a:r>
              <a:rPr lang="en-US" sz="2400" dirty="0" smtClean="0"/>
              <a:t>udging </a:t>
            </a:r>
            <a:r>
              <a:rPr lang="en-US" sz="2400" dirty="0"/>
              <a:t>the value of the message</a:t>
            </a:r>
            <a:r>
              <a:rPr lang="en-US" sz="2400" dirty="0" smtClean="0"/>
              <a:t>.</a:t>
            </a:r>
            <a:r>
              <a:rPr lang="en-US" sz="2400" dirty="0"/>
              <a:t> People </a:t>
            </a:r>
            <a:r>
              <a:rPr lang="en-US" sz="2400" dirty="0" smtClean="0"/>
              <a:t>  are </a:t>
            </a:r>
            <a:r>
              <a:rPr lang="en-US" sz="2400" dirty="0"/>
              <a:t>more likely to evaluate a message positively if </a:t>
            </a:r>
            <a:r>
              <a:rPr lang="en-US" sz="2400" dirty="0" smtClean="0"/>
              <a:t>the            speaker </a:t>
            </a:r>
            <a:r>
              <a:rPr lang="en-US" sz="2400" dirty="0"/>
              <a:t>speaks clearly, presents ideas logically, and gives </a:t>
            </a:r>
            <a:r>
              <a:rPr lang="en-US" sz="2400" dirty="0" smtClean="0"/>
              <a:t> reasons </a:t>
            </a:r>
            <a:r>
              <a:rPr lang="en-US" sz="2400" dirty="0"/>
              <a:t>to support the points made</a:t>
            </a:r>
            <a:endParaRPr lang="en-US" altLang="en-US" sz="2400" b="1" dirty="0"/>
          </a:p>
          <a:p>
            <a:pPr lvl="1" eaLnBrk="1" hangingPunct="1">
              <a:lnSpc>
                <a:spcPct val="90000"/>
              </a:lnSpc>
              <a:buFont typeface="Verdana" panose="020B0604030504040204" pitchFamily="34" charset="0"/>
              <a:buNone/>
            </a:pPr>
            <a:endParaRPr lang="en-US" altLang="en-US" sz="2400" dirty="0"/>
          </a:p>
          <a:p>
            <a:pPr eaLnBrk="1" hangingPunct="1">
              <a:lnSpc>
                <a:spcPct val="90000"/>
              </a:lnSpc>
            </a:pPr>
            <a:endParaRPr lang="en-US" altLang="en-US" b="1" dirty="0"/>
          </a:p>
          <a:p>
            <a:pPr eaLnBrk="1" hangingPunct="1">
              <a:lnSpc>
                <a:spcPct val="90000"/>
              </a:lnSpc>
            </a:pPr>
            <a:endParaRPr lang="en-US" altLang="en-US" dirty="0"/>
          </a:p>
        </p:txBody>
      </p:sp>
      <p:sp>
        <p:nvSpPr>
          <p:cNvPr id="10242" name="Rectangle 2">
            <a:extLst>
              <a:ext uri="{FF2B5EF4-FFF2-40B4-BE49-F238E27FC236}">
                <a16:creationId xmlns:a16="http://schemas.microsoft.com/office/drawing/2014/main" xmlns="" id="{DDBE04A3-D13B-4C4B-9656-2B0937219F34}"/>
              </a:ext>
            </a:extLst>
          </p:cNvPr>
          <p:cNvSpPr>
            <a:spLocks noGrp="1" noRot="1" noChangeArrowheads="1"/>
          </p:cNvSpPr>
          <p:nvPr>
            <p:ph type="title"/>
          </p:nvPr>
        </p:nvSpPr>
        <p:spPr/>
        <p:txBody>
          <a:bodyPr/>
          <a:lstStyle/>
          <a:p>
            <a:pPr>
              <a:defRPr/>
            </a:pPr>
            <a:r>
              <a:rPr lang="en-US" sz="3600" dirty="0"/>
              <a:t/>
            </a:r>
            <a:br>
              <a:rPr lang="en-US" sz="3600" dirty="0"/>
            </a:br>
            <a:r>
              <a:rPr lang="en-US" sz="3600" dirty="0"/>
              <a:t>                                             Stages of Listening Contd.</a:t>
            </a:r>
          </a:p>
        </p:txBody>
      </p:sp>
      <p:pic>
        <p:nvPicPr>
          <p:cNvPr id="17412" name="Picture 3" descr="remember.png">
            <a:extLst>
              <a:ext uri="{FF2B5EF4-FFF2-40B4-BE49-F238E27FC236}">
                <a16:creationId xmlns:a16="http://schemas.microsoft.com/office/drawing/2014/main" xmlns="" id="{46AEE797-9C03-4CEC-9F75-CD732B88284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81800" y="606027"/>
            <a:ext cx="173736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1699</TotalTime>
  <Words>516</Words>
  <Application>Microsoft Office PowerPoint</Application>
  <PresentationFormat>On-screen Show (16:9)</PresentationFormat>
  <Paragraphs>272</Paragraphs>
  <Slides>26</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26</vt:i4>
      </vt:variant>
    </vt:vector>
  </HeadingPairs>
  <TitlesOfParts>
    <vt:vector size="36" baseType="lpstr">
      <vt:lpstr>Arial Unicode MS</vt:lpstr>
      <vt:lpstr>맑은 고딕</vt:lpstr>
      <vt:lpstr>Arial</vt:lpstr>
      <vt:lpstr>Times New Roman</vt:lpstr>
      <vt:lpstr>Verdana</vt:lpstr>
      <vt:lpstr>Wingdings</vt:lpstr>
      <vt:lpstr>Wingdings 3</vt:lpstr>
      <vt:lpstr>Cover and End Slide Master</vt:lpstr>
      <vt:lpstr>Contents Slide Master</vt:lpstr>
      <vt:lpstr>Section Break Slide Master</vt:lpstr>
      <vt:lpstr>PowerPoint Presentation</vt:lpstr>
      <vt:lpstr>PowerPoint Presentation</vt:lpstr>
      <vt:lpstr>PowerPoint Presentation</vt:lpstr>
      <vt:lpstr>                                   What is Listening ?</vt:lpstr>
      <vt:lpstr>PowerPoint Presentation</vt:lpstr>
      <vt:lpstr>PowerPoint Presentation</vt:lpstr>
      <vt:lpstr>                                                                                                       </vt:lpstr>
      <vt:lpstr>                                                                                 Stages Of Listening</vt:lpstr>
      <vt:lpstr>                                              Stages of Listening Contd.</vt:lpstr>
      <vt:lpstr>   </vt:lpstr>
      <vt:lpstr>                                               </vt:lpstr>
      <vt:lpstr>                                                                   </vt:lpstr>
      <vt:lpstr>                                                                                                               </vt:lpstr>
      <vt:lpstr>Faulty Listening Behaviors Contd.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cp:lastModifiedBy>
  <cp:revision>115</cp:revision>
  <dcterms:created xsi:type="dcterms:W3CDTF">2016-12-05T23:26:54Z</dcterms:created>
  <dcterms:modified xsi:type="dcterms:W3CDTF">2020-04-24T19:05:50Z</dcterms:modified>
</cp:coreProperties>
</file>