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Conflicts and its Features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Conflicts and its Features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Conflicts and its Features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Conflicts and its Features</a:t>
            </a:r>
            <a:endParaRPr/>
          </a:p>
        </p:txBody>
      </p:sp>
      <p:sp>
        <p:nvSpPr>
          <p:cNvPr id="130" name="Google Shape;13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0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rgbClr val="17365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>
            <p:ph idx="2" type="pic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>
            <p:ph idx="3" type="pic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/>
          <p:nvPr>
            <p:ph idx="4" type="pic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>
            <p:ph idx="2" type="pic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/>
          <p:nvPr>
            <p:ph idx="3" type="pic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/>
          <p:nvPr>
            <p:ph idx="4" type="pic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>
            <p:ph idx="2" type="pic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6"/>
          <p:cNvSpPr/>
          <p:nvPr>
            <p:ph idx="3" type="pic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/>
          <p:nvPr>
            <p:ph idx="4" type="pic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/>
          <p:nvPr>
            <p:ph idx="5" type="pic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6"/>
          <p:cNvSpPr/>
          <p:nvPr>
            <p:ph idx="6" type="pic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0" y="41151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0" y="98757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70" name="Google Shape;7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/>
          <p:nvPr>
            <p:ph idx="3" type="pic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0" y="475603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4" name="Google Shape;74;p18"/>
          <p:cNvGrpSpPr/>
          <p:nvPr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75" name="Google Shape;75;p18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8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2" type="body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rgbClr val="17365D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0" type="dt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79512" y="55552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rgbClr val="17365D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" type="body"/>
          </p:nvPr>
        </p:nvSpPr>
        <p:spPr>
          <a:xfrm>
            <a:off x="0" y="48351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0" y="105958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179512" y="483518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-42902" y="45594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0" y="88798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/>
          <p:nvPr>
            <p:ph idx="3" type="pic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/>
          <p:nvPr>
            <p:ph idx="4" type="pic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1"/>
          <p:cNvSpPr/>
          <p:nvPr>
            <p:ph idx="5" type="pic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1"/>
          <p:cNvSpPr/>
          <p:nvPr>
            <p:ph idx="6" type="pic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23339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36511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36511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9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3"/>
    <p:sldLayoutId id="2147483665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3000"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95536" y="2211710"/>
            <a:ext cx="8352928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</a:t>
            </a:r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/>
        </p:nvSpPr>
        <p:spPr>
          <a:xfrm>
            <a:off x="827959" y="992905"/>
            <a:ext cx="5328217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endParaRPr b="1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827960" y="1891068"/>
            <a:ext cx="7776488" cy="576000"/>
            <a:chOff x="2984973" y="1131591"/>
            <a:chExt cx="5611091" cy="576000"/>
          </a:xfrm>
        </p:grpSpPr>
        <p:sp>
          <p:nvSpPr>
            <p:cNvPr id="100" name="Google Shape;100;p2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" name="Google Shape;101;p23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" name="Google Shape;102;p23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endParaRPr/>
            </a:p>
          </p:txBody>
        </p:sp>
        <p:sp>
          <p:nvSpPr>
            <p:cNvPr id="103" name="Google Shape;103;p23"/>
            <p:cNvSpPr txBox="1"/>
            <p:nvPr/>
          </p:nvSpPr>
          <p:spPr>
            <a:xfrm>
              <a:off x="3694421" y="1203599"/>
              <a:ext cx="4752528" cy="400110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understand what conflict is</a:t>
              </a:r>
              <a:endPara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4" name="Google Shape;104;p23"/>
          <p:cNvGrpSpPr/>
          <p:nvPr/>
        </p:nvGrpSpPr>
        <p:grpSpPr>
          <a:xfrm>
            <a:off x="827960" y="2643561"/>
            <a:ext cx="7704856" cy="576000"/>
            <a:chOff x="2984973" y="1131591"/>
            <a:chExt cx="5611091" cy="576000"/>
          </a:xfrm>
        </p:grpSpPr>
        <p:sp>
          <p:nvSpPr>
            <p:cNvPr id="105" name="Google Shape;105;p2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" name="Google Shape;106;p23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" name="Google Shape;107;p23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02</a:t>
              </a:r>
              <a:endParaRPr/>
            </a:p>
          </p:txBody>
        </p:sp>
        <p:sp>
          <p:nvSpPr>
            <p:cNvPr id="108" name="Google Shape;108;p23"/>
            <p:cNvSpPr txBox="1"/>
            <p:nvPr/>
          </p:nvSpPr>
          <p:spPr>
            <a:xfrm>
              <a:off x="3694421" y="1203599"/>
              <a:ext cx="4752528" cy="400110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Features of Conflicts</a:t>
              </a:r>
              <a:endPara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/>
        </p:nvSpPr>
        <p:spPr>
          <a:xfrm>
            <a:off x="1600199" y="771550"/>
            <a:ext cx="5943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Conflict?</a:t>
            </a:r>
            <a:endParaRPr/>
          </a:p>
        </p:txBody>
      </p:sp>
      <p:pic>
        <p:nvPicPr>
          <p:cNvPr id="115" name="Google Shape;1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537" y="1563638"/>
            <a:ext cx="4352925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4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and its Features</a:t>
            </a:r>
            <a:endParaRPr/>
          </a:p>
        </p:txBody>
      </p:sp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8100392" y="4629150"/>
            <a:ext cx="41872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/>
        </p:nvSpPr>
        <p:spPr>
          <a:xfrm>
            <a:off x="609600" y="1395413"/>
            <a:ext cx="7922840" cy="23538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“Conflict may be defined as friction between individuals due to differences of opinions, </a:t>
            </a:r>
            <a:endParaRPr b="1" i="0" sz="3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ideas, beliefs, values, needs or objectives”</a:t>
            </a:r>
            <a:endParaRPr b="1" i="0" sz="3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5"/>
          <p:cNvSpPr txBox="1"/>
          <p:nvPr>
            <p:ph idx="11" type="ftr"/>
          </p:nvPr>
        </p:nvSpPr>
        <p:spPr>
          <a:xfrm>
            <a:off x="457200" y="4629150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and its Features</a:t>
            </a:r>
            <a:endParaRPr/>
          </a:p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359080" y="4634929"/>
            <a:ext cx="34672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2" type="body"/>
          </p:nvPr>
        </p:nvSpPr>
        <p:spPr>
          <a:xfrm>
            <a:off x="539552" y="1203598"/>
            <a:ext cx="8064896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It can be defined as a disagreement between two or more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individuals or groups, with each individual or group trying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to gain acceptance of its view or objectives over others.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539552" y="4659982"/>
            <a:ext cx="2448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and its Features</a:t>
            </a:r>
            <a:endParaRPr/>
          </a:p>
        </p:txBody>
      </p:sp>
      <p:sp>
        <p:nvSpPr>
          <p:cNvPr id="134" name="Google Shape;134;p26"/>
          <p:cNvSpPr/>
          <p:nvPr/>
        </p:nvSpPr>
        <p:spPr>
          <a:xfrm>
            <a:off x="8244408" y="465998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0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idx="2" type="body"/>
          </p:nvPr>
        </p:nvSpPr>
        <p:spPr>
          <a:xfrm>
            <a:off x="467544" y="771550"/>
            <a:ext cx="8280920" cy="3744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According to Louis R. Pondy (1992), the term conflict is used in four ways in the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literature to describe: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0005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AutoNum type="romanLcPeriod"/>
            </a:pPr>
            <a:r>
              <a:rPr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Antecedent conditions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of conflicting behavior such as scarcity of resources 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policy differences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ii.    </a:t>
            </a:r>
            <a:r>
              <a:rPr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Affective states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of individuals involved such as stress, tension, hostility, anxiety etc.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iii.   </a:t>
            </a:r>
            <a:r>
              <a:rPr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Cognitive state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of individuals, that is their perception or awareness of conflicting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situation;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iv.   Conflicting behavior </a:t>
            </a:r>
            <a:r>
              <a:rPr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ranging from passive resistance to over aggression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755576" y="4659982"/>
            <a:ext cx="2448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and its Features</a:t>
            </a:r>
            <a:endParaRPr/>
          </a:p>
        </p:txBody>
      </p:sp>
      <p:sp>
        <p:nvSpPr>
          <p:cNvPr id="141" name="Google Shape;141;p27"/>
          <p:cNvSpPr/>
          <p:nvPr/>
        </p:nvSpPr>
        <p:spPr>
          <a:xfrm>
            <a:off x="8100392" y="465998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548009" y="555526"/>
            <a:ext cx="806489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r>
              <a:rPr b="1"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of Conflict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8"/>
          <p:cNvSpPr txBox="1"/>
          <p:nvPr>
            <p:ph idx="2" type="body"/>
          </p:nvPr>
        </p:nvSpPr>
        <p:spPr>
          <a:xfrm>
            <a:off x="548009" y="1131590"/>
            <a:ext cx="8272462" cy="3456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Conflict occurs when individuals are not able to choose among the available alternative courses of action.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Conflict between two individuals implies that they have conflicting perceptions, values and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goals.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Conflict is a dynamic process as it indicates a series of events. Each conflict is made up of a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series of interlocking conflict episodes.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Conflict must be perceived by the parties to it. If no one is aware of a conflict, then it is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generally agreed that no conflict exists.</a:t>
            </a:r>
            <a:endParaRPr/>
          </a:p>
        </p:txBody>
      </p:sp>
      <p:sp>
        <p:nvSpPr>
          <p:cNvPr id="148" name="Google Shape;148;p28"/>
          <p:cNvSpPr/>
          <p:nvPr/>
        </p:nvSpPr>
        <p:spPr>
          <a:xfrm>
            <a:off x="683568" y="4659982"/>
            <a:ext cx="2448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and its Features</a:t>
            </a:r>
            <a:endParaRPr/>
          </a:p>
        </p:txBody>
      </p:sp>
      <p:sp>
        <p:nvSpPr>
          <p:cNvPr id="149" name="Google Shape;149;p28"/>
          <p:cNvSpPr/>
          <p:nvPr/>
        </p:nvSpPr>
        <p:spPr>
          <a:xfrm>
            <a:off x="8028384" y="4587974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Break Slid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