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Garamon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Garamon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2" name="Google Shape;92;p21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93" name="Google Shape;93;p2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EEECE1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EEECE1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0" y="1989535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EEECE1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EEECE1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4475175" y="857250"/>
            <a:ext cx="4114800" cy="2345855"/>
          </a:xfrm>
          <a:prstGeom prst="roundRect">
            <a:avLst>
              <a:gd fmla="val 4230" name="adj"/>
            </a:avLst>
          </a:prstGeom>
          <a:solidFill>
            <a:srgbClr val="DDD9C3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77887" y="757865"/>
            <a:ext cx="3694114" cy="1622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*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7268" y="3348316"/>
            <a:ext cx="638353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793876" y="3278981"/>
            <a:ext cx="65119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143000" y="548640"/>
            <a:ext cx="6400800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  <p:sldLayoutId id="214748366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4014" y="3939902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the research team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685800" y="843558"/>
            <a:ext cx="7772400" cy="652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emotions and tempers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851670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8388424" y="4655478"/>
            <a:ext cx="4606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616722" y="771550"/>
            <a:ext cx="7910556" cy="695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 the conflict in a healthy way</a:t>
            </a:r>
            <a:endParaRPr b="1"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7" y="1563638"/>
            <a:ext cx="4352925" cy="301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281910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685800" y="771550"/>
            <a:ext cx="7772400" cy="587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polite and respectful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923678"/>
            <a:ext cx="539750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316416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1691679" y="699542"/>
            <a:ext cx="63279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for Conflict Management</a:t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iness tool kit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555" y="1491630"/>
            <a:ext cx="3886200" cy="311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244408" y="4629150"/>
            <a:ext cx="5627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090" r="6089" t="0"/>
          <a:stretch/>
        </p:blipFill>
        <p:spPr>
          <a:xfrm>
            <a:off x="4932040" y="771550"/>
            <a:ext cx="4104456" cy="2603005"/>
          </a:xfrm>
          <a:prstGeom prst="roundRect">
            <a:avLst>
              <a:gd fmla="val 4230" name="adj"/>
            </a:avLst>
          </a:prstGeom>
          <a:solidFill>
            <a:srgbClr val="DDD9C3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</p:pic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179512" y="1131590"/>
            <a:ext cx="5112568" cy="1356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C1CB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doesn’t work?</a:t>
            </a:r>
            <a:endParaRPr/>
          </a:p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4932040" y="3543300"/>
            <a:ext cx="421196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C1CB"/>
              </a:buClr>
              <a:buSzPts val="3200"/>
              <a:buFont typeface="Georgia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BLAME</a:t>
            </a:r>
            <a:endParaRPr/>
          </a:p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172400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60" r="660" t="0"/>
          <a:stretch/>
        </p:blipFill>
        <p:spPr>
          <a:xfrm>
            <a:off x="4427984" y="400050"/>
            <a:ext cx="4716016" cy="2867156"/>
          </a:xfrm>
          <a:prstGeom prst="roundRect">
            <a:avLst>
              <a:gd fmla="val 4230" name="adj"/>
            </a:avLst>
          </a:prstGeom>
          <a:solidFill>
            <a:srgbClr val="DDD9C3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</p:pic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04801" y="742951"/>
            <a:ext cx="4411215" cy="1612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C1CB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work?</a:t>
            </a:r>
            <a:endParaRPr/>
          </a:p>
        </p:txBody>
      </p:sp>
      <p:sp>
        <p:nvSpPr>
          <p:cNvPr id="229" name="Google Shape;229;p39"/>
          <p:cNvSpPr txBox="1"/>
          <p:nvPr>
            <p:ph type="title"/>
          </p:nvPr>
        </p:nvSpPr>
        <p:spPr>
          <a:xfrm>
            <a:off x="4427984" y="3429000"/>
            <a:ext cx="47160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C1CB"/>
              </a:buClr>
              <a:buSzPts val="3200"/>
              <a:buFont typeface="Georgia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“third story”</a:t>
            </a:r>
            <a:endParaRPr/>
          </a:p>
        </p:txBody>
      </p:sp>
      <p:sp>
        <p:nvSpPr>
          <p:cNvPr id="230" name="Google Shape;230;p39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31" name="Google Shape;231;p39"/>
          <p:cNvSpPr txBox="1"/>
          <p:nvPr>
            <p:ph idx="12" type="sldNum"/>
          </p:nvPr>
        </p:nvSpPr>
        <p:spPr>
          <a:xfrm>
            <a:off x="8316416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555526"/>
            <a:ext cx="5724127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8316416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251520" y="411510"/>
            <a:ext cx="8686800" cy="6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C1CB"/>
              </a:buClr>
              <a:buSzPts val="3600"/>
              <a:buFont typeface="Georgia"/>
              <a:buNone/>
            </a:pPr>
            <a:r>
              <a:rPr b="1" lang="en-US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Conflict-Management Techniques</a:t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70" y="1035348"/>
            <a:ext cx="6921500" cy="35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47" name="Google Shape;247;p41"/>
          <p:cNvSpPr txBox="1"/>
          <p:nvPr>
            <p:ph idx="12" type="sldNum"/>
          </p:nvPr>
        </p:nvSpPr>
        <p:spPr>
          <a:xfrm>
            <a:off x="8172400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611560" y="1263413"/>
            <a:ext cx="7992888" cy="332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acceptance as a leader.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 organizational morale.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 effective team work.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involvement to address issues.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the culture of leadership development.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communication gap.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Brings cost reduction.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motivation among employees.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from negative to positive environment.</a:t>
            </a:r>
            <a:endParaRPr/>
          </a:p>
        </p:txBody>
      </p:sp>
      <p:sp>
        <p:nvSpPr>
          <p:cNvPr id="253" name="Google Shape;253;p42"/>
          <p:cNvSpPr/>
          <p:nvPr/>
        </p:nvSpPr>
        <p:spPr>
          <a:xfrm>
            <a:off x="611560" y="555526"/>
            <a:ext cx="7543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Problem solving skills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2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176797" y="4634929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730469" y="992905"/>
            <a:ext cx="542570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30471" y="3008006"/>
            <a:ext cx="7776488" cy="576000"/>
            <a:chOff x="2984973" y="1131591"/>
            <a:chExt cx="5611091" cy="576000"/>
          </a:xfrm>
        </p:grpSpPr>
        <p:sp>
          <p:nvSpPr>
            <p:cNvPr id="118" name="Google Shape;118;p26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26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26"/>
            <p:cNvSpPr txBox="1"/>
            <p:nvPr/>
          </p:nvSpPr>
          <p:spPr>
            <a:xfrm>
              <a:off x="3694421" y="1249766"/>
              <a:ext cx="4752528" cy="353943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" name="Google Shape;122;p26"/>
          <p:cNvGrpSpPr/>
          <p:nvPr/>
        </p:nvGrpSpPr>
        <p:grpSpPr>
          <a:xfrm>
            <a:off x="730469" y="2144488"/>
            <a:ext cx="7696361" cy="576000"/>
            <a:chOff x="2984973" y="1131591"/>
            <a:chExt cx="5611091" cy="576000"/>
          </a:xfrm>
        </p:grpSpPr>
        <p:sp>
          <p:nvSpPr>
            <p:cNvPr id="123" name="Google Shape;123;p26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6"/>
            <p:cNvSpPr txBox="1"/>
            <p:nvPr/>
          </p:nvSpPr>
          <p:spPr>
            <a:xfrm>
              <a:off x="3694421" y="1234377"/>
              <a:ext cx="4752528" cy="369332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enable students to learn the strategies to resolve conflicts</a:t>
              </a:r>
              <a:endPara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838199" y="771550"/>
            <a:ext cx="7315200" cy="638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deal with conflict situations?</a:t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37" y="1635646"/>
            <a:ext cx="4352925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388424" y="4634929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838199" y="992138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Negotiate</a:t>
            </a:r>
            <a:endParaRPr b="1" i="0" sz="3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37" y="1563638"/>
            <a:ext cx="4352925" cy="301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460432" y="4629150"/>
            <a:ext cx="2747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838199" y="915566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the problem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37" y="1563638"/>
            <a:ext cx="4352925" cy="301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388424" y="4629150"/>
            <a:ext cx="3467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539552" y="987574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Skills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002" y="1851670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311952" y="4634929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685800" y="1059582"/>
            <a:ext cx="7772400" cy="548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Listening</a:t>
            </a:r>
            <a:endParaRPr b="1" i="0" sz="3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923678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69452" y="4629150"/>
            <a:ext cx="3467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1043608" y="1275606"/>
            <a:ext cx="6696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Asking Question</a:t>
            </a:r>
            <a:endParaRPr/>
          </a:p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244408" y="4629150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685800" y="915566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Assertive action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923678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/>
          </a:p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8316416" y="4629150"/>
            <a:ext cx="4606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