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8" r:id="rId4"/>
    <p:sldMasterId id="2147483669" r:id="rId5"/>
    <p:sldMasterId id="214748367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"/>
              <a:buNone/>
            </a:pPr>
            <a:r>
              <a:rPr lang="en-US">
                <a:latin typeface="Times"/>
                <a:ea typeface="Times"/>
                <a:cs typeface="Times"/>
                <a:sym typeface="Times"/>
              </a:rPr>
              <a:t>People with a high degree of emotional intelligence know what they're feeling, what their emotions mean, and how these emotions can affect other people.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5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7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 layout">
  <p:cSld name="Cover Slide layout">
    <p:bg>
      <p:bgPr>
        <a:solidFill>
          <a:schemeClr val="lt1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idx="1" type="body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1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body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sic Layout">
  <p:cSld name="Basic Layout"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idx="1" type="body"/>
          </p:nvPr>
        </p:nvSpPr>
        <p:spPr>
          <a:xfrm>
            <a:off x="0" y="483518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2" type="body"/>
          </p:nvPr>
        </p:nvSpPr>
        <p:spPr>
          <a:xfrm>
            <a:off x="0" y="1059582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asic Layout">
  <p:cSld name="2_Basic Layout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179512" y="555526"/>
            <a:ext cx="8424936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5"/>
          <p:cNvSpPr txBox="1"/>
          <p:nvPr>
            <p:ph idx="2" type="body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asic Layout">
  <p:cSld name="1_Basic Layout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/>
          <p:nvPr>
            <p:ph idx="1" type="body"/>
          </p:nvPr>
        </p:nvSpPr>
        <p:spPr>
          <a:xfrm>
            <a:off x="179512" y="483518"/>
            <a:ext cx="4248472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16"/>
          <p:cNvSpPr txBox="1"/>
          <p:nvPr>
            <p:ph idx="2" type="body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asic Layout">
  <p:cSld name="3_Basic Layou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-42902" y="45594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2" type="body"/>
          </p:nvPr>
        </p:nvSpPr>
        <p:spPr>
          <a:xfrm>
            <a:off x="0" y="887988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7"/>
          <p:cNvSpPr/>
          <p:nvPr>
            <p:ph idx="3" type="pic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17"/>
          <p:cNvSpPr/>
          <p:nvPr>
            <p:ph idx="4" type="pic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17"/>
          <p:cNvSpPr/>
          <p:nvPr>
            <p:ph idx="5" type="pic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17"/>
          <p:cNvSpPr/>
          <p:nvPr>
            <p:ph idx="6" type="pic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rgbClr val="F2F2F2"/>
          </a:solidFill>
          <a:ln cap="flat" cmpd="sng" w="38100">
            <a:solidFill>
              <a:srgbClr val="538CD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Contents Layout">
  <p:cSld name="Images and Contents Layou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720000" spcFirstLastPara="1" rIns="91425" wrap="square" tIns="45700">
            <a:noAutofit/>
          </a:bodyPr>
          <a:lstStyle>
            <a:lvl1pPr lvl="0" marR="0" rtl="0" algn="l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Images and Contents Layout">
  <p:cSld name="2_Images and Contents Layout">
    <p:bg>
      <p:bgPr>
        <a:solidFill>
          <a:srgbClr val="17365D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/>
          <p:nvPr>
            <p:ph idx="2" type="pic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9"/>
          <p:cNvSpPr/>
          <p:nvPr>
            <p:ph idx="3" type="pic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19"/>
          <p:cNvSpPr/>
          <p:nvPr>
            <p:ph idx="4" type="pic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asic Layout">
  <p:cSld name="4_Basic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/>
          <p:nvPr>
            <p:ph idx="2" type="pic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20"/>
          <p:cNvSpPr/>
          <p:nvPr>
            <p:ph idx="3" type="pic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20"/>
          <p:cNvSpPr/>
          <p:nvPr>
            <p:ph idx="4" type="pic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Images and Contents Layout">
  <p:cSld name="3_Images and Contents Layou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>
            <p:ph idx="2" type="pic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21"/>
          <p:cNvSpPr/>
          <p:nvPr>
            <p:ph idx="3" type="pic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21"/>
          <p:cNvSpPr/>
          <p:nvPr>
            <p:ph idx="4" type="pic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p21"/>
          <p:cNvSpPr/>
          <p:nvPr>
            <p:ph idx="5" type="pic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1"/>
          <p:cNvSpPr/>
          <p:nvPr>
            <p:ph idx="6" type="pic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Images and Contents Layout">
  <p:cSld name="4_Images and Contents Layou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0" y="411510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2"/>
          <p:cNvSpPr txBox="1"/>
          <p:nvPr>
            <p:ph idx="2" type="body"/>
          </p:nvPr>
        </p:nvSpPr>
        <p:spPr>
          <a:xfrm>
            <a:off x="0" y="98757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D:\Fullppt\005-PNG이미지\노트북.png" id="89" name="Google Shape;8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757041" y="1313860"/>
            <a:ext cx="6438182" cy="3274563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2"/>
          <p:cNvSpPr/>
          <p:nvPr>
            <p:ph idx="3" type="pic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24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con sets layout">
  <p:cSld name="icon sets layou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0" y="475603"/>
            <a:ext cx="9144000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3" name="Google Shape;93;p23"/>
          <p:cNvGrpSpPr/>
          <p:nvPr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94" name="Google Shape;94;p23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fmla="val 3968" name="adj"/>
              </a:avLst>
            </a:prstGeom>
            <a:solidFill>
              <a:srgbClr val="17365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23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fmla="val 50000" name="adj"/>
              </a:avLst>
            </a:prstGeom>
            <a:solidFill>
              <a:schemeClr val="lt1">
                <a:alpha val="40784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3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fmla="val 23728" name="adj1"/>
                <a:gd fmla="val 24642" name="adj2"/>
              </a:avLst>
            </a:prstGeom>
            <a:solidFill>
              <a:schemeClr val="lt1">
                <a:alpha val="22745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 Layout">
  <p:cSld name="End Slide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862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2" type="body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lip Art and Text" type="clipArtAndTx">
  <p:cSld name="CLIPART_AND_TEX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195264" y="171450"/>
            <a:ext cx="8015287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8" name="Google Shape;28;p7"/>
          <p:cNvSpPr/>
          <p:nvPr>
            <p:ph idx="2" type="clipArt"/>
          </p:nvPr>
        </p:nvSpPr>
        <p:spPr>
          <a:xfrm>
            <a:off x="609600" y="1200150"/>
            <a:ext cx="38862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" type="body"/>
          </p:nvPr>
        </p:nvSpPr>
        <p:spPr>
          <a:xfrm>
            <a:off x="4648200" y="1200150"/>
            <a:ext cx="38862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 Layout">
  <p:cSld name="Section Break Layout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" type="body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b="0" i="0" sz="36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2" type="body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Images and Contents Layout">
  <p:cSld name="1_Images and Contents Layou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Layout">
  <p:cSld name="Agenda Layout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>
            <p:ph type="title"/>
          </p:nvPr>
        </p:nvSpPr>
        <p:spPr>
          <a:xfrm>
            <a:off x="195264" y="171450"/>
            <a:ext cx="8015287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4" name="Google Shape;44;p12"/>
          <p:cNvSpPr txBox="1"/>
          <p:nvPr>
            <p:ph idx="1" type="body"/>
          </p:nvPr>
        </p:nvSpPr>
        <p:spPr>
          <a:xfrm>
            <a:off x="609600" y="1200150"/>
            <a:ext cx="38862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5" name="Google Shape;45;p12"/>
          <p:cNvSpPr txBox="1"/>
          <p:nvPr>
            <p:ph idx="2" type="body"/>
          </p:nvPr>
        </p:nvSpPr>
        <p:spPr>
          <a:xfrm>
            <a:off x="4648200" y="1200150"/>
            <a:ext cx="3886200" cy="331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16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8.xml"/><Relationship Id="rId17" Type="http://schemas.openxmlformats.org/officeDocument/2006/relationships/theme" Target="../theme/theme3.xml"/><Relationship Id="rId1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23339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070850" y="0"/>
            <a:ext cx="6088050" cy="55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 rot="10800000">
            <a:off x="-36511" y="4592250"/>
            <a:ext cx="6088050" cy="5512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"/>
          <p:cNvSpPr txBox="1"/>
          <p:nvPr/>
        </p:nvSpPr>
        <p:spPr>
          <a:xfrm>
            <a:off x="179512" y="123478"/>
            <a:ext cx="1440160" cy="338554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13000"/>
          </a:blip>
          <a:stretch>
            <a:fillRect/>
          </a:stretch>
        </a:blip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" type="body"/>
          </p:nvPr>
        </p:nvSpPr>
        <p:spPr>
          <a:xfrm>
            <a:off x="8852" y="2121033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None/>
            </a:pPr>
            <a:r>
              <a:rPr lang="en-US" sz="40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Emotional Intelligence</a:t>
            </a:r>
            <a:endParaRPr sz="40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" name="Google Shape;10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74" y="137419"/>
            <a:ext cx="1685925" cy="43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IQ versus EQ" id="175" name="Google Shape;175;p33"/>
          <p:cNvPicPr preferRelativeResize="0"/>
          <p:nvPr/>
        </p:nvPicPr>
        <p:blipFill rotWithShape="1">
          <a:blip r:embed="rId3">
            <a:alphaModFix/>
          </a:blip>
          <a:srcRect b="6905" l="0" r="0" t="18093"/>
          <a:stretch/>
        </p:blipFill>
        <p:spPr>
          <a:xfrm>
            <a:off x="827584" y="555526"/>
            <a:ext cx="7488832" cy="4032448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/>
          <p:nvPr>
            <p:ph type="title"/>
          </p:nvPr>
        </p:nvSpPr>
        <p:spPr>
          <a:xfrm>
            <a:off x="719829" y="963538"/>
            <a:ext cx="6425803" cy="744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700"/>
              <a:buFont typeface="Times"/>
              <a:buNone/>
            </a:pPr>
            <a:r>
              <a:rPr b="1" lang="en-US" sz="27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People who are Emotionally Literate Are,</a:t>
            </a:r>
            <a:endParaRPr b="1" sz="2100">
              <a:solidFill>
                <a:srgbClr val="00206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81" name="Google Shape;181;p34"/>
          <p:cNvSpPr txBox="1"/>
          <p:nvPr>
            <p:ph idx="1" type="body"/>
          </p:nvPr>
        </p:nvSpPr>
        <p:spPr>
          <a:xfrm>
            <a:off x="719829" y="1707654"/>
            <a:ext cx="7776864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Aware of their bodily response to events or people.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Able to discriminate between one type of response and another.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Able to choose the most effective ways of acting and are not controlled by their emotions. 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Can accept and value their positive and negative feelings.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"/>
                <a:ea typeface="Times"/>
                <a:cs typeface="Times"/>
                <a:sym typeface="Times"/>
              </a:rPr>
              <a:t>Take responsibility for their feelings.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"/>
              <a:ea typeface="Times"/>
              <a:cs typeface="Times"/>
              <a:sym typeface="Times"/>
            </a:endParaRPr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ector-illustration-of-medical-background-or-template-with-human-brain_MkM50usu_L.jpg" id="186" name="Google Shape;18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528" y="699542"/>
            <a:ext cx="8424936" cy="3666204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5"/>
          <p:cNvSpPr/>
          <p:nvPr/>
        </p:nvSpPr>
        <p:spPr>
          <a:xfrm>
            <a:off x="683568" y="1635646"/>
            <a:ext cx="7776864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“Research shows that, for better or worse, emotions influence employees’ </a:t>
            </a:r>
            <a:endParaRPr sz="18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commitment, creativity, decision making, work quality, and likelihood of </a:t>
            </a:r>
            <a:endParaRPr sz="18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sticking around – and you can see the effects on the bottom line.”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80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rPr>
              <a:t>Harvard Business Review Jan-Feb 2016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6"/>
          <p:cNvSpPr txBox="1"/>
          <p:nvPr>
            <p:ph idx="1" type="body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latin typeface="Times"/>
                <a:ea typeface="Times"/>
                <a:cs typeface="Times"/>
                <a:sym typeface="Times"/>
              </a:rPr>
              <a:t>Thank you</a:t>
            </a:r>
            <a:endParaRPr sz="4000"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/>
          <p:nvPr/>
        </p:nvSpPr>
        <p:spPr>
          <a:xfrm>
            <a:off x="1196374" y="779547"/>
            <a:ext cx="4959797" cy="5760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Times New Roman"/>
              <a:buNone/>
            </a:pPr>
            <a:r>
              <a:rPr b="1" i="0" lang="en-US" sz="32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Points</a:t>
            </a:r>
            <a:endParaRPr/>
          </a:p>
        </p:txBody>
      </p:sp>
      <p:grpSp>
        <p:nvGrpSpPr>
          <p:cNvPr id="108" name="Google Shape;108;p25"/>
          <p:cNvGrpSpPr/>
          <p:nvPr/>
        </p:nvGrpSpPr>
        <p:grpSpPr>
          <a:xfrm>
            <a:off x="1196378" y="1563638"/>
            <a:ext cx="7336437" cy="576000"/>
            <a:chOff x="2984973" y="1131591"/>
            <a:chExt cx="5611091" cy="576000"/>
          </a:xfrm>
        </p:grpSpPr>
        <p:sp>
          <p:nvSpPr>
            <p:cNvPr id="109" name="Google Shape;109;p25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" name="Google Shape;111;p25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01</a:t>
              </a:r>
              <a:endParaRPr/>
            </a:p>
          </p:txBody>
        </p:sp>
        <p:sp>
          <p:nvSpPr>
            <p:cNvPr id="112" name="Google Shape;112;p25"/>
            <p:cNvSpPr txBox="1"/>
            <p:nvPr/>
          </p:nvSpPr>
          <p:spPr>
            <a:xfrm>
              <a:off x="3694421" y="1265155"/>
              <a:ext cx="4752528" cy="338554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To enable students to learn what emotional intelligence is</a:t>
              </a:r>
              <a:endPara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pic>
        <p:nvPicPr>
          <p:cNvPr id="113" name="Google Shape;1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4" name="Google Shape;114;p25"/>
          <p:cNvGrpSpPr/>
          <p:nvPr/>
        </p:nvGrpSpPr>
        <p:grpSpPr>
          <a:xfrm>
            <a:off x="1196376" y="2316131"/>
            <a:ext cx="7336439" cy="576000"/>
            <a:chOff x="2984973" y="1131591"/>
            <a:chExt cx="5611091" cy="576000"/>
          </a:xfrm>
        </p:grpSpPr>
        <p:sp>
          <p:nvSpPr>
            <p:cNvPr id="115" name="Google Shape;115;p25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" name="Google Shape;116;p25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" name="Google Shape;117;p25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02</a:t>
              </a:r>
              <a:endParaRPr/>
            </a:p>
          </p:txBody>
        </p:sp>
        <p:sp>
          <p:nvSpPr>
            <p:cNvPr id="118" name="Google Shape;118;p25"/>
            <p:cNvSpPr txBox="1"/>
            <p:nvPr/>
          </p:nvSpPr>
          <p:spPr>
            <a:xfrm>
              <a:off x="3694421" y="1265155"/>
              <a:ext cx="4752528" cy="338554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Differentiation between IQ and EQ</a:t>
              </a:r>
              <a:endPara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19" name="Google Shape;119;p25"/>
          <p:cNvGrpSpPr/>
          <p:nvPr/>
        </p:nvGrpSpPr>
        <p:grpSpPr>
          <a:xfrm>
            <a:off x="1196375" y="3034608"/>
            <a:ext cx="7336439" cy="576000"/>
            <a:chOff x="2984973" y="1131591"/>
            <a:chExt cx="5611091" cy="576000"/>
          </a:xfrm>
        </p:grpSpPr>
        <p:sp>
          <p:nvSpPr>
            <p:cNvPr id="120" name="Google Shape;120;p25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" name="Google Shape;122;p25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03</a:t>
              </a:r>
              <a:endParaRPr/>
            </a:p>
          </p:txBody>
        </p:sp>
        <p:sp>
          <p:nvSpPr>
            <p:cNvPr id="123" name="Google Shape;123;p25"/>
            <p:cNvSpPr txBox="1"/>
            <p:nvPr/>
          </p:nvSpPr>
          <p:spPr>
            <a:xfrm>
              <a:off x="3694421" y="1265155"/>
              <a:ext cx="4752528" cy="338554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6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Discuss the significance of EI in one’s personal and professional life</a:t>
              </a:r>
              <a:endParaRPr b="0" i="0" sz="16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4" name="Google Shape;124;p25"/>
          <p:cNvGrpSpPr/>
          <p:nvPr/>
        </p:nvGrpSpPr>
        <p:grpSpPr>
          <a:xfrm>
            <a:off x="1196374" y="3795950"/>
            <a:ext cx="7336441" cy="576000"/>
            <a:chOff x="2984973" y="1131591"/>
            <a:chExt cx="5611091" cy="576000"/>
          </a:xfrm>
        </p:grpSpPr>
        <p:sp>
          <p:nvSpPr>
            <p:cNvPr id="125" name="Google Shape;125;p25"/>
            <p:cNvSpPr/>
            <p:nvPr/>
          </p:nvSpPr>
          <p:spPr>
            <a:xfrm rot="5400000">
              <a:off x="5719936" y="-1240513"/>
              <a:ext cx="432048" cy="5320208"/>
            </a:xfrm>
            <a:prstGeom prst="round2SameRect">
              <a:avLst>
                <a:gd fmla="val 50000" name="adj1"/>
                <a:gd fmla="val 0" name="adj2"/>
              </a:avLst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6" name="Google Shape;126;p25"/>
            <p:cNvSpPr/>
            <p:nvPr/>
          </p:nvSpPr>
          <p:spPr>
            <a:xfrm flipH="1" rot="-5400000">
              <a:off x="2984973" y="1131591"/>
              <a:ext cx="576000" cy="576000"/>
            </a:xfrm>
            <a:prstGeom prst="ellipse">
              <a:avLst/>
            </a:prstGeom>
            <a:solidFill>
              <a:schemeClr val="lt1"/>
            </a:solidFill>
            <a:ln cap="flat" cmpd="sng" w="50800">
              <a:solidFill>
                <a:srgbClr val="17365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" name="Google Shape;127;p25"/>
            <p:cNvSpPr txBox="1"/>
            <p:nvPr/>
          </p:nvSpPr>
          <p:spPr>
            <a:xfrm>
              <a:off x="2988072" y="1243225"/>
              <a:ext cx="56980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0" lIns="91425" spcFirstLastPara="1" rIns="91425" wrap="square" tIns="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04</a:t>
              </a:r>
              <a:endParaRPr/>
            </a:p>
          </p:txBody>
        </p:sp>
        <p:sp>
          <p:nvSpPr>
            <p:cNvPr id="128" name="Google Shape;128;p25"/>
            <p:cNvSpPr txBox="1"/>
            <p:nvPr/>
          </p:nvSpPr>
          <p:spPr>
            <a:xfrm>
              <a:off x="3694421" y="1203599"/>
              <a:ext cx="4752528" cy="400110"/>
            </a:xfrm>
            <a:prstGeom prst="rect">
              <a:avLst/>
            </a:prstGeom>
            <a:solidFill>
              <a:srgbClr val="538CD5"/>
            </a:solidFill>
            <a:ln>
              <a:noFill/>
            </a:ln>
          </p:spPr>
          <p:txBody>
            <a:bodyPr anchorCtr="0" anchor="b" bIns="45700" lIns="91425" spcFirstLastPara="1" rIns="91425" wrap="square" tIns="45700">
              <a:noAutofit/>
            </a:bodyPr>
            <a:lstStyle/>
            <a:p>
              <a:pPr indent="0" lvl="0" marL="0" marR="0" rtl="0" algn="just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20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/>
          <p:nvPr/>
        </p:nvSpPr>
        <p:spPr>
          <a:xfrm>
            <a:off x="755576" y="2139702"/>
            <a:ext cx="763284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000" u="none" cap="none" strike="noStrike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“Emotional intelligence or EI is the ability to understand and manage your own emotions, and those of the people around you” </a:t>
            </a:r>
            <a:endParaRPr b="1" i="1" sz="2000" u="none" cap="none" strike="noStrike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5" name="Google Shape;135;p26"/>
          <p:cNvSpPr/>
          <p:nvPr/>
        </p:nvSpPr>
        <p:spPr>
          <a:xfrm>
            <a:off x="755576" y="1275606"/>
            <a:ext cx="45720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Emotional Intelligence </a:t>
            </a:r>
            <a:endParaRPr b="1" sz="2800">
              <a:solidFill>
                <a:srgbClr val="002060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/>
          <p:nvPr/>
        </p:nvSpPr>
        <p:spPr>
          <a:xfrm>
            <a:off x="359532" y="1347614"/>
            <a:ext cx="8496944" cy="3114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1" i="1" lang="en-US" sz="18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Emotional Intelligence (EQ): </a:t>
            </a:r>
            <a:endParaRPr b="1" i="1" sz="18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     </a:t>
            </a:r>
            <a:r>
              <a:rPr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Emotional intelligence is your ability to recognize and understand emotions in yourself and others,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and your ability to use this awareness to manage your behavior and relationships.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(Goleman &amp; Boyatzis)</a:t>
            </a:r>
            <a:endParaRPr/>
          </a:p>
          <a:p>
            <a:pPr indent="-285750" lvl="0" marL="28575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</a:pPr>
            <a:r>
              <a:rPr b="1" i="1" lang="en-US" sz="18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Cognitive Intelligence (IQ): </a:t>
            </a:r>
            <a:endParaRPr b="1" i="1" sz="1800">
              <a:solidFill>
                <a:schemeClr val="dk2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      </a:t>
            </a:r>
            <a:r>
              <a:rPr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Your ability to learn and understand new situations, reason through a given problem, and apply </a:t>
            </a:r>
            <a:endParaRPr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     knowledge to a current situation. </a:t>
            </a:r>
            <a:endParaRPr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IQ AND EQ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IQ </a:t>
            </a:r>
            <a:r>
              <a:rPr i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(intelligence quotient) </a:t>
            </a:r>
            <a:r>
              <a:rPr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defines how smart you are,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	EQ </a:t>
            </a:r>
            <a:r>
              <a:rPr i="1"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(emotional quotient)</a:t>
            </a:r>
            <a:r>
              <a:rPr lang="en-US" sz="16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defines how well you use what smarts you have.</a:t>
            </a:r>
            <a:endParaRPr sz="1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41" name="Google Shape;141;p27"/>
          <p:cNvSpPr/>
          <p:nvPr/>
        </p:nvSpPr>
        <p:spPr>
          <a:xfrm>
            <a:off x="539552" y="762839"/>
            <a:ext cx="81369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EQ vs. IQ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idx="1" type="body"/>
          </p:nvPr>
        </p:nvSpPr>
        <p:spPr>
          <a:xfrm>
            <a:off x="4057650" y="1200150"/>
            <a:ext cx="3826718" cy="31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00"/>
              <a:buNone/>
            </a:pPr>
            <a:r>
              <a:rPr b="1"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Anyone can become angry, </a:t>
            </a:r>
            <a:endParaRPr b="1" sz="2100">
              <a:solidFill>
                <a:srgbClr val="00206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rgbClr val="002060"/>
              </a:buClr>
              <a:buSzPts val="2100"/>
              <a:buNone/>
            </a:pPr>
            <a:r>
              <a:rPr b="1"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that is easy. But to be angry </a:t>
            </a:r>
            <a:endParaRPr b="1" sz="2100">
              <a:solidFill>
                <a:srgbClr val="00206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rgbClr val="002060"/>
              </a:buClr>
              <a:buSzPts val="2100"/>
              <a:buNone/>
            </a:pPr>
            <a:r>
              <a:rPr b="1"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with the right person, to the </a:t>
            </a:r>
            <a:endParaRPr b="1" sz="2100">
              <a:solidFill>
                <a:srgbClr val="00206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rgbClr val="002060"/>
              </a:buClr>
              <a:buSzPts val="2100"/>
              <a:buNone/>
            </a:pPr>
            <a:r>
              <a:rPr b="1"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right degree, at the right time, </a:t>
            </a:r>
            <a:endParaRPr/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rgbClr val="002060"/>
              </a:buClr>
              <a:buSzPts val="2100"/>
              <a:buNone/>
            </a:pPr>
            <a:r>
              <a:rPr b="1"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for the right purpose, and in </a:t>
            </a:r>
            <a:endParaRPr b="1" sz="2100">
              <a:solidFill>
                <a:srgbClr val="00206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rtl="0" algn="l">
              <a:spcBef>
                <a:spcPts val="420"/>
              </a:spcBef>
              <a:spcAft>
                <a:spcPts val="0"/>
              </a:spcAft>
              <a:buClr>
                <a:srgbClr val="002060"/>
              </a:buClr>
              <a:buSzPts val="2100"/>
              <a:buNone/>
            </a:pPr>
            <a:r>
              <a:rPr b="1"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the right way ---that is not easy.</a:t>
            </a:r>
            <a:r>
              <a:rPr i="1"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 (Aristotle)</a:t>
            </a:r>
            <a:endParaRPr sz="2100">
              <a:solidFill>
                <a:srgbClr val="00206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descr="MCj03122540000[1]" id="147" name="Google Shape;1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5616" y="1059582"/>
            <a:ext cx="2139554" cy="3099792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/>
          <p:nvPr/>
        </p:nvSpPr>
        <p:spPr>
          <a:xfrm>
            <a:off x="1043608" y="1618803"/>
            <a:ext cx="6912768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Knowing </a:t>
            </a:r>
            <a:r>
              <a:rPr b="1"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emotions is the first step …</a:t>
            </a:r>
            <a:br>
              <a:rPr b="1"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But </a:t>
            </a:r>
            <a:br>
              <a:rPr b="1" lang="en-US" sz="28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lang="en-US" sz="28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Managing </a:t>
            </a:r>
            <a:r>
              <a:rPr b="1" lang="en-US" sz="28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them is more important</a:t>
            </a:r>
            <a:endParaRPr sz="28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0"/>
          <p:cNvSpPr/>
          <p:nvPr/>
        </p:nvSpPr>
        <p:spPr>
          <a:xfrm>
            <a:off x="1331640" y="2007880"/>
            <a:ext cx="6795069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So ….What is Emotional Intelligence </a:t>
            </a:r>
            <a:endParaRPr sz="4000">
              <a:solidFill>
                <a:srgbClr val="00206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1"/>
          <p:cNvSpPr/>
          <p:nvPr/>
        </p:nvSpPr>
        <p:spPr>
          <a:xfrm>
            <a:off x="3419872" y="13587"/>
            <a:ext cx="5472608" cy="2918203"/>
          </a:xfrm>
          <a:prstGeom prst="horizontalScroll">
            <a:avLst>
              <a:gd fmla="val 12500" name="adj"/>
            </a:avLst>
          </a:prstGeom>
          <a:solidFill>
            <a:schemeClr val="lt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“a form of social intelligence that involves the ability to </a:t>
            </a:r>
            <a:r>
              <a:rPr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monitor one's own and others' feelings </a:t>
            </a:r>
            <a:r>
              <a:rPr lang="en-US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emotions, to discriminate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among them, and to </a:t>
            </a:r>
            <a:r>
              <a:rPr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use this information </a:t>
            </a:r>
            <a:r>
              <a:rPr lang="en-US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to guide one's </a:t>
            </a:r>
            <a:r>
              <a:rPr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thinking and action</a:t>
            </a:r>
            <a:r>
              <a:rPr lang="en-US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”.</a:t>
            </a:r>
            <a:endParaRPr sz="21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3" name="Google Shape;163;p31"/>
          <p:cNvSpPr/>
          <p:nvPr/>
        </p:nvSpPr>
        <p:spPr>
          <a:xfrm>
            <a:off x="3419872" y="2643758"/>
            <a:ext cx="5472608" cy="2400455"/>
          </a:xfrm>
          <a:prstGeom prst="horizontalScroll">
            <a:avLst>
              <a:gd fmla="val 12500" name="adj"/>
            </a:avLst>
          </a:prstGeom>
          <a:solidFill>
            <a:schemeClr val="lt1"/>
          </a:solidFill>
          <a:ln cap="flat" cmpd="sng" w="254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dk2"/>
                </a:solidFill>
                <a:latin typeface="Times"/>
                <a:ea typeface="Times"/>
                <a:cs typeface="Times"/>
                <a:sym typeface="Times"/>
              </a:rPr>
              <a:t> </a:t>
            </a:r>
            <a:r>
              <a:rPr lang="en-US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“ the capacity for recognizing </a:t>
            </a:r>
            <a:r>
              <a:rPr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our own </a:t>
            </a:r>
            <a:endParaRPr sz="2100">
              <a:solidFill>
                <a:srgbClr val="002060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feelings and those of others</a:t>
            </a:r>
            <a:r>
              <a:rPr lang="en-US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, for motivating </a:t>
            </a:r>
            <a:endParaRPr sz="21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ourselves and for </a:t>
            </a:r>
            <a:r>
              <a:rPr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managing emotions </a:t>
            </a:r>
            <a:r>
              <a:rPr lang="en-US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well </a:t>
            </a:r>
            <a:r>
              <a:rPr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in          ourselves </a:t>
            </a:r>
            <a:r>
              <a:rPr lang="en-US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and </a:t>
            </a:r>
            <a:r>
              <a:rPr lang="en-US" sz="2100">
                <a:solidFill>
                  <a:srgbClr val="002060"/>
                </a:solidFill>
                <a:latin typeface="Times"/>
                <a:ea typeface="Times"/>
                <a:cs typeface="Times"/>
                <a:sym typeface="Times"/>
              </a:rPr>
              <a:t>in our relationships</a:t>
            </a:r>
            <a:r>
              <a:rPr lang="en-US" sz="2100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”.</a:t>
            </a:r>
            <a:endParaRPr b="1" sz="2100">
              <a:solidFill>
                <a:schemeClr val="dk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64" name="Google Shape;164;p31"/>
          <p:cNvSpPr/>
          <p:nvPr/>
        </p:nvSpPr>
        <p:spPr>
          <a:xfrm>
            <a:off x="179512" y="555526"/>
            <a:ext cx="3091974" cy="176563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25400">
            <a:solidFill>
              <a:srgbClr val="619D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Peter Salovey and John D. Mayer (1990)</a:t>
            </a:r>
            <a:endParaRPr/>
          </a:p>
        </p:txBody>
      </p:sp>
      <p:sp>
        <p:nvSpPr>
          <p:cNvPr id="165" name="Google Shape;165;p31"/>
          <p:cNvSpPr/>
          <p:nvPr/>
        </p:nvSpPr>
        <p:spPr>
          <a:xfrm>
            <a:off x="179513" y="2817153"/>
            <a:ext cx="3091974" cy="1765631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chemeClr val="dk2"/>
          </a:solidFill>
          <a:ln cap="flat" cmpd="sng" w="25400">
            <a:solidFill>
              <a:srgbClr val="619DA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Times"/>
                <a:ea typeface="Times"/>
                <a:cs typeface="Times"/>
                <a:sym typeface="Times"/>
              </a:rPr>
              <a:t>Daniel Goleman (1998)</a:t>
            </a:r>
            <a:endParaRPr sz="1800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32"/>
          <p:cNvPicPr preferRelativeResize="0"/>
          <p:nvPr/>
        </p:nvPicPr>
        <p:blipFill rotWithShape="1">
          <a:blip r:embed="rId3">
            <a:alphaModFix/>
          </a:blip>
          <a:srcRect b="-369" l="10000" r="10833" t="-371"/>
          <a:stretch/>
        </p:blipFill>
        <p:spPr>
          <a:xfrm>
            <a:off x="1331640" y="555526"/>
            <a:ext cx="6552728" cy="4032448"/>
          </a:xfrm>
          <a:prstGeom prst="rect">
            <a:avLst/>
          </a:prstGeom>
          <a:solidFill>
            <a:srgbClr val="00206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 and End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s Slide Master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ection Break Slide Ma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