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5"/>
    <p:sldMasterId id="2147483666" r:id="rId6"/>
    <p:sldMasterId id="214748366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39864-EAB7-4C96-BDFB-08AE63C627DA}">
  <a:tblStyle styleId="{49239864-EAB7-4C96-BDFB-08AE63C627D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8F9"/>
          </a:solidFill>
        </a:fill>
      </a:tcStyle>
    </a:wholeTbl>
    <a:band1H>
      <a:tcTxStyle/>
      <a:tcStyle>
        <a:fill>
          <a:solidFill>
            <a:srgbClr val="D8F0F2"/>
          </a:solidFill>
        </a:fill>
      </a:tcStyle>
    </a:band1H>
    <a:band2H>
      <a:tcTxStyle/>
    </a:band2H>
    <a:band1V>
      <a:tcTxStyle/>
      <a:tcStyle>
        <a:fill>
          <a:solidFill>
            <a:srgbClr val="D8F0F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2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2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2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4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4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5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6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6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6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6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63" name="Google Shape;6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7" name="Google Shape;67;p18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8" name="Google Shape;68;p18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8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014" y="1995686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None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Intelligence</a:t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014" y="3939902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/>
        </p:nvSpPr>
        <p:spPr>
          <a:xfrm>
            <a:off x="899592" y="665475"/>
            <a:ext cx="5256584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90" name="Google Shape;90;p22"/>
          <p:cNvGrpSpPr/>
          <p:nvPr/>
        </p:nvGrpSpPr>
        <p:grpSpPr>
          <a:xfrm>
            <a:off x="1148584" y="1347614"/>
            <a:ext cx="7032602" cy="476033"/>
            <a:chOff x="2984973" y="1131591"/>
            <a:chExt cx="5611091" cy="576000"/>
          </a:xfrm>
        </p:grpSpPr>
        <p:sp>
          <p:nvSpPr>
            <p:cNvPr id="91" name="Google Shape;91;p2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" name="Google Shape;93;p22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94" name="Google Shape;94;p22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enable students to learn EQ Model</a:t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95" name="Google Shape;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p22"/>
          <p:cNvGrpSpPr/>
          <p:nvPr/>
        </p:nvGrpSpPr>
        <p:grpSpPr>
          <a:xfrm>
            <a:off x="1148584" y="2100107"/>
            <a:ext cx="7032602" cy="476033"/>
            <a:chOff x="2984973" y="1131591"/>
            <a:chExt cx="5611091" cy="576000"/>
          </a:xfrm>
        </p:grpSpPr>
        <p:sp>
          <p:nvSpPr>
            <p:cNvPr id="97" name="Google Shape;97;p2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p22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00" name="Google Shape;100;p22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Self Awareness</a:t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1" name="Google Shape;101;p22"/>
          <p:cNvGrpSpPr/>
          <p:nvPr/>
        </p:nvGrpSpPr>
        <p:grpSpPr>
          <a:xfrm>
            <a:off x="1178180" y="2818584"/>
            <a:ext cx="7004415" cy="476033"/>
            <a:chOff x="2984973" y="1131591"/>
            <a:chExt cx="5611091" cy="576000"/>
          </a:xfrm>
        </p:grpSpPr>
        <p:sp>
          <p:nvSpPr>
            <p:cNvPr id="102" name="Google Shape;102;p2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22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/>
            </a:p>
          </p:txBody>
        </p:sp>
        <p:sp>
          <p:nvSpPr>
            <p:cNvPr id="105" name="Google Shape;105;p22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Self Management</a:t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06" name="Google Shape;106;p22"/>
          <p:cNvGrpSpPr/>
          <p:nvPr/>
        </p:nvGrpSpPr>
        <p:grpSpPr>
          <a:xfrm>
            <a:off x="1148584" y="3579926"/>
            <a:ext cx="7032602" cy="476033"/>
            <a:chOff x="2984973" y="1131591"/>
            <a:chExt cx="5611091" cy="576000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22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04</a:t>
              </a: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Social Awareness</a:t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22"/>
          <p:cNvGrpSpPr/>
          <p:nvPr/>
        </p:nvGrpSpPr>
        <p:grpSpPr>
          <a:xfrm>
            <a:off x="1148584" y="4289554"/>
            <a:ext cx="7032602" cy="476033"/>
            <a:chOff x="2984973" y="1131591"/>
            <a:chExt cx="5611091" cy="576000"/>
          </a:xfrm>
        </p:grpSpPr>
        <p:sp>
          <p:nvSpPr>
            <p:cNvPr id="112" name="Google Shape;112;p22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22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05</a:t>
              </a:r>
              <a:endPara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" name="Google Shape;115;p22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Relationship Management</a:t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drant" id="120" name="Google Shape;120;p23"/>
          <p:cNvPicPr preferRelativeResize="0"/>
          <p:nvPr/>
        </p:nvPicPr>
        <p:blipFill rotWithShape="1">
          <a:blip r:embed="rId3">
            <a:alphaModFix/>
          </a:blip>
          <a:srcRect b="51379" l="33342" r="48046" t="22362"/>
          <a:stretch/>
        </p:blipFill>
        <p:spPr>
          <a:xfrm>
            <a:off x="5508104" y="2033149"/>
            <a:ext cx="1054250" cy="1024666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23"/>
          <p:cNvSpPr txBox="1"/>
          <p:nvPr/>
        </p:nvSpPr>
        <p:spPr>
          <a:xfrm>
            <a:off x="3369924" y="1652196"/>
            <a:ext cx="1950149" cy="400110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Self-Awareness</a:t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3369924" y="3147814"/>
            <a:ext cx="2019399" cy="384721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Awareness</a:t>
            </a:r>
            <a:endParaRPr b="1" i="0" sz="19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6818802" y="1698362"/>
            <a:ext cx="1909497" cy="36933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 Management</a:t>
            </a:r>
            <a:endParaRPr b="1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6231022" y="3147814"/>
            <a:ext cx="2781531" cy="369332"/>
          </a:xfrm>
          <a:prstGeom prst="rect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Management</a:t>
            </a:r>
            <a:endParaRPr b="1" i="0" sz="18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189806" y="765065"/>
            <a:ext cx="3819540" cy="510541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00B0F0"/>
          </a:solidFill>
          <a:ln cap="flat" cmpd="sng" w="1778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Goleman’s EQ Model 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971600" y="1509028"/>
            <a:ext cx="193443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Competence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971600" y="2875341"/>
            <a:ext cx="189385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</a:t>
            </a:r>
            <a:br>
              <a:rPr b="1" lang="en-US" sz="21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1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683568" y="555526"/>
            <a:ext cx="7772400" cy="682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Questions To Ask Yourself</a:t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827584" y="1131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{49239864-EAB7-4C96-BDFB-08AE63C627DA}</a:tableStyleId>
              </a:tblPr>
              <a:tblGrid>
                <a:gridCol w="3778200"/>
                <a:gridCol w="3778200"/>
              </a:tblGrid>
              <a:tr h="163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sng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Self-Awareness  </a:t>
                      </a:r>
                      <a:r>
                        <a:rPr b="1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0" lang="en-US" sz="2000" u="sng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I accurately identify my own 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 and tendencies as they 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happen? 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sng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Self-Management</a:t>
                      </a:r>
                      <a:r>
                        <a:rPr b="0" lang="en-US" sz="2000" u="sng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Can I manage my emotions and </a:t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behavior to a positive outcome?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  <a:tr h="164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sng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Awareness     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I accurately identify others’ </a:t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 and tendencies as I interact </a:t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them?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sng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Relationship Management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 I manage the interactions I have </a:t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others constructively and to a </a:t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spcBef>
                          <a:spcPts val="5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 outcome?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