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0" y="4835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0" y="105958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179512" y="55552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179512" y="483518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-42902" y="45594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0" y="88798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9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9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rgbClr val="17365D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>
            <p:ph idx="2" type="pic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/>
          <p:nvPr>
            <p:ph idx="4" type="pic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>
            <p:ph idx="2" type="pic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/>
          <p:nvPr>
            <p:ph idx="3" type="pic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/>
          <p:nvPr>
            <p:ph idx="4" type="pic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>
            <p:ph idx="2" type="pic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/>
          <p:nvPr>
            <p:ph idx="3" type="pic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/>
          <p:nvPr>
            <p:ph idx="4" type="pic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3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3"/>
          <p:cNvSpPr/>
          <p:nvPr>
            <p:ph idx="6" type="pic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0" y="41151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0" y="98757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98" name="Google Shape;9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4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0" y="47560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02" name="Google Shape;102;p25"/>
          <p:cNvGrpSpPr/>
          <p:nvPr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103" name="Google Shape;103;p2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5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0" type="dt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1" type="ftr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body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195264" y="171450"/>
            <a:ext cx="8015287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09600" y="1200150"/>
            <a:ext cx="38862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648200" y="1200150"/>
            <a:ext cx="38862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195264" y="171450"/>
            <a:ext cx="8015287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609600" y="1200150"/>
            <a:ext cx="79248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9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23339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3000"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4014" y="1995686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</a:pPr>
            <a:r>
              <a:rPr lang="en-US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Improve Emotional Intelligence</a:t>
            </a:r>
            <a:endParaRPr sz="3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4014" y="3939902"/>
            <a:ext cx="9144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23528" y="699542"/>
            <a:ext cx="849694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emotions (Branch 3)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609600" y="1635646"/>
            <a:ext cx="7924800" cy="2879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Understanding complex and conflicting emotions.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Emotions and behavioral consequences.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Read a situation and respond correctly.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Some emotional responses are maladaptive.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Jealousy and envy are destructive.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23528" y="589994"/>
            <a:ext cx="849694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Emotions (MSCEIT)</a:t>
            </a:r>
            <a:endParaRPr/>
          </a:p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539552" y="1275606"/>
            <a:ext cx="8064896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Tom felt anxious, and became a bit stressed when he thought about all the work he needed to do. When his supervisor brought him an additional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project, he felt ____.  (Select the best choice.)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Overwhelmed-snowed under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Depressed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Ashamed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Self Conscious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e) Jittery-Nervous </a:t>
            </a:r>
            <a:endParaRPr/>
          </a:p>
        </p:txBody>
      </p:sp>
      <p:sp>
        <p:nvSpPr>
          <p:cNvPr id="187" name="Google Shape;187;p36"/>
          <p:cNvSpPr/>
          <p:nvPr/>
        </p:nvSpPr>
        <p:spPr>
          <a:xfrm>
            <a:off x="827584" y="3939902"/>
            <a:ext cx="6629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242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Being able to predict how people will emotionally react.</a:t>
            </a:r>
            <a:endParaRPr sz="2000">
              <a:solidFill>
                <a:srgbClr val="1242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325488" y="627534"/>
            <a:ext cx="849694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emotions (Branch 4)</a:t>
            </a:r>
            <a:endParaRPr/>
          </a:p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611560" y="1419622"/>
            <a:ext cx="7924800" cy="3024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Developing mood regulation skills.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Productive ways to change mood.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Avoid over and under regulation.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Seek natural means rather than alcohol, tobacco or other drugs.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Stress coping strategies.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344876" y="660157"/>
            <a:ext cx="842493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Emotions (Branch 4)</a:t>
            </a:r>
            <a:endParaRPr/>
          </a:p>
        </p:txBody>
      </p:sp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323528" y="1203598"/>
            <a:ext cx="8568952" cy="2839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 just came back from vacation. She was feeling peaceful and content.  How well would each action preserve her mood? 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1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She started to make a list of things at home that she needed to do. 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Ineffective..1.....2.....3.....4.....5..Very Effective </a:t>
            </a:r>
            <a:endParaRPr/>
          </a:p>
          <a:p>
            <a:pPr indent="-355600" lvl="0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2: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 began thinking about where and when she would go on her next vacation. 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Ineffective..1.....2.....3.....4.....5..Very Effective </a:t>
            </a:r>
            <a:endParaRPr/>
          </a:p>
          <a:p>
            <a:pPr indent="-355600" lvl="0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3: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 decided it was best to ignore the feeling since it wouldn't last anyway. 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Ineffective..1.....2.....3.....4.....5..Very Effective </a:t>
            </a:r>
            <a:endParaRPr/>
          </a:p>
        </p:txBody>
      </p:sp>
      <p:sp>
        <p:nvSpPr>
          <p:cNvPr id="200" name="Google Shape;200;p38"/>
          <p:cNvSpPr/>
          <p:nvPr/>
        </p:nvSpPr>
        <p:spPr>
          <a:xfrm>
            <a:off x="395536" y="3939902"/>
            <a:ext cx="84249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242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Stay open to emotions and blend with thinking.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242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emotion and thought to make effective  decisions.</a:t>
            </a:r>
            <a:endParaRPr sz="1800">
              <a:solidFill>
                <a:srgbClr val="1242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9"/>
          <p:cNvPicPr preferRelativeResize="0"/>
          <p:nvPr/>
        </p:nvPicPr>
        <p:blipFill rotWithShape="1">
          <a:blip r:embed="rId3">
            <a:alphaModFix/>
          </a:blip>
          <a:srcRect b="10000" l="14999" r="15000" t="4074"/>
          <a:stretch/>
        </p:blipFill>
        <p:spPr>
          <a:xfrm>
            <a:off x="539552" y="555527"/>
            <a:ext cx="7992888" cy="39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/>
          <p:nvPr/>
        </p:nvSpPr>
        <p:spPr>
          <a:xfrm>
            <a:off x="2196396" y="627534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#</a:t>
            </a:r>
            <a:r>
              <a:rPr lang="en-US" sz="4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Emotional Awareness</a:t>
            </a:r>
            <a:endParaRPr/>
          </a:p>
        </p:txBody>
      </p:sp>
      <p:pic>
        <p:nvPicPr>
          <p:cNvPr id="211" name="Google Shape;211;p40"/>
          <p:cNvPicPr preferRelativeResize="0"/>
          <p:nvPr/>
        </p:nvPicPr>
        <p:blipFill rotWithShape="1">
          <a:blip r:embed="rId3">
            <a:alphaModFix/>
          </a:blip>
          <a:srcRect b="22962" l="12314" r="18334" t="29910"/>
          <a:stretch/>
        </p:blipFill>
        <p:spPr>
          <a:xfrm>
            <a:off x="395536" y="1347614"/>
            <a:ext cx="8568952" cy="32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1043608" y="665475"/>
            <a:ext cx="5112568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</a:t>
            </a:r>
            <a:endParaRPr/>
          </a:p>
        </p:txBody>
      </p:sp>
      <p:grpSp>
        <p:nvGrpSpPr>
          <p:cNvPr id="118" name="Google Shape;118;p27"/>
          <p:cNvGrpSpPr/>
          <p:nvPr/>
        </p:nvGrpSpPr>
        <p:grpSpPr>
          <a:xfrm>
            <a:off x="1115616" y="1419622"/>
            <a:ext cx="7004415" cy="576000"/>
            <a:chOff x="2984973" y="1131591"/>
            <a:chExt cx="5611091" cy="576000"/>
          </a:xfrm>
        </p:grpSpPr>
        <p:sp>
          <p:nvSpPr>
            <p:cNvPr id="119" name="Google Shape;119;p27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27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/>
            </a:p>
          </p:txBody>
        </p:sp>
        <p:sp>
          <p:nvSpPr>
            <p:cNvPr id="122" name="Google Shape;122;p27"/>
            <p:cNvSpPr txBox="1"/>
            <p:nvPr/>
          </p:nvSpPr>
          <p:spPr>
            <a:xfrm>
              <a:off x="3694421" y="1234377"/>
              <a:ext cx="4752528" cy="369332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Identification of emotional state</a:t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27"/>
          <p:cNvGrpSpPr/>
          <p:nvPr/>
        </p:nvGrpSpPr>
        <p:grpSpPr>
          <a:xfrm>
            <a:off x="1115618" y="2172004"/>
            <a:ext cx="7004415" cy="576000"/>
            <a:chOff x="2984973" y="1131591"/>
            <a:chExt cx="5611091" cy="576000"/>
          </a:xfrm>
        </p:grpSpPr>
        <p:sp>
          <p:nvSpPr>
            <p:cNvPr id="125" name="Google Shape;125;p27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27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27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endParaRPr/>
            </a:p>
          </p:txBody>
        </p:sp>
        <p:sp>
          <p:nvSpPr>
            <p:cNvPr id="128" name="Google Shape;128;p27"/>
            <p:cNvSpPr txBox="1"/>
            <p:nvPr/>
          </p:nvSpPr>
          <p:spPr>
            <a:xfrm>
              <a:off x="3694421" y="1234377"/>
              <a:ext cx="4752528" cy="369332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Tips and techniques to regulate own and others emotions </a:t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9" name="Google Shape;129;p27"/>
          <p:cNvGrpSpPr/>
          <p:nvPr/>
        </p:nvGrpSpPr>
        <p:grpSpPr>
          <a:xfrm>
            <a:off x="1115617" y="2890481"/>
            <a:ext cx="7004415" cy="576000"/>
            <a:chOff x="2984973" y="1131591"/>
            <a:chExt cx="5611091" cy="576000"/>
          </a:xfrm>
        </p:grpSpPr>
        <p:sp>
          <p:nvSpPr>
            <p:cNvPr id="130" name="Google Shape;130;p27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27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03</a:t>
              </a:r>
              <a:endParaRPr/>
            </a:p>
          </p:txBody>
        </p:sp>
        <p:sp>
          <p:nvSpPr>
            <p:cNvPr id="133" name="Google Shape;133;p27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/>
        </p:nvSpPr>
        <p:spPr>
          <a:xfrm>
            <a:off x="827584" y="555526"/>
            <a:ext cx="67687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/>
          <p:nvPr/>
        </p:nvSpPr>
        <p:spPr>
          <a:xfrm>
            <a:off x="971600" y="1923678"/>
            <a:ext cx="7200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Emotional intelligence is the ability to be aware of, and effectively use, our own feelings and emotions of those around us.</a:t>
            </a:r>
            <a:endParaRPr i="1"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555526"/>
            <a:ext cx="7920880" cy="40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/>
          <p:cNvPicPr preferRelativeResize="0"/>
          <p:nvPr/>
        </p:nvPicPr>
        <p:blipFill rotWithShape="1">
          <a:blip r:embed="rId3">
            <a:alphaModFix/>
          </a:blip>
          <a:srcRect b="7037" l="15000" r="14166" t="4074"/>
          <a:stretch/>
        </p:blipFill>
        <p:spPr>
          <a:xfrm>
            <a:off x="467544" y="555525"/>
            <a:ext cx="8424936" cy="4032449"/>
          </a:xfrm>
          <a:prstGeom prst="rect">
            <a:avLst/>
          </a:prstGeom>
          <a:solidFill>
            <a:srgbClr val="002060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507206" y="631624"/>
            <a:ext cx="8015287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Five Essentials of EI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507206" y="1347614"/>
            <a:ext cx="8015288" cy="316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According to Daniel Goleman these essential skills greatly enhance, or hurt, our quality of life.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awareness: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Knowing what you are feeling when you feel it.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your emotions: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Knowing what to do with your feelings.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Motivating yourself: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Channeling your feelings in the right direction without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acting impulsively.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Empathy: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Feeling for others and accepting their feelings, too.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relationships: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Having good interpersonal skills so others feel good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about you.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251520" y="915566"/>
            <a:ext cx="8640960" cy="61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Emotions (Branch 1)</a:t>
            </a:r>
            <a:endParaRPr/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611560" y="1635646"/>
            <a:ext cx="7924800" cy="28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Skills needed to perceive and express feelings.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Recognizing facial expressions.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Non-verbal communication.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Tell when someone is being real.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Express accurate emotions for situation.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432520" y="734721"/>
            <a:ext cx="849694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Facilitating Emotions (Branch 2)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827584" y="1419622"/>
            <a:ext cx="7706816" cy="3095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Using emotions to facilitate thinking.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Improve problem solving and boost creativity.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Emotional component to motivation.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“Care enough to send the very best.”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Using emotion to help make decisions.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395536" y="805830"/>
            <a:ext cx="601146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Facilitation (MSCEIT)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683568" y="1491630"/>
            <a:ext cx="7632848" cy="28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</a:t>
            </a: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mood(s) might be helpful to feel when meeting in-laws for the very first time?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                  Not Useful              Useful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Tension                       1      2      3      4      5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Surprise                      1      2      3      4      5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Joy                               1      2      3      4      5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124245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1242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an emotion and solve problems with that emotion.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124245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1242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Creating the right feeling to assist in problem solving, communicating a vision, leading people.</a:t>
            </a:r>
            <a:endParaRPr b="0" i="0" sz="1800" u="none" cap="none" strike="noStrike">
              <a:solidFill>
                <a:srgbClr val="1242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