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4.jp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45"/>
  </p:notesMasterIdLst>
  <p:sldIdLst>
    <p:sldId id="294" r:id="rId2"/>
    <p:sldId id="297" r:id="rId3"/>
    <p:sldId id="299" r:id="rId4"/>
    <p:sldId id="300" r:id="rId5"/>
    <p:sldId id="301" r:id="rId6"/>
    <p:sldId id="256" r:id="rId7"/>
    <p:sldId id="320" r:id="rId8"/>
    <p:sldId id="302" r:id="rId9"/>
    <p:sldId id="303" r:id="rId10"/>
    <p:sldId id="304" r:id="rId11"/>
    <p:sldId id="305" r:id="rId12"/>
    <p:sldId id="306" r:id="rId13"/>
    <p:sldId id="307" r:id="rId14"/>
    <p:sldId id="308" r:id="rId15"/>
    <p:sldId id="324" r:id="rId16"/>
    <p:sldId id="325" r:id="rId17"/>
    <p:sldId id="263" r:id="rId18"/>
    <p:sldId id="269" r:id="rId19"/>
    <p:sldId id="287" r:id="rId20"/>
    <p:sldId id="281" r:id="rId21"/>
    <p:sldId id="283" r:id="rId22"/>
    <p:sldId id="260" r:id="rId23"/>
    <p:sldId id="295" r:id="rId24"/>
    <p:sldId id="266" r:id="rId25"/>
    <p:sldId id="296" r:id="rId26"/>
    <p:sldId id="267" r:id="rId27"/>
    <p:sldId id="285" r:id="rId28"/>
    <p:sldId id="329" r:id="rId29"/>
    <p:sldId id="314" r:id="rId30"/>
    <p:sldId id="310" r:id="rId31"/>
    <p:sldId id="291" r:id="rId32"/>
    <p:sldId id="311" r:id="rId33"/>
    <p:sldId id="322" r:id="rId34"/>
    <p:sldId id="289" r:id="rId35"/>
    <p:sldId id="321" r:id="rId36"/>
    <p:sldId id="326" r:id="rId37"/>
    <p:sldId id="316" r:id="rId38"/>
    <p:sldId id="318" r:id="rId39"/>
    <p:sldId id="328" r:id="rId40"/>
    <p:sldId id="327" r:id="rId41"/>
    <p:sldId id="312" r:id="rId42"/>
    <p:sldId id="313" r:id="rId43"/>
    <p:sldId id="319" r:id="rId4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Garamond" pitchFamily="18" charset="0"/>
        <a:ea typeface="+mn-ea"/>
        <a:cs typeface="+mn-cs"/>
      </a:defRPr>
    </a:lvl1pPr>
    <a:lvl2pPr marL="457200" algn="l" rtl="0" eaLnBrk="0" fontAlgn="base" hangingPunct="0">
      <a:spcBef>
        <a:spcPct val="0"/>
      </a:spcBef>
      <a:spcAft>
        <a:spcPct val="0"/>
      </a:spcAft>
      <a:defRPr kern="1200">
        <a:solidFill>
          <a:schemeClr val="tx1"/>
        </a:solidFill>
        <a:latin typeface="Garamond" pitchFamily="18" charset="0"/>
        <a:ea typeface="+mn-ea"/>
        <a:cs typeface="+mn-cs"/>
      </a:defRPr>
    </a:lvl2pPr>
    <a:lvl3pPr marL="914400" algn="l" rtl="0" eaLnBrk="0" fontAlgn="base" hangingPunct="0">
      <a:spcBef>
        <a:spcPct val="0"/>
      </a:spcBef>
      <a:spcAft>
        <a:spcPct val="0"/>
      </a:spcAft>
      <a:defRPr kern="1200">
        <a:solidFill>
          <a:schemeClr val="tx1"/>
        </a:solidFill>
        <a:latin typeface="Garamond" pitchFamily="18" charset="0"/>
        <a:ea typeface="+mn-ea"/>
        <a:cs typeface="+mn-cs"/>
      </a:defRPr>
    </a:lvl3pPr>
    <a:lvl4pPr marL="1371600" algn="l" rtl="0" eaLnBrk="0" fontAlgn="base" hangingPunct="0">
      <a:spcBef>
        <a:spcPct val="0"/>
      </a:spcBef>
      <a:spcAft>
        <a:spcPct val="0"/>
      </a:spcAft>
      <a:defRPr kern="1200">
        <a:solidFill>
          <a:schemeClr val="tx1"/>
        </a:solidFill>
        <a:latin typeface="Garamond" pitchFamily="18" charset="0"/>
        <a:ea typeface="+mn-ea"/>
        <a:cs typeface="+mn-cs"/>
      </a:defRPr>
    </a:lvl4pPr>
    <a:lvl5pPr marL="1828800" algn="l" rtl="0" eaLnBrk="0" fontAlgn="base" hangingPunct="0">
      <a:spcBef>
        <a:spcPct val="0"/>
      </a:spcBef>
      <a:spcAft>
        <a:spcPct val="0"/>
      </a:spcAft>
      <a:defRPr kern="1200">
        <a:solidFill>
          <a:schemeClr val="tx1"/>
        </a:solidFill>
        <a:latin typeface="Garamond" pitchFamily="18" charset="0"/>
        <a:ea typeface="+mn-ea"/>
        <a:cs typeface="+mn-cs"/>
      </a:defRPr>
    </a:lvl5pPr>
    <a:lvl6pPr marL="2286000" algn="l" defTabSz="914400" rtl="0" eaLnBrk="1" latinLnBrk="0" hangingPunct="1">
      <a:defRPr kern="1200">
        <a:solidFill>
          <a:schemeClr val="tx1"/>
        </a:solidFill>
        <a:latin typeface="Garamond" pitchFamily="18" charset="0"/>
        <a:ea typeface="+mn-ea"/>
        <a:cs typeface="+mn-cs"/>
      </a:defRPr>
    </a:lvl6pPr>
    <a:lvl7pPr marL="2743200" algn="l" defTabSz="914400" rtl="0" eaLnBrk="1" latinLnBrk="0" hangingPunct="1">
      <a:defRPr kern="1200">
        <a:solidFill>
          <a:schemeClr val="tx1"/>
        </a:solidFill>
        <a:latin typeface="Garamond" pitchFamily="18" charset="0"/>
        <a:ea typeface="+mn-ea"/>
        <a:cs typeface="+mn-cs"/>
      </a:defRPr>
    </a:lvl7pPr>
    <a:lvl8pPr marL="3200400" algn="l" defTabSz="914400" rtl="0" eaLnBrk="1" latinLnBrk="0" hangingPunct="1">
      <a:defRPr kern="1200">
        <a:solidFill>
          <a:schemeClr val="tx1"/>
        </a:solidFill>
        <a:latin typeface="Garamond" pitchFamily="18" charset="0"/>
        <a:ea typeface="+mn-ea"/>
        <a:cs typeface="+mn-cs"/>
      </a:defRPr>
    </a:lvl8pPr>
    <a:lvl9pPr marL="3657600" algn="l" defTabSz="914400" rtl="0" eaLnBrk="1" latinLnBrk="0" hangingPunct="1">
      <a:defRPr kern="1200">
        <a:solidFill>
          <a:schemeClr val="tx1"/>
        </a:solidFill>
        <a:latin typeface="Garamond"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4" d="100"/>
          <a:sy n="94" d="100"/>
        </p:scale>
        <p:origin x="-882"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64D7D6-94E3-4321-A9F3-6F4915690854}" type="datetimeFigureOut">
              <a:rPr lang="en-US" smtClean="0"/>
              <a:pPr/>
              <a:t>2/4/2019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8BCE73-8067-4A08-AD03-31590962AAA5}" type="slidenum">
              <a:rPr lang="en-US" smtClean="0"/>
              <a:pPr/>
              <a:t>‹#›</a:t>
            </a:fld>
            <a:endParaRPr lang="en-US"/>
          </a:p>
        </p:txBody>
      </p:sp>
    </p:spTree>
    <p:extLst>
      <p:ext uri="{BB962C8B-B14F-4D97-AF65-F5344CB8AC3E}">
        <p14:creationId xmlns:p14="http://schemas.microsoft.com/office/powerpoint/2010/main" val="1786068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A8BCE73-8067-4A08-AD03-31590962AAA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A8BCE73-8067-4A08-AD03-31590962AAA5}" type="slidenum">
              <a:rPr lang="en-US" smtClean="0"/>
              <a:pPr/>
              <a:t>24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A8BCE73-8067-4A08-AD03-31590962AAA5}" type="slidenum">
              <a:rPr lang="en-US" smtClean="0"/>
              <a:pPr/>
              <a:t>25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A8BCE73-8067-4A08-AD03-31590962AAA5}" type="slidenum">
              <a:rPr lang="en-US" smtClean="0"/>
              <a:pPr/>
              <a:t>26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A8BCE73-8067-4A08-AD03-31590962AAA5}" type="slidenum">
              <a:rPr lang="en-US" smtClean="0"/>
              <a:pPr/>
              <a:t>27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A8BCE73-8067-4A08-AD03-31590962AAA5}" type="slidenum">
              <a:rPr lang="en-US" smtClean="0"/>
              <a:pPr/>
              <a:t>31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A8BCE73-8067-4A08-AD03-31590962AAA5}" type="slidenum">
              <a:rPr lang="en-US" smtClean="0"/>
              <a:pPr/>
              <a:t>34</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A8BCE73-8067-4A08-AD03-31590962AAA5}" type="slidenum">
              <a:rPr lang="en-US" smtClean="0">
                <a:solidFill>
                  <a:prstClr val="black"/>
                </a:solidFill>
              </a:rPr>
              <a:pPr/>
              <a:t>43</a:t>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A8BCE73-8067-4A08-AD03-31590962AAA5}"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A8BCE73-8067-4A08-AD03-31590962AAA5}" type="slidenum">
              <a:rPr lang="en-US" smtClean="0"/>
              <a:pPr/>
              <a:t>17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A8BCE73-8067-4A08-AD03-31590962AAA5}" type="slidenum">
              <a:rPr lang="en-US" smtClean="0"/>
              <a:pPr/>
              <a:t>18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A8BCE73-8067-4A08-AD03-31590962AAA5}" type="slidenum">
              <a:rPr lang="en-US" smtClean="0"/>
              <a:pPr/>
              <a:t>19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A8BCE73-8067-4A08-AD03-31590962AAA5}" type="slidenum">
              <a:rPr lang="en-US" smtClean="0"/>
              <a:pPr/>
              <a:t>20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A8BCE73-8067-4A08-AD03-31590962AAA5}" type="slidenum">
              <a:rPr lang="en-US" smtClean="0"/>
              <a:pPr/>
              <a:t>21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A8BCE73-8067-4A08-AD03-31590962AAA5}" type="slidenum">
              <a:rPr lang="en-US" smtClean="0"/>
              <a:pPr/>
              <a:t>22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A8BCE73-8067-4A08-AD03-31590962AAA5}"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A38545F9-9C5C-40CC-8F02-B839058BC0A9}"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DC517F75-0571-4133-8D49-98EA5CC1F806}"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A08A8689-133C-4424-B280-5062CA868B46}"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1F9F9A0E-2169-41DA-8B5F-5BF5DA0AF7A1}" type="slidenum">
              <a:rPr lang="en-US" smtClean="0"/>
              <a:pPr>
                <a:defRPr/>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BB0B8D4A-276D-4060-8197-773F72BA66F2}"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3BE8FAB2-BC06-4DB2-9400-ED846460080C}" type="slidenum">
              <a:rPr lang="en-US" smtClean="0"/>
              <a:pPr>
                <a:defRPr/>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endParaRPr lang="en-US"/>
          </a:p>
        </p:txBody>
      </p:sp>
      <p:sp>
        <p:nvSpPr>
          <p:cNvPr id="8" name="Footer Placeholder 7"/>
          <p:cNvSpPr>
            <a:spLocks noGrp="1"/>
          </p:cNvSpPr>
          <p:nvPr>
            <p:ph type="ftr" sz="quarter" idx="11"/>
          </p:nvPr>
        </p:nvSpPr>
        <p:spPr/>
        <p:txBody>
          <a:bodyPr/>
          <a:lstStyle>
            <a:extLst/>
          </a:lstStyle>
          <a:p>
            <a:pPr>
              <a:defRPr/>
            </a:pPr>
            <a:endParaRPr lang="en-US"/>
          </a:p>
        </p:txBody>
      </p:sp>
      <p:sp>
        <p:nvSpPr>
          <p:cNvPr id="9" name="Slide Number Placeholder 8"/>
          <p:cNvSpPr>
            <a:spLocks noGrp="1"/>
          </p:cNvSpPr>
          <p:nvPr>
            <p:ph type="sldNum" sz="quarter" idx="12"/>
          </p:nvPr>
        </p:nvSpPr>
        <p:spPr/>
        <p:txBody>
          <a:bodyPr/>
          <a:lstStyle>
            <a:extLst/>
          </a:lstStyle>
          <a:p>
            <a:pPr>
              <a:defRPr/>
            </a:pPr>
            <a:fld id="{77939FDA-5D56-40F5-BE0B-330CE50D4A1C}"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endParaRPr lang="en-US"/>
          </a:p>
        </p:txBody>
      </p:sp>
      <p:sp>
        <p:nvSpPr>
          <p:cNvPr id="4" name="Footer Placeholder 3"/>
          <p:cNvSpPr>
            <a:spLocks noGrp="1"/>
          </p:cNvSpPr>
          <p:nvPr>
            <p:ph type="ftr" sz="quarter" idx="11"/>
          </p:nvPr>
        </p:nvSpPr>
        <p:spPr/>
        <p:txBody>
          <a:bodyPr/>
          <a:lstStyle>
            <a:extLst/>
          </a:lstStyle>
          <a:p>
            <a:pPr>
              <a:defRPr/>
            </a:pPr>
            <a:endParaRPr lang="en-US"/>
          </a:p>
        </p:txBody>
      </p:sp>
      <p:sp>
        <p:nvSpPr>
          <p:cNvPr id="5" name="Slide Number Placeholder 4"/>
          <p:cNvSpPr>
            <a:spLocks noGrp="1"/>
          </p:cNvSpPr>
          <p:nvPr>
            <p:ph type="sldNum" sz="quarter" idx="12"/>
          </p:nvPr>
        </p:nvSpPr>
        <p:spPr/>
        <p:txBody>
          <a:bodyPr/>
          <a:lstStyle>
            <a:extLst/>
          </a:lstStyle>
          <a:p>
            <a:pPr>
              <a:defRPr/>
            </a:pPr>
            <a:fld id="{5C915332-5149-49D5-BE84-056DABED30F1}" type="slidenum">
              <a:rPr lang="en-US" smtClean="0"/>
              <a:pPr>
                <a:defRPr/>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endParaRPr lang="en-US"/>
          </a:p>
        </p:txBody>
      </p:sp>
      <p:sp>
        <p:nvSpPr>
          <p:cNvPr id="3" name="Footer Placeholder 2"/>
          <p:cNvSpPr>
            <a:spLocks noGrp="1"/>
          </p:cNvSpPr>
          <p:nvPr>
            <p:ph type="ftr" sz="quarter" idx="11"/>
          </p:nvPr>
        </p:nvSpPr>
        <p:spPr/>
        <p:txBody>
          <a:bodyPr/>
          <a:lstStyle>
            <a:extLst/>
          </a:lstStyle>
          <a:p>
            <a:pPr>
              <a:defRPr/>
            </a:pPr>
            <a:endParaRPr lang="en-US"/>
          </a:p>
        </p:txBody>
      </p:sp>
      <p:sp>
        <p:nvSpPr>
          <p:cNvPr id="4" name="Slide Number Placeholder 3"/>
          <p:cNvSpPr>
            <a:spLocks noGrp="1"/>
          </p:cNvSpPr>
          <p:nvPr>
            <p:ph type="sldNum" sz="quarter" idx="12"/>
          </p:nvPr>
        </p:nvSpPr>
        <p:spPr/>
        <p:txBody>
          <a:bodyPr/>
          <a:lstStyle>
            <a:extLst/>
          </a:lstStyle>
          <a:p>
            <a:pPr>
              <a:defRPr/>
            </a:pPr>
            <a:fld id="{011628A9-D441-4D2F-8151-05217CB333E9}"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F89D5851-9EDC-4750-900A-D3F9323F833D}"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4B67C689-B538-4C97-85A1-179CE40DB312}"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84002E95-94C9-44A3-9F2A-7235597D53F0}"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0">
                                            <p:txEl>
                                              <p:pRg st="0" end="0"/>
                                            </p:txEl>
                                          </p:spTgt>
                                        </p:tgtEl>
                                        <p:attrNameLst>
                                          <p:attrName>style.visibility</p:attrName>
                                        </p:attrNameLst>
                                      </p:cBhvr>
                                      <p:to>
                                        <p:strVal val="visible"/>
                                      </p:to>
                                    </p:set>
                                    <p:animEffect transition="in" filter="fade">
                                      <p:cBhvr>
                                        <p:cTn id="14" dur="1000">
                                          <p:stCondLst>
                                            <p:cond delay="0"/>
                                          </p:stCondLst>
                                        </p:cTn>
                                        <p:tgtEl>
                                          <p:spTgt spid="30">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0">
                                            <p:txEl>
                                              <p:pRg st="1" end="1"/>
                                            </p:txEl>
                                          </p:spTgt>
                                        </p:tgtEl>
                                        <p:attrNameLst>
                                          <p:attrName>style.visibility</p:attrName>
                                        </p:attrNameLst>
                                      </p:cBhvr>
                                      <p:to>
                                        <p:strVal val="visible"/>
                                      </p:to>
                                    </p:set>
                                    <p:animEffect transition="in" filter="fade">
                                      <p:cBhvr>
                                        <p:cTn id="17" dur="1000">
                                          <p:stCondLst>
                                            <p:cond delay="0"/>
                                          </p:stCondLst>
                                        </p:cTn>
                                        <p:tgtEl>
                                          <p:spTgt spid="30">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0">
                                            <p:txEl>
                                              <p:pRg st="2" end="2"/>
                                            </p:txEl>
                                          </p:spTgt>
                                        </p:tgtEl>
                                        <p:attrNameLst>
                                          <p:attrName>style.visibility</p:attrName>
                                        </p:attrNameLst>
                                      </p:cBhvr>
                                      <p:to>
                                        <p:strVal val="visible"/>
                                      </p:to>
                                    </p:set>
                                    <p:animEffect transition="in" filter="fade">
                                      <p:cBhvr>
                                        <p:cTn id="20" dur="1000">
                                          <p:stCondLst>
                                            <p:cond delay="0"/>
                                          </p:stCondLst>
                                        </p:cTn>
                                        <p:tgtEl>
                                          <p:spTgt spid="30">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0">
                                            <p:txEl>
                                              <p:pRg st="3" end="3"/>
                                            </p:txEl>
                                          </p:spTgt>
                                        </p:tgtEl>
                                        <p:attrNameLst>
                                          <p:attrName>style.visibility</p:attrName>
                                        </p:attrNameLst>
                                      </p:cBhvr>
                                      <p:to>
                                        <p:strVal val="visible"/>
                                      </p:to>
                                    </p:set>
                                    <p:animEffect transition="in" filter="fade">
                                      <p:cBhvr>
                                        <p:cTn id="23" dur="1000">
                                          <p:stCondLst>
                                            <p:cond delay="0"/>
                                          </p:stCondLst>
                                        </p:cTn>
                                        <p:tgtEl>
                                          <p:spTgt spid="30">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0">
                                            <p:txEl>
                                              <p:pRg st="4" end="4"/>
                                            </p:txEl>
                                          </p:spTgt>
                                        </p:tgtEl>
                                        <p:attrNameLst>
                                          <p:attrName>style.visibility</p:attrName>
                                        </p:attrNameLst>
                                      </p:cBhvr>
                                      <p:to>
                                        <p:strVal val="visible"/>
                                      </p:to>
                                    </p:set>
                                    <p:animEffect transition="in" filter="fade">
                                      <p:cBhvr>
                                        <p:cTn id="26" dur="1000">
                                          <p:stCondLst>
                                            <p:cond delay="0"/>
                                          </p:stCondLst>
                                        </p:cTn>
                                        <p:tgtEl>
                                          <p:spTgt spid="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0" grpId="0" build="p"/>
    </p:bld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ctrTitle"/>
          </p:nvPr>
        </p:nvSpPr>
        <p:spPr>
          <a:xfrm>
            <a:off x="619125" y="228600"/>
            <a:ext cx="7772400" cy="1220162"/>
          </a:xfrm>
        </p:spPr>
        <p:txBody>
          <a:bodyPr/>
          <a:lstStyle/>
          <a:p>
            <a:pPr algn="ctr" fontAlgn="auto">
              <a:spcAft>
                <a:spcPts val="0"/>
              </a:spcAft>
              <a:defRPr/>
            </a:pPr>
            <a:r>
              <a:rPr lang="en-US" dirty="0" smtClean="0">
                <a:latin typeface="Times New Roman" pitchFamily="18" charset="0"/>
                <a:cs typeface="Times New Roman" pitchFamily="18" charset="0"/>
              </a:rPr>
              <a:t>Learn </a:t>
            </a:r>
            <a:r>
              <a:rPr lang="en-US" dirty="0">
                <a:latin typeface="Times New Roman" pitchFamily="18" charset="0"/>
                <a:cs typeface="Times New Roman" pitchFamily="18" charset="0"/>
              </a:rPr>
              <a:t>to </a:t>
            </a:r>
            <a:r>
              <a:rPr lang="en-US" dirty="0" smtClean="0">
                <a:latin typeface="Times New Roman" pitchFamily="18" charset="0"/>
                <a:cs typeface="Times New Roman" pitchFamily="18" charset="0"/>
              </a:rPr>
              <a:t>Think </a:t>
            </a:r>
            <a:endParaRPr lang="en-US" dirty="0">
              <a:latin typeface="Times New Roman" pitchFamily="18" charset="0"/>
              <a:cs typeface="Times New Roman"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1904999"/>
            <a:ext cx="6115050" cy="2944283"/>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p:txBody>
          <a:bodyPr/>
          <a:lstStyle/>
          <a:p>
            <a:pPr algn="ctr">
              <a:buFontTx/>
              <a:buNone/>
            </a:pPr>
            <a:r>
              <a:rPr lang="en-US" sz="5400">
                <a:latin typeface="Arial Rounded MT Bold" pitchFamily="34" charset="0"/>
                <a:cs typeface="Times New Roman" pitchFamily="18" charset="0"/>
              </a:rPr>
              <a:t>Thinking is the way that the mind makes sense of the world.</a:t>
            </a:r>
            <a:endParaRPr lang="en-US" sz="5400">
              <a:cs typeface="Times New Roman" pitchFamily="18" charset="0"/>
            </a:endParaRPr>
          </a:p>
          <a:p>
            <a:pPr>
              <a:buFontTx/>
              <a:buNone/>
            </a:pPr>
            <a:endParaRPr lang="en-US" sz="5400"/>
          </a:p>
        </p:txBody>
      </p:sp>
    </p:spTree>
    <p:extLst>
      <p:ext uri="{BB962C8B-B14F-4D97-AF65-F5344CB8AC3E}">
        <p14:creationId xmlns:p14="http://schemas.microsoft.com/office/powerpoint/2010/main" val="2944878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p:txBody>
          <a:bodyPr/>
          <a:lstStyle/>
          <a:p>
            <a:pPr algn="ctr">
              <a:buFontTx/>
              <a:buNone/>
            </a:pPr>
            <a:r>
              <a:rPr lang="en-US" sz="5400">
                <a:latin typeface="Arial Rounded MT Bold" pitchFamily="34" charset="0"/>
                <a:cs typeface="Times New Roman" pitchFamily="18" charset="0"/>
              </a:rPr>
              <a:t>There is no way to understand anything except through thinking.</a:t>
            </a:r>
            <a:endParaRPr lang="en-US" sz="5400">
              <a:cs typeface="Times New Roman" pitchFamily="18" charset="0"/>
            </a:endParaRPr>
          </a:p>
          <a:p>
            <a:pPr>
              <a:buFontTx/>
              <a:buNone/>
            </a:pPr>
            <a:endParaRPr lang="en-US" sz="5400"/>
          </a:p>
        </p:txBody>
      </p:sp>
    </p:spTree>
    <p:extLst>
      <p:ext uri="{BB962C8B-B14F-4D97-AF65-F5344CB8AC3E}">
        <p14:creationId xmlns:p14="http://schemas.microsoft.com/office/powerpoint/2010/main" val="1519771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609600" y="1371600"/>
            <a:ext cx="7772400" cy="4191000"/>
          </a:xfrm>
        </p:spPr>
        <p:txBody>
          <a:bodyPr>
            <a:normAutofit lnSpcReduction="10000"/>
          </a:bodyPr>
          <a:lstStyle/>
          <a:p>
            <a:pPr>
              <a:lnSpc>
                <a:spcPct val="90000"/>
              </a:lnSpc>
            </a:pPr>
            <a:r>
              <a:rPr lang="en-US" sz="2400" dirty="0">
                <a:cs typeface="Times New Roman" pitchFamily="18" charset="0"/>
              </a:rPr>
              <a:t>what </a:t>
            </a:r>
            <a:r>
              <a:rPr lang="en-US" sz="2400" dirty="0" smtClean="0">
                <a:cs typeface="Times New Roman" pitchFamily="18" charset="0"/>
              </a:rPr>
              <a:t>is there</a:t>
            </a:r>
            <a:endParaRPr lang="en-US" sz="2400" dirty="0">
              <a:cs typeface="Times New Roman" pitchFamily="18" charset="0"/>
            </a:endParaRPr>
          </a:p>
          <a:p>
            <a:pPr>
              <a:lnSpc>
                <a:spcPct val="90000"/>
              </a:lnSpc>
            </a:pPr>
            <a:r>
              <a:rPr lang="en-US" sz="2400" dirty="0">
                <a:cs typeface="Times New Roman" pitchFamily="18" charset="0"/>
              </a:rPr>
              <a:t>what is happening</a:t>
            </a:r>
          </a:p>
          <a:p>
            <a:pPr>
              <a:lnSpc>
                <a:spcPct val="90000"/>
              </a:lnSpc>
            </a:pPr>
            <a:r>
              <a:rPr lang="en-US" sz="2400" dirty="0">
                <a:cs typeface="Times New Roman" pitchFamily="18" charset="0"/>
              </a:rPr>
              <a:t>what our problems are</a:t>
            </a:r>
          </a:p>
          <a:p>
            <a:pPr>
              <a:lnSpc>
                <a:spcPct val="90000"/>
              </a:lnSpc>
            </a:pPr>
            <a:r>
              <a:rPr lang="en-US" sz="2400" dirty="0">
                <a:cs typeface="Times New Roman" pitchFamily="18" charset="0"/>
              </a:rPr>
              <a:t>what our options are</a:t>
            </a:r>
          </a:p>
          <a:p>
            <a:pPr>
              <a:lnSpc>
                <a:spcPct val="90000"/>
              </a:lnSpc>
            </a:pPr>
            <a:r>
              <a:rPr lang="en-US" sz="2400" dirty="0">
                <a:cs typeface="Times New Roman" pitchFamily="18" charset="0"/>
              </a:rPr>
              <a:t>what threatens us</a:t>
            </a:r>
          </a:p>
          <a:p>
            <a:pPr>
              <a:lnSpc>
                <a:spcPct val="90000"/>
              </a:lnSpc>
            </a:pPr>
            <a:r>
              <a:rPr lang="en-US" sz="2400" dirty="0">
                <a:cs typeface="Times New Roman" pitchFamily="18" charset="0"/>
              </a:rPr>
              <a:t>what is important</a:t>
            </a:r>
          </a:p>
          <a:p>
            <a:pPr>
              <a:lnSpc>
                <a:spcPct val="90000"/>
              </a:lnSpc>
            </a:pPr>
            <a:r>
              <a:rPr lang="en-US" sz="2400" dirty="0">
                <a:cs typeface="Times New Roman" pitchFamily="18" charset="0"/>
              </a:rPr>
              <a:t>what is unimportant</a:t>
            </a:r>
          </a:p>
          <a:p>
            <a:pPr>
              <a:lnSpc>
                <a:spcPct val="90000"/>
              </a:lnSpc>
            </a:pPr>
            <a:r>
              <a:rPr lang="en-US" sz="2400" dirty="0">
                <a:cs typeface="Times New Roman" pitchFamily="18" charset="0"/>
              </a:rPr>
              <a:t>who our friends are</a:t>
            </a:r>
          </a:p>
          <a:p>
            <a:pPr>
              <a:lnSpc>
                <a:spcPct val="90000"/>
              </a:lnSpc>
            </a:pPr>
            <a:r>
              <a:rPr lang="en-US" sz="2400" dirty="0">
                <a:cs typeface="Times New Roman" pitchFamily="18" charset="0"/>
              </a:rPr>
              <a:t>who our enemies are</a:t>
            </a:r>
          </a:p>
          <a:p>
            <a:pPr>
              <a:lnSpc>
                <a:spcPct val="90000"/>
              </a:lnSpc>
            </a:pPr>
            <a:r>
              <a:rPr lang="en-US" sz="2400" dirty="0">
                <a:cs typeface="Times New Roman" pitchFamily="18" charset="0"/>
              </a:rPr>
              <a:t>what our </a:t>
            </a:r>
            <a:r>
              <a:rPr lang="en-US" sz="2400" dirty="0" smtClean="0">
                <a:cs typeface="Times New Roman" pitchFamily="18" charset="0"/>
              </a:rPr>
              <a:t>history </a:t>
            </a:r>
            <a:r>
              <a:rPr lang="en-US" sz="2400" dirty="0">
                <a:cs typeface="Times New Roman" pitchFamily="18" charset="0"/>
              </a:rPr>
              <a:t>is</a:t>
            </a:r>
          </a:p>
          <a:p>
            <a:pPr>
              <a:lnSpc>
                <a:spcPct val="90000"/>
              </a:lnSpc>
            </a:pPr>
            <a:r>
              <a:rPr lang="en-US" sz="2400" dirty="0">
                <a:cs typeface="Times New Roman" pitchFamily="18" charset="0"/>
              </a:rPr>
              <a:t>who we are</a:t>
            </a:r>
          </a:p>
          <a:p>
            <a:pPr>
              <a:lnSpc>
                <a:spcPct val="90000"/>
              </a:lnSpc>
            </a:pPr>
            <a:r>
              <a:rPr lang="en-US" sz="2400" dirty="0">
                <a:cs typeface="Times New Roman" pitchFamily="18" charset="0"/>
              </a:rPr>
              <a:t>who loves </a:t>
            </a:r>
            <a:r>
              <a:rPr lang="en-US" sz="2400" dirty="0" smtClean="0">
                <a:cs typeface="Times New Roman" pitchFamily="18" charset="0"/>
              </a:rPr>
              <a:t>us, etc., etc.</a:t>
            </a:r>
            <a:endParaRPr lang="en-US" sz="2400" dirty="0">
              <a:cs typeface="Times New Roman" pitchFamily="18" charset="0"/>
            </a:endParaRPr>
          </a:p>
          <a:p>
            <a:pPr>
              <a:lnSpc>
                <a:spcPct val="90000"/>
              </a:lnSpc>
            </a:pPr>
            <a:endParaRPr lang="en-US" sz="2400" dirty="0">
              <a:cs typeface="Times New Roman" pitchFamily="18" charset="0"/>
            </a:endParaRPr>
          </a:p>
          <a:p>
            <a:pPr>
              <a:lnSpc>
                <a:spcPct val="90000"/>
              </a:lnSpc>
            </a:pPr>
            <a:endParaRPr lang="en-US" sz="2400" dirty="0"/>
          </a:p>
        </p:txBody>
      </p:sp>
      <p:sp>
        <p:nvSpPr>
          <p:cNvPr id="12292" name="Rectangle 4"/>
          <p:cNvSpPr>
            <a:spLocks noChangeArrowheads="1"/>
          </p:cNvSpPr>
          <p:nvPr/>
        </p:nvSpPr>
        <p:spPr bwMode="auto">
          <a:xfrm>
            <a:off x="609600" y="609600"/>
            <a:ext cx="4495800"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buClr>
                <a:schemeClr val="accent1"/>
              </a:buClr>
            </a:pPr>
            <a:r>
              <a:rPr lang="en-US" sz="3600" b="1" dirty="0">
                <a:latin typeface="Tahoma" pitchFamily="34" charset="0"/>
                <a:cs typeface="Times New Roman" pitchFamily="18" charset="0"/>
              </a:rPr>
              <a:t>Thinking tells </a:t>
            </a:r>
            <a:r>
              <a:rPr lang="en-US" sz="3600" b="1" dirty="0" smtClean="0">
                <a:latin typeface="Tahoma" pitchFamily="34" charset="0"/>
                <a:cs typeface="Times New Roman" pitchFamily="18" charset="0"/>
              </a:rPr>
              <a:t>us</a:t>
            </a:r>
            <a:endParaRPr lang="en-US" sz="3600" b="1" dirty="0">
              <a:latin typeface="Tahoma" pitchFamily="34" charset="0"/>
              <a:cs typeface="Times New Roman" pitchFamily="18" charset="0"/>
            </a:endParaRPr>
          </a:p>
        </p:txBody>
      </p:sp>
    </p:spTree>
    <p:extLst>
      <p:ext uri="{BB962C8B-B14F-4D97-AF65-F5344CB8AC3E}">
        <p14:creationId xmlns:p14="http://schemas.microsoft.com/office/powerpoint/2010/main" val="862173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en-US" b="1" dirty="0">
                <a:cs typeface="Times New Roman" pitchFamily="18" charset="0"/>
              </a:rPr>
              <a:t>Thinking </a:t>
            </a:r>
            <a:r>
              <a:rPr lang="en-US" b="1" dirty="0" smtClean="0">
                <a:cs typeface="Times New Roman" pitchFamily="18" charset="0"/>
              </a:rPr>
              <a:t>determines</a:t>
            </a:r>
            <a:endParaRPr lang="en-US" dirty="0">
              <a:cs typeface="Times New Roman" pitchFamily="18" charset="0"/>
            </a:endParaRPr>
          </a:p>
        </p:txBody>
      </p:sp>
      <p:sp>
        <p:nvSpPr>
          <p:cNvPr id="13315" name="Rectangle 3"/>
          <p:cNvSpPr>
            <a:spLocks noGrp="1" noChangeArrowheads="1"/>
          </p:cNvSpPr>
          <p:nvPr>
            <p:ph type="body" idx="1"/>
          </p:nvPr>
        </p:nvSpPr>
        <p:spPr>
          <a:xfrm>
            <a:off x="685800" y="1524000"/>
            <a:ext cx="8153400" cy="4191000"/>
          </a:xfrm>
        </p:spPr>
        <p:txBody>
          <a:bodyPr>
            <a:normAutofit lnSpcReduction="10000"/>
          </a:bodyPr>
          <a:lstStyle/>
          <a:p>
            <a:pPr>
              <a:lnSpc>
                <a:spcPct val="90000"/>
              </a:lnSpc>
            </a:pPr>
            <a:r>
              <a:rPr lang="en-US" sz="2800" dirty="0" smtClean="0">
                <a:cs typeface="Times New Roman" pitchFamily="18" charset="0"/>
              </a:rPr>
              <a:t>what </a:t>
            </a:r>
            <a:r>
              <a:rPr lang="en-US" sz="2800" dirty="0">
                <a:cs typeface="Times New Roman" pitchFamily="18" charset="0"/>
              </a:rPr>
              <a:t>we learn</a:t>
            </a:r>
          </a:p>
          <a:p>
            <a:pPr>
              <a:lnSpc>
                <a:spcPct val="90000"/>
              </a:lnSpc>
            </a:pPr>
            <a:r>
              <a:rPr lang="en-US" sz="2800" dirty="0">
                <a:cs typeface="Times New Roman" pitchFamily="18" charset="0"/>
              </a:rPr>
              <a:t>how we learn</a:t>
            </a:r>
          </a:p>
          <a:p>
            <a:pPr>
              <a:lnSpc>
                <a:spcPct val="90000"/>
              </a:lnSpc>
            </a:pPr>
            <a:r>
              <a:rPr lang="en-US" sz="2800" dirty="0">
                <a:cs typeface="Times New Roman" pitchFamily="18" charset="0"/>
              </a:rPr>
              <a:t>what we think is important to learn</a:t>
            </a:r>
          </a:p>
          <a:p>
            <a:pPr>
              <a:lnSpc>
                <a:spcPct val="90000"/>
              </a:lnSpc>
            </a:pPr>
            <a:r>
              <a:rPr lang="en-US" sz="2800" dirty="0">
                <a:cs typeface="Times New Roman" pitchFamily="18" charset="0"/>
              </a:rPr>
              <a:t>what effort we should expend</a:t>
            </a:r>
          </a:p>
          <a:p>
            <a:pPr>
              <a:lnSpc>
                <a:spcPct val="90000"/>
              </a:lnSpc>
            </a:pPr>
            <a:r>
              <a:rPr lang="en-US" sz="2800" dirty="0">
                <a:cs typeface="Times New Roman" pitchFamily="18" charset="0"/>
              </a:rPr>
              <a:t>what we think is true</a:t>
            </a:r>
          </a:p>
          <a:p>
            <a:pPr>
              <a:lnSpc>
                <a:spcPct val="90000"/>
              </a:lnSpc>
            </a:pPr>
            <a:r>
              <a:rPr lang="en-US" sz="2800" dirty="0">
                <a:cs typeface="Times New Roman" pitchFamily="18" charset="0"/>
              </a:rPr>
              <a:t>what we think is false</a:t>
            </a:r>
          </a:p>
          <a:p>
            <a:pPr>
              <a:lnSpc>
                <a:spcPct val="90000"/>
              </a:lnSpc>
            </a:pPr>
            <a:r>
              <a:rPr lang="en-US" sz="2800" dirty="0">
                <a:cs typeface="Times New Roman" pitchFamily="18" charset="0"/>
              </a:rPr>
              <a:t>how things should be viewed</a:t>
            </a:r>
          </a:p>
          <a:p>
            <a:pPr>
              <a:lnSpc>
                <a:spcPct val="90000"/>
              </a:lnSpc>
            </a:pPr>
            <a:r>
              <a:rPr lang="en-US" sz="2800" dirty="0">
                <a:cs typeface="Times New Roman" pitchFamily="18" charset="0"/>
              </a:rPr>
              <a:t>whether our learning is of high or low quality</a:t>
            </a:r>
          </a:p>
          <a:p>
            <a:pPr>
              <a:lnSpc>
                <a:spcPct val="90000"/>
              </a:lnSpc>
            </a:pPr>
            <a:r>
              <a:rPr lang="en-US" sz="2800" dirty="0">
                <a:cs typeface="Times New Roman" pitchFamily="18" charset="0"/>
              </a:rPr>
              <a:t>whether our learning is deep or superficial</a:t>
            </a:r>
          </a:p>
          <a:p>
            <a:pPr>
              <a:lnSpc>
                <a:spcPct val="90000"/>
              </a:lnSpc>
            </a:pPr>
            <a:endParaRPr lang="en-US" sz="2800" dirty="0"/>
          </a:p>
        </p:txBody>
      </p:sp>
    </p:spTree>
    <p:extLst>
      <p:ext uri="{BB962C8B-B14F-4D97-AF65-F5344CB8AC3E}">
        <p14:creationId xmlns:p14="http://schemas.microsoft.com/office/powerpoint/2010/main" val="2027279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685800" y="914400"/>
            <a:ext cx="7772400" cy="5029200"/>
          </a:xfrm>
        </p:spPr>
        <p:txBody>
          <a:bodyPr/>
          <a:lstStyle/>
          <a:p>
            <a:pPr algn="ctr">
              <a:buFontTx/>
              <a:buNone/>
            </a:pPr>
            <a:r>
              <a:rPr lang="en-US" sz="4800" dirty="0">
                <a:cs typeface="Times New Roman" pitchFamily="18" charset="0"/>
              </a:rPr>
              <a:t>	Everything we know, believe, want, fear and hope for, </a:t>
            </a:r>
            <a:r>
              <a:rPr lang="en-US" sz="4800" dirty="0" smtClean="0">
                <a:cs typeface="Times New Roman" pitchFamily="18" charset="0"/>
              </a:rPr>
              <a:t>are determined by our thinking.</a:t>
            </a:r>
            <a:endParaRPr lang="en-US" sz="4800" dirty="0">
              <a:cs typeface="Times New Roman" pitchFamily="18" charset="0"/>
            </a:endParaRPr>
          </a:p>
          <a:p>
            <a:pPr algn="ctr">
              <a:buFontTx/>
              <a:buNone/>
            </a:pPr>
            <a:r>
              <a:rPr lang="en-US" sz="4800" dirty="0"/>
              <a:t> </a:t>
            </a:r>
          </a:p>
        </p:txBody>
      </p:sp>
    </p:spTree>
    <p:extLst>
      <p:ext uri="{BB962C8B-B14F-4D97-AF65-F5344CB8AC3E}">
        <p14:creationId xmlns:p14="http://schemas.microsoft.com/office/powerpoint/2010/main" val="4145966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4480"/>
          <a:stretch/>
        </p:blipFill>
        <p:spPr>
          <a:xfrm>
            <a:off x="457200" y="381000"/>
            <a:ext cx="8011858" cy="5391944"/>
          </a:xfrm>
        </p:spPr>
      </p:pic>
    </p:spTree>
    <p:extLst>
      <p:ext uri="{BB962C8B-B14F-4D97-AF65-F5344CB8AC3E}">
        <p14:creationId xmlns:p14="http://schemas.microsoft.com/office/powerpoint/2010/main" val="4086309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304800"/>
            <a:ext cx="8252601" cy="5491730"/>
          </a:xfrm>
        </p:spPr>
      </p:pic>
    </p:spTree>
    <p:extLst>
      <p:ext uri="{BB962C8B-B14F-4D97-AF65-F5344CB8AC3E}">
        <p14:creationId xmlns:p14="http://schemas.microsoft.com/office/powerpoint/2010/main" val="3230302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457200" y="1481328"/>
            <a:ext cx="8229600" cy="5071872"/>
          </a:xfrm>
        </p:spPr>
        <p:txBody>
          <a:bodyPr>
            <a:normAutofit lnSpcReduction="10000"/>
          </a:bodyPr>
          <a:lstStyle/>
          <a:p>
            <a:pPr>
              <a:buFont typeface="Wingdings" pitchFamily="2" charset="2"/>
              <a:buChar char="Ø"/>
            </a:pPr>
            <a:r>
              <a:rPr lang="en-US" sz="2800" dirty="0" smtClean="0">
                <a:latin typeface="Times New Roman" pitchFamily="18" charset="0"/>
                <a:cs typeface="Times New Roman" pitchFamily="18" charset="0"/>
              </a:rPr>
              <a:t>He is a bad journalist because he is a bad man.</a:t>
            </a:r>
          </a:p>
          <a:p>
            <a:pPr>
              <a:buFont typeface="Wingdings" pitchFamily="2" charset="2"/>
              <a:buChar char="Ø"/>
            </a:pPr>
            <a:r>
              <a:rPr lang="en-US" sz="2800" dirty="0" smtClean="0">
                <a:latin typeface="Times New Roman" pitchFamily="18" charset="0"/>
                <a:cs typeface="Times New Roman" pitchFamily="18" charset="0"/>
              </a:rPr>
              <a:t>Young people are more immoral in their behavior than older people.</a:t>
            </a:r>
          </a:p>
          <a:p>
            <a:pPr>
              <a:buFont typeface="Wingdings" pitchFamily="2" charset="2"/>
              <a:buChar char="Ø"/>
            </a:pPr>
            <a:r>
              <a:rPr lang="en-US" sz="2800" dirty="0" err="1" smtClean="0">
                <a:latin typeface="Times New Roman" pitchFamily="18" charset="0"/>
                <a:cs typeface="Times New Roman" pitchFamily="18" charset="0"/>
              </a:rPr>
              <a:t>Ahmar</a:t>
            </a:r>
            <a:r>
              <a:rPr lang="en-US" sz="2800" dirty="0" smtClean="0">
                <a:latin typeface="Times New Roman" pitchFamily="18" charset="0"/>
                <a:cs typeface="Times New Roman" pitchFamily="18" charset="0"/>
              </a:rPr>
              <a:t> is bound to be intelligent because he is always reading.</a:t>
            </a:r>
          </a:p>
          <a:p>
            <a:pPr>
              <a:buFont typeface="Wingdings" pitchFamily="2" charset="2"/>
              <a:buChar char="Ø"/>
            </a:pPr>
            <a:r>
              <a:rPr lang="en-US" sz="2800" dirty="0" smtClean="0">
                <a:latin typeface="Times New Roman" pitchFamily="18" charset="0"/>
                <a:cs typeface="Times New Roman" pitchFamily="18" charset="0"/>
              </a:rPr>
              <a:t>The Pakistanis are the best  people in the world.</a:t>
            </a:r>
          </a:p>
          <a:p>
            <a:pPr>
              <a:buFont typeface="Wingdings" pitchFamily="2" charset="2"/>
              <a:buChar char="Ø"/>
            </a:pPr>
            <a:r>
              <a:rPr lang="en-US" sz="2800" dirty="0" smtClean="0">
                <a:latin typeface="Times New Roman" pitchFamily="18" charset="0"/>
                <a:cs typeface="Times New Roman" pitchFamily="18" charset="0"/>
              </a:rPr>
              <a:t>Having </a:t>
            </a:r>
            <a:r>
              <a:rPr lang="en-US" sz="2800" dirty="0">
                <a:latin typeface="Times New Roman" pitchFamily="18" charset="0"/>
                <a:cs typeface="Times New Roman" pitchFamily="18" charset="0"/>
              </a:rPr>
              <a:t>just arrived in Ohio, I saw a white </a:t>
            </a:r>
            <a:r>
              <a:rPr lang="en-US" sz="2800" dirty="0" smtClean="0">
                <a:latin typeface="Times New Roman" pitchFamily="18" charset="0"/>
                <a:cs typeface="Times New Roman" pitchFamily="18" charset="0"/>
              </a:rPr>
              <a:t>squirrel. All </a:t>
            </a:r>
            <a:r>
              <a:rPr lang="en-US" sz="2800" dirty="0">
                <a:latin typeface="Times New Roman" pitchFamily="18" charset="0"/>
                <a:cs typeface="Times New Roman" pitchFamily="18" charset="0"/>
              </a:rPr>
              <a:t>Ohio Squirrels are white</a:t>
            </a:r>
            <a:r>
              <a:rPr lang="en-US" sz="2800" dirty="0" smtClean="0">
                <a:latin typeface="Times New Roman" pitchFamily="18" charset="0"/>
                <a:cs typeface="Times New Roman" pitchFamily="18" charset="0"/>
              </a:rPr>
              <a:t>.</a:t>
            </a:r>
          </a:p>
          <a:p>
            <a:pPr>
              <a:buFont typeface="Wingdings" pitchFamily="2" charset="2"/>
              <a:buChar char="Ø"/>
            </a:pPr>
            <a:r>
              <a:rPr lang="en-US" sz="2800" dirty="0">
                <a:latin typeface="Times New Roman" pitchFamily="18" charset="0"/>
                <a:cs typeface="Times New Roman" pitchFamily="18" charset="0"/>
              </a:rPr>
              <a:t>No one can deny the justice of our cause.</a:t>
            </a:r>
          </a:p>
          <a:p>
            <a:pPr>
              <a:buFont typeface="Wingdings" pitchFamily="2" charset="2"/>
              <a:buChar char="Ø"/>
            </a:pPr>
            <a:r>
              <a:rPr lang="en-US" sz="2800" dirty="0">
                <a:latin typeface="Times New Roman" pitchFamily="18" charset="0"/>
                <a:cs typeface="Times New Roman" pitchFamily="18" charset="0"/>
              </a:rPr>
              <a:t>He mixes with criminals, therefore he is a criminal himself</a:t>
            </a:r>
            <a:r>
              <a:rPr lang="en-US" sz="2800" dirty="0" smtClean="0">
                <a:latin typeface="Times New Roman" pitchFamily="18" charset="0"/>
                <a:cs typeface="Times New Roman" pitchFamily="18" charset="0"/>
              </a:rPr>
              <a:t>.</a:t>
            </a:r>
          </a:p>
          <a:p>
            <a:endParaRPr lang="en-US" sz="2800" dirty="0" smtClean="0">
              <a:latin typeface="Times New Roman" pitchFamily="18" charset="0"/>
              <a:cs typeface="Times New Roman" pitchFamily="18" charset="0"/>
            </a:endParaRPr>
          </a:p>
          <a:p>
            <a:pPr>
              <a:buNone/>
            </a:pPr>
            <a:endParaRPr lang="en-US" sz="2800" dirty="0" smtClean="0"/>
          </a:p>
        </p:txBody>
      </p:sp>
      <p:sp>
        <p:nvSpPr>
          <p:cNvPr id="75778" name="Rectangle 2"/>
          <p:cNvSpPr>
            <a:spLocks noGrp="1" noRot="1" noChangeArrowheads="1"/>
          </p:cNvSpPr>
          <p:nvPr>
            <p:ph type="title"/>
          </p:nvPr>
        </p:nvSpPr>
        <p:spPr/>
        <p:txBody>
          <a:bodyPr>
            <a:normAutofit fontScale="90000"/>
          </a:bodyPr>
          <a:lstStyle/>
          <a:p>
            <a:pPr algn="ctr" fontAlgn="auto">
              <a:spcAft>
                <a:spcPts val="0"/>
              </a:spcAft>
              <a:defRPr/>
            </a:pPr>
            <a:r>
              <a:rPr lang="en-US" sz="4000" dirty="0"/>
              <a:t> </a:t>
            </a:r>
            <a:r>
              <a:rPr lang="en-US" sz="8800" dirty="0"/>
              <a:t>?</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p:txBody>
          <a:bodyPr>
            <a:normAutofit/>
          </a:bodyPr>
          <a:lstStyle/>
          <a:p>
            <a:pPr marL="109728" indent="0">
              <a:buNone/>
            </a:pPr>
            <a:r>
              <a:rPr lang="en-US" sz="3600" dirty="0" smtClean="0">
                <a:latin typeface="Times New Roman" pitchFamily="18" charset="0"/>
                <a:cs typeface="Times New Roman" pitchFamily="18" charset="0"/>
              </a:rPr>
              <a:t>Determinism</a:t>
            </a:r>
          </a:p>
          <a:p>
            <a:pPr>
              <a:buNone/>
            </a:pPr>
            <a:r>
              <a:rPr lang="en-US" sz="1800" dirty="0" smtClean="0">
                <a:latin typeface="Times New Roman" pitchFamily="18" charset="0"/>
                <a:cs typeface="Times New Roman" pitchFamily="18" charset="0"/>
              </a:rPr>
              <a:t>Determinism refers to people's behavior being determined for them by some external force.</a:t>
            </a:r>
          </a:p>
          <a:p>
            <a:pPr marL="109728" indent="0">
              <a:buNone/>
            </a:pPr>
            <a:r>
              <a:rPr lang="en-US" sz="3600" dirty="0" smtClean="0">
                <a:latin typeface="Times New Roman" pitchFamily="18" charset="0"/>
                <a:cs typeface="Times New Roman" pitchFamily="18" charset="0"/>
              </a:rPr>
              <a:t>Empirical evidence</a:t>
            </a:r>
          </a:p>
          <a:p>
            <a:pPr>
              <a:buNone/>
            </a:pPr>
            <a:r>
              <a:rPr lang="en-US" sz="1900" dirty="0" smtClean="0">
                <a:latin typeface="Times New Roman" pitchFamily="18" charset="0"/>
                <a:cs typeface="Times New Roman" pitchFamily="18" charset="0"/>
              </a:rPr>
              <a:t>Empirical evidence is evidence from observations. It can be through naturalistic observation </a:t>
            </a:r>
          </a:p>
          <a:p>
            <a:pPr marL="109728" indent="0">
              <a:buNone/>
            </a:pPr>
            <a:r>
              <a:rPr lang="en-US" sz="3600" dirty="0" smtClean="0">
                <a:latin typeface="Times New Roman" pitchFamily="18" charset="0"/>
                <a:cs typeface="Times New Roman" pitchFamily="18" charset="0"/>
              </a:rPr>
              <a:t>Objectivity</a:t>
            </a:r>
          </a:p>
          <a:p>
            <a:pPr>
              <a:buFont typeface="Wingdings" pitchFamily="2" charset="2"/>
              <a:buNone/>
            </a:pPr>
            <a:r>
              <a:rPr lang="en-US" sz="1800" dirty="0" smtClean="0">
                <a:latin typeface="Times New Roman" pitchFamily="18" charset="0"/>
                <a:cs typeface="Times New Roman" pitchFamily="18" charset="0"/>
              </a:rPr>
              <a:t>Judgment based on observable phenomena and uninfluenced by emotions or personal discrimination.</a:t>
            </a:r>
            <a:endParaRPr lang="en-US" sz="1800" b="1" dirty="0" smtClean="0">
              <a:latin typeface="Times New Roman" pitchFamily="18" charset="0"/>
              <a:cs typeface="Times New Roman" pitchFamily="18" charset="0"/>
            </a:endParaRPr>
          </a:p>
        </p:txBody>
      </p:sp>
      <p:sp>
        <p:nvSpPr>
          <p:cNvPr id="14338" name="Rectangle 2"/>
          <p:cNvSpPr>
            <a:spLocks noGrp="1" noRot="1" noChangeArrowheads="1"/>
          </p:cNvSpPr>
          <p:nvPr>
            <p:ph type="title"/>
          </p:nvPr>
        </p:nvSpPr>
        <p:spPr/>
        <p:txBody>
          <a:bodyPr>
            <a:normAutofit/>
          </a:bodyPr>
          <a:lstStyle/>
          <a:p>
            <a:r>
              <a:rPr lang="en-US" sz="3600" dirty="0" smtClean="0">
                <a:latin typeface="Times New Roman" pitchFamily="18" charset="0"/>
                <a:cs typeface="Times New Roman" pitchFamily="18" charset="0"/>
              </a:rPr>
              <a:t>Characteristics of </a:t>
            </a:r>
            <a:r>
              <a:rPr lang="en-US" sz="3600" dirty="0">
                <a:latin typeface="Times New Roman" pitchFamily="18" charset="0"/>
                <a:cs typeface="Times New Roman" pitchFamily="18" charset="0"/>
              </a:rPr>
              <a:t>C</a:t>
            </a:r>
            <a:r>
              <a:rPr lang="en-US" sz="3600" dirty="0" smtClean="0">
                <a:latin typeface="Times New Roman" pitchFamily="18" charset="0"/>
                <a:cs typeface="Times New Roman" pitchFamily="18" charset="0"/>
              </a:rPr>
              <a:t>lear </a:t>
            </a:r>
            <a:r>
              <a:rPr lang="en-US" sz="3600" dirty="0">
                <a:latin typeface="Times New Roman" pitchFamily="18" charset="0"/>
                <a:cs typeface="Times New Roman" pitchFamily="18" charset="0"/>
              </a:rPr>
              <a:t>T</a:t>
            </a:r>
            <a:r>
              <a:rPr lang="en-US" sz="3600" dirty="0" smtClean="0">
                <a:latin typeface="Times New Roman" pitchFamily="18" charset="0"/>
                <a:cs typeface="Times New Roman" pitchFamily="18" charset="0"/>
              </a:rPr>
              <a:t>hinking</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p:txBody>
          <a:bodyPr/>
          <a:lstStyle/>
          <a:p>
            <a:r>
              <a:rPr lang="en-US" dirty="0" smtClean="0">
                <a:latin typeface="Times New Roman" pitchFamily="18" charset="0"/>
                <a:cs typeface="Times New Roman" pitchFamily="18" charset="0"/>
              </a:rPr>
              <a:t>A </a:t>
            </a:r>
            <a:r>
              <a:rPr lang="en-US" b="1" dirty="0" smtClean="0">
                <a:latin typeface="Times New Roman" pitchFamily="18" charset="0"/>
                <a:cs typeface="Times New Roman" pitchFamily="18" charset="0"/>
              </a:rPr>
              <a:t>fallacy </a:t>
            </a:r>
            <a:r>
              <a:rPr lang="en-US" dirty="0" smtClean="0">
                <a:latin typeface="Times New Roman" pitchFamily="18" charset="0"/>
                <a:cs typeface="Times New Roman" pitchFamily="18" charset="0"/>
              </a:rPr>
              <a:t>is a technical flaw which makes an argument unsound or invalid.</a:t>
            </a: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Arguments which contain fallacies are described as </a:t>
            </a:r>
            <a:r>
              <a:rPr lang="en-US" i="1" dirty="0" smtClean="0">
                <a:latin typeface="Times New Roman" pitchFamily="18" charset="0"/>
                <a:cs typeface="Times New Roman" pitchFamily="18" charset="0"/>
              </a:rPr>
              <a:t>fallacious</a:t>
            </a:r>
            <a:r>
              <a:rPr lang="en-US" dirty="0" smtClean="0">
                <a:latin typeface="Times New Roman" pitchFamily="18" charset="0"/>
                <a:cs typeface="Times New Roman" pitchFamily="18" charset="0"/>
              </a:rPr>
              <a:t>. They often appear valid and convincing; sometimes only close inspection reveals the logical flaw</a:t>
            </a:r>
            <a:r>
              <a:rPr lang="en-US" dirty="0" smtClean="0"/>
              <a:t>.</a:t>
            </a:r>
          </a:p>
        </p:txBody>
      </p:sp>
      <p:sp>
        <p:nvSpPr>
          <p:cNvPr id="15362" name="Rectangle 2"/>
          <p:cNvSpPr>
            <a:spLocks noGrp="1" noRot="1" noChangeArrowheads="1"/>
          </p:cNvSpPr>
          <p:nvPr>
            <p:ph type="title"/>
          </p:nvPr>
        </p:nvSpPr>
        <p:spPr/>
        <p:txBody>
          <a:bodyPr>
            <a:normAutofit/>
          </a:bodyPr>
          <a:lstStyle/>
          <a:p>
            <a:r>
              <a:rPr lang="en-US" sz="4000" dirty="0" smtClean="0">
                <a:latin typeface="Times New Roman" pitchFamily="18" charset="0"/>
                <a:cs typeface="Times New Roman" pitchFamily="18" charset="0"/>
              </a:rPr>
              <a:t>Some Fallacies in Common </a:t>
            </a:r>
            <a:r>
              <a:rPr lang="en-US" sz="4000" dirty="0">
                <a:latin typeface="Times New Roman" pitchFamily="18" charset="0"/>
                <a:cs typeface="Times New Roman" pitchFamily="18" charset="0"/>
              </a:rPr>
              <a:t>T</a:t>
            </a:r>
            <a:r>
              <a:rPr lang="en-US" sz="4000" dirty="0" smtClean="0">
                <a:latin typeface="Times New Roman" pitchFamily="18" charset="0"/>
                <a:cs typeface="Times New Roman" pitchFamily="18" charset="0"/>
              </a:rPr>
              <a:t>hinking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t>To enable </a:t>
            </a:r>
            <a:r>
              <a:rPr lang="en-US" dirty="0" smtClean="0"/>
              <a:t>the students to understand what thinking is.</a:t>
            </a:r>
            <a:endParaRPr lang="en-US" dirty="0" smtClean="0"/>
          </a:p>
          <a:p>
            <a:r>
              <a:rPr lang="en-US" dirty="0" smtClean="0"/>
              <a:t>To enable them </a:t>
            </a:r>
            <a:r>
              <a:rPr lang="en-US" dirty="0" smtClean="0"/>
              <a:t>to write reflection </a:t>
            </a:r>
            <a:r>
              <a:rPr lang="en-US" dirty="0"/>
              <a:t>of every class they attend of personal development course.</a:t>
            </a:r>
          </a:p>
          <a:p>
            <a:r>
              <a:rPr lang="en-US" dirty="0" smtClean="0"/>
              <a:t>To enable them to develop </a:t>
            </a:r>
            <a:r>
              <a:rPr lang="en-US" dirty="0"/>
              <a:t>the habit of learning new </a:t>
            </a:r>
            <a:r>
              <a:rPr lang="en-US" dirty="0" smtClean="0"/>
              <a:t>things through </a:t>
            </a:r>
            <a:r>
              <a:rPr lang="en-US" dirty="0" err="1" smtClean="0"/>
              <a:t>criticial</a:t>
            </a:r>
            <a:r>
              <a:rPr lang="en-US" dirty="0" smtClean="0"/>
              <a:t> thinking. </a:t>
            </a:r>
            <a:endParaRPr lang="en-US" dirty="0"/>
          </a:p>
          <a:p>
            <a:r>
              <a:rPr lang="en-US" dirty="0" smtClean="0"/>
              <a:t>To </a:t>
            </a:r>
            <a:r>
              <a:rPr lang="en-US" dirty="0"/>
              <a:t>educate them as to why it is important for them to think regularly and how they could become a leader without having any position if they critically evaluate every situation for better solutions.</a:t>
            </a:r>
          </a:p>
          <a:p>
            <a:endParaRPr lang="en-US" dirty="0"/>
          </a:p>
        </p:txBody>
      </p:sp>
      <p:sp>
        <p:nvSpPr>
          <p:cNvPr id="3" name="Title 2"/>
          <p:cNvSpPr>
            <a:spLocks noGrp="1"/>
          </p:cNvSpPr>
          <p:nvPr>
            <p:ph type="title"/>
          </p:nvPr>
        </p:nvSpPr>
        <p:spPr/>
        <p:txBody>
          <a:bodyPr/>
          <a:lstStyle/>
          <a:p>
            <a:r>
              <a:rPr lang="en-US" sz="4400" dirty="0">
                <a:latin typeface="Times New Roman" pitchFamily="18" charset="0"/>
                <a:cs typeface="Times New Roman" pitchFamily="18" charset="0"/>
              </a:rPr>
              <a:t>Learning Objectives</a:t>
            </a:r>
            <a:endParaRPr lang="en-US" dirty="0"/>
          </a:p>
        </p:txBody>
      </p:sp>
    </p:spTree>
    <p:extLst>
      <p:ext uri="{BB962C8B-B14F-4D97-AF65-F5344CB8AC3E}">
        <p14:creationId xmlns:p14="http://schemas.microsoft.com/office/powerpoint/2010/main" val="1730688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457200" y="1143000"/>
            <a:ext cx="8229600" cy="5257800"/>
          </a:xfrm>
        </p:spPr>
        <p:txBody>
          <a:bodyPr>
            <a:normAutofit fontScale="92500"/>
          </a:bodyPr>
          <a:lstStyle/>
          <a:p>
            <a:pPr marL="109728" indent="0">
              <a:buNone/>
            </a:pPr>
            <a:r>
              <a:rPr lang="en-US" sz="3300" dirty="0" smtClean="0">
                <a:latin typeface="Times New Roman" pitchFamily="18" charset="0"/>
                <a:cs typeface="Times New Roman" pitchFamily="18" charset="0"/>
              </a:rPr>
              <a:t>If you're in a vicious circle you're in a situation in which the solution to one problem becomes the cause of another one, and the solution to that one causes the first problem to occur again.</a:t>
            </a:r>
          </a:p>
          <a:p>
            <a:endParaRPr lang="en-US" sz="3300" b="1" dirty="0" smtClean="0">
              <a:latin typeface="Times New Roman" pitchFamily="18" charset="0"/>
              <a:cs typeface="Times New Roman" pitchFamily="18" charset="0"/>
            </a:endParaRPr>
          </a:p>
          <a:p>
            <a:pPr marL="109728" indent="0">
              <a:buNone/>
            </a:pPr>
            <a:r>
              <a:rPr lang="en-US" sz="3300" b="1" dirty="0">
                <a:latin typeface="Times New Roman" pitchFamily="18" charset="0"/>
                <a:cs typeface="Times New Roman" pitchFamily="18" charset="0"/>
              </a:rPr>
              <a:t>E</a:t>
            </a:r>
            <a:r>
              <a:rPr lang="en-US" sz="3300" b="1" dirty="0" smtClean="0">
                <a:latin typeface="Times New Roman" pitchFamily="18" charset="0"/>
                <a:cs typeface="Times New Roman" pitchFamily="18" charset="0"/>
              </a:rPr>
              <a:t>xample:</a:t>
            </a:r>
            <a:endParaRPr lang="en-US" sz="3300" dirty="0" smtClean="0">
              <a:latin typeface="Times New Roman" pitchFamily="18" charset="0"/>
              <a:cs typeface="Times New Roman" pitchFamily="18" charset="0"/>
            </a:endParaRPr>
          </a:p>
          <a:p>
            <a:pPr marL="109728" indent="0">
              <a:buNone/>
            </a:pPr>
            <a:r>
              <a:rPr lang="en-US" sz="3300" dirty="0" smtClean="0">
                <a:latin typeface="Times New Roman" pitchFamily="18" charset="0"/>
                <a:cs typeface="Times New Roman" pitchFamily="18" charset="0"/>
              </a:rPr>
              <a:t>If I quit cigarettes I put on weight, and if I put on weight I get depressed, and if I get depressed I start smoking again. It's a vicious circle.</a:t>
            </a:r>
            <a:br>
              <a:rPr lang="en-US" sz="3300" dirty="0" smtClean="0">
                <a:latin typeface="Times New Roman" pitchFamily="18" charset="0"/>
                <a:cs typeface="Times New Roman" pitchFamily="18" charset="0"/>
              </a:rPr>
            </a:br>
            <a:endParaRPr lang="en-US" dirty="0" smtClean="0">
              <a:latin typeface="Times New Roman" pitchFamily="18" charset="0"/>
              <a:cs typeface="Times New Roman" pitchFamily="18" charset="0"/>
            </a:endParaRPr>
          </a:p>
        </p:txBody>
      </p:sp>
      <p:sp>
        <p:nvSpPr>
          <p:cNvPr id="17410" name="Rectangle 2"/>
          <p:cNvSpPr>
            <a:spLocks noGrp="1" noRot="1" noChangeArrowheads="1"/>
          </p:cNvSpPr>
          <p:nvPr>
            <p:ph type="title"/>
          </p:nvPr>
        </p:nvSpPr>
        <p:spPr/>
        <p:txBody>
          <a:bodyPr/>
          <a:lstStyle/>
          <a:p>
            <a:r>
              <a:rPr lang="en-US" dirty="0" smtClean="0">
                <a:latin typeface="Times New Roman" pitchFamily="18" charset="0"/>
                <a:cs typeface="Times New Roman" pitchFamily="18" charset="0"/>
              </a:rPr>
              <a:t>Vicious Circle</a:t>
            </a:r>
            <a:endParaRPr lang="en-US"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457200" y="990600"/>
            <a:ext cx="8229600" cy="5638800"/>
          </a:xfrm>
        </p:spPr>
        <p:txBody>
          <a:bodyPr>
            <a:normAutofit/>
          </a:bodyPr>
          <a:lstStyle/>
          <a:p>
            <a:pPr>
              <a:buNone/>
            </a:pPr>
            <a:r>
              <a:rPr lang="en-US" sz="2800" dirty="0" smtClean="0">
                <a:latin typeface="Times New Roman" pitchFamily="18" charset="0"/>
                <a:cs typeface="Times New Roman" pitchFamily="18" charset="0"/>
              </a:rPr>
              <a:t> This fallacy is committed when we assert a statement to be true on the evidence that many other people supposedly believe it. Being widely believed is not proof or evidence of the truth.</a:t>
            </a:r>
          </a:p>
          <a:p>
            <a:pPr marL="109728" indent="0">
              <a:buNone/>
            </a:pPr>
            <a:r>
              <a:rPr lang="en-US" sz="2800" b="1" dirty="0" smtClean="0">
                <a:latin typeface="Times New Roman" pitchFamily="18" charset="0"/>
                <a:cs typeface="Times New Roman" pitchFamily="18" charset="0"/>
              </a:rPr>
              <a:t>Example: </a:t>
            </a:r>
            <a:r>
              <a:rPr lang="en-US" sz="2800" dirty="0" smtClean="0">
                <a:latin typeface="Times New Roman" pitchFamily="18" charset="0"/>
                <a:cs typeface="Times New Roman" pitchFamily="18" charset="0"/>
              </a:rPr>
              <a:t>At one time, most people in Europe believed that the earth was the center of the solar system (at least most of those who had beliefs about such things). However, this belief turned out to be false. </a:t>
            </a:r>
          </a:p>
          <a:p>
            <a:r>
              <a:rPr lang="en-US" sz="2800" dirty="0" smtClean="0">
                <a:latin typeface="Times New Roman" pitchFamily="18" charset="0"/>
                <a:cs typeface="Times New Roman" pitchFamily="18" charset="0"/>
              </a:rPr>
              <a:t>God must exist. After all, I just saw a poll that says 85% of all Americans believe in God. </a:t>
            </a:r>
          </a:p>
          <a:p>
            <a:pPr>
              <a:buFont typeface="Wingdings" pitchFamily="2" charset="2"/>
              <a:buNone/>
            </a:pPr>
            <a:endParaRPr lang="en-US" sz="2800" b="1" i="1" dirty="0" smtClean="0">
              <a:latin typeface="Times New Roman" pitchFamily="18" charset="0"/>
              <a:cs typeface="Times New Roman" pitchFamily="18" charset="0"/>
            </a:endParaRPr>
          </a:p>
        </p:txBody>
      </p:sp>
      <p:sp>
        <p:nvSpPr>
          <p:cNvPr id="19458" name="Rectangle 2"/>
          <p:cNvSpPr>
            <a:spLocks noGrp="1" noRot="1" noChangeArrowheads="1"/>
          </p:cNvSpPr>
          <p:nvPr>
            <p:ph type="title"/>
          </p:nvPr>
        </p:nvSpPr>
        <p:spPr>
          <a:xfrm>
            <a:off x="457200" y="274638"/>
            <a:ext cx="8229600" cy="715962"/>
          </a:xfrm>
        </p:spPr>
        <p:txBody>
          <a:bodyPr>
            <a:normAutofit fontScale="90000"/>
          </a:bodyPr>
          <a:lstStyle/>
          <a:p>
            <a:r>
              <a:rPr lang="en-US" sz="4400" dirty="0" smtClean="0">
                <a:latin typeface="Times New Roman" pitchFamily="18" charset="0"/>
                <a:cs typeface="Times New Roman" pitchFamily="18" charset="0"/>
              </a:rPr>
              <a:t>Common Belief</a:t>
            </a:r>
            <a:endParaRPr lang="en-US"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normAutofit/>
          </a:bodyPr>
          <a:lstStyle/>
          <a:p>
            <a:pPr>
              <a:lnSpc>
                <a:spcPct val="90000"/>
              </a:lnSpc>
              <a:buFont typeface="Wingdings" pitchFamily="2" charset="2"/>
              <a:buChar char="Ø"/>
            </a:pPr>
            <a:r>
              <a:rPr lang="en-US" sz="2800" dirty="0" smtClean="0">
                <a:latin typeface="Times New Roman" pitchFamily="18" charset="0"/>
                <a:cs typeface="Times New Roman" pitchFamily="18" charset="0"/>
              </a:rPr>
              <a:t>Appeal to an expert who is not expert in the area of concern.</a:t>
            </a:r>
          </a:p>
          <a:p>
            <a:pPr>
              <a:lnSpc>
                <a:spcPct val="90000"/>
              </a:lnSpc>
              <a:buFont typeface="Wingdings" pitchFamily="2" charset="2"/>
              <a:buChar char="Ø"/>
            </a:pPr>
            <a:r>
              <a:rPr lang="en-US" dirty="0" smtClean="0"/>
              <a:t>Inappropriate Authority:</a:t>
            </a:r>
          </a:p>
          <a:p>
            <a:pPr lvl="2">
              <a:lnSpc>
                <a:spcPct val="90000"/>
              </a:lnSpc>
              <a:buFont typeface="Courier New" pitchFamily="49" charset="0"/>
              <a:buChar char="o"/>
            </a:pPr>
            <a:r>
              <a:rPr lang="en-US" dirty="0" smtClean="0"/>
              <a:t>According to my dad …</a:t>
            </a:r>
          </a:p>
          <a:p>
            <a:pPr lvl="2">
              <a:lnSpc>
                <a:spcPct val="90000"/>
              </a:lnSpc>
              <a:buFont typeface="Courier New" pitchFamily="49" charset="0"/>
              <a:buChar char="o"/>
            </a:pPr>
            <a:r>
              <a:rPr lang="en-US" dirty="0" smtClean="0"/>
              <a:t>Einstein said … [something about evolution]</a:t>
            </a:r>
          </a:p>
          <a:p>
            <a:pPr marL="342900" lvl="1" indent="-342900">
              <a:spcBef>
                <a:spcPts val="0"/>
              </a:spcBef>
              <a:buFont typeface="Wingdings" pitchFamily="2" charset="2"/>
              <a:buChar char="Ø"/>
            </a:pPr>
            <a:r>
              <a:rPr lang="en-US" dirty="0" smtClean="0"/>
              <a:t>Unidentified Authority:</a:t>
            </a:r>
          </a:p>
          <a:p>
            <a:pPr marL="864108" lvl="3" indent="-342900">
              <a:spcBef>
                <a:spcPts val="0"/>
              </a:spcBef>
              <a:buFont typeface="Courier New" pitchFamily="49" charset="0"/>
              <a:buChar char="o"/>
            </a:pPr>
            <a:r>
              <a:rPr lang="en-US" dirty="0" smtClean="0"/>
              <a:t>Studies show …</a:t>
            </a:r>
          </a:p>
          <a:p>
            <a:pPr marL="864108" lvl="3" indent="-342900">
              <a:spcBef>
                <a:spcPts val="0"/>
              </a:spcBef>
              <a:buFont typeface="Courier New" pitchFamily="49" charset="0"/>
              <a:buChar char="o"/>
            </a:pPr>
            <a:r>
              <a:rPr lang="en-US" dirty="0" smtClean="0"/>
              <a:t>Experts agree …</a:t>
            </a:r>
          </a:p>
          <a:p>
            <a:pPr marL="864108" lvl="3" indent="-342900">
              <a:spcBef>
                <a:spcPts val="0"/>
              </a:spcBef>
              <a:buFont typeface="Courier New" pitchFamily="49" charset="0"/>
              <a:buChar char="o"/>
            </a:pPr>
            <a:r>
              <a:rPr lang="en-US" dirty="0" smtClean="0"/>
              <a:t>Science says …</a:t>
            </a:r>
          </a:p>
          <a:p>
            <a:pPr marL="457200" indent="-457200">
              <a:spcBef>
                <a:spcPts val="0"/>
              </a:spcBef>
              <a:buFont typeface="Wingdings" pitchFamily="2" charset="2"/>
              <a:buChar char="Ø"/>
            </a:pPr>
            <a:r>
              <a:rPr lang="en-US" dirty="0" smtClean="0"/>
              <a:t>Appeal to the Masses:</a:t>
            </a:r>
          </a:p>
          <a:p>
            <a:pPr marL="864108" lvl="3" indent="-342900">
              <a:spcBef>
                <a:spcPts val="0"/>
              </a:spcBef>
              <a:buFont typeface="Courier New" pitchFamily="49" charset="0"/>
              <a:buChar char="o"/>
            </a:pPr>
            <a:r>
              <a:rPr lang="en-US" dirty="0" smtClean="0"/>
              <a:t>Everybody knows …</a:t>
            </a:r>
          </a:p>
          <a:p>
            <a:pPr>
              <a:lnSpc>
                <a:spcPct val="90000"/>
              </a:lnSpc>
              <a:buNone/>
            </a:pPr>
            <a:endParaRPr lang="en-US" sz="2800" dirty="0" smtClean="0">
              <a:latin typeface="Times New Roman" pitchFamily="18" charset="0"/>
              <a:cs typeface="Times New Roman" pitchFamily="18" charset="0"/>
            </a:endParaRPr>
          </a:p>
          <a:p>
            <a:pPr>
              <a:lnSpc>
                <a:spcPct val="90000"/>
              </a:lnSpc>
              <a:buFont typeface="Wingdings" pitchFamily="2" charset="2"/>
              <a:buNone/>
            </a:pPr>
            <a:endParaRPr lang="en-US" b="1" dirty="0" smtClean="0"/>
          </a:p>
          <a:p>
            <a:pPr>
              <a:lnSpc>
                <a:spcPct val="90000"/>
              </a:lnSpc>
              <a:buFont typeface="Wingdings" pitchFamily="2" charset="2"/>
              <a:buNone/>
            </a:pPr>
            <a:endParaRPr lang="en-US" b="1" dirty="0" smtClean="0"/>
          </a:p>
        </p:txBody>
      </p:sp>
      <p:sp>
        <p:nvSpPr>
          <p:cNvPr id="20482" name="Rectangle 2"/>
          <p:cNvSpPr>
            <a:spLocks noGrp="1" noRot="1" noChangeArrowheads="1"/>
          </p:cNvSpPr>
          <p:nvPr>
            <p:ph type="title"/>
          </p:nvPr>
        </p:nvSpPr>
        <p:spPr/>
        <p:txBody>
          <a:bodyPr/>
          <a:lstStyle/>
          <a:p>
            <a:r>
              <a:rPr lang="en-US" sz="4400" dirty="0" smtClean="0">
                <a:latin typeface="Times New Roman" pitchFamily="18" charset="0"/>
                <a:cs typeface="Times New Roman" pitchFamily="18" charset="0"/>
              </a:rPr>
              <a:t>Dubious Authority</a:t>
            </a:r>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90000"/>
              </a:lnSpc>
              <a:buFont typeface="Wingdings" pitchFamily="2" charset="2"/>
              <a:buChar char="Ø"/>
            </a:pPr>
            <a:r>
              <a:rPr lang="en-US" sz="2400" dirty="0">
                <a:latin typeface="Times New Roman" pitchFamily="18" charset="0"/>
                <a:cs typeface="Times New Roman" pitchFamily="18" charset="0"/>
              </a:rPr>
              <a:t>A straw man is a common form of argument and is an informal fallacy based on giving the impression of refuting an opponent's argument, while actually refuting an argument that was not presented by that </a:t>
            </a:r>
            <a:r>
              <a:rPr lang="en-US" sz="2400" dirty="0" smtClean="0">
                <a:latin typeface="Times New Roman" pitchFamily="18" charset="0"/>
                <a:cs typeface="Times New Roman" pitchFamily="18" charset="0"/>
              </a:rPr>
              <a:t>opponent.</a:t>
            </a:r>
          </a:p>
          <a:p>
            <a:pPr>
              <a:lnSpc>
                <a:spcPct val="90000"/>
              </a:lnSpc>
              <a:buFont typeface="Wingdings" pitchFamily="2" charset="2"/>
              <a:buChar char="Ø"/>
            </a:pPr>
            <a:r>
              <a:rPr lang="en-US" sz="2400" dirty="0" smtClean="0">
                <a:latin typeface="Times New Roman" pitchFamily="18" charset="0"/>
                <a:cs typeface="Times New Roman" pitchFamily="18" charset="0"/>
              </a:rPr>
              <a:t>One </a:t>
            </a:r>
            <a:r>
              <a:rPr lang="en-US" sz="2400" dirty="0">
                <a:latin typeface="Times New Roman" pitchFamily="18" charset="0"/>
                <a:cs typeface="Times New Roman" pitchFamily="18" charset="0"/>
              </a:rPr>
              <a:t>who engages in this fallacy is said to be "attacking a straw </a:t>
            </a:r>
            <a:r>
              <a:rPr lang="en-US" sz="2400" dirty="0" smtClean="0">
                <a:latin typeface="Times New Roman" pitchFamily="18" charset="0"/>
                <a:cs typeface="Times New Roman" pitchFamily="18" charset="0"/>
              </a:rPr>
              <a:t>man”.</a:t>
            </a:r>
          </a:p>
          <a:p>
            <a:pPr marL="109728" indent="0">
              <a:lnSpc>
                <a:spcPct val="90000"/>
              </a:lnSpc>
              <a:buNone/>
            </a:pPr>
            <a:endParaRPr lang="en-US" sz="2400" dirty="0" smtClean="0">
              <a:latin typeface="Times New Roman" pitchFamily="18" charset="0"/>
              <a:cs typeface="Times New Roman" pitchFamily="18" charset="0"/>
            </a:endParaRPr>
          </a:p>
          <a:p>
            <a:pPr>
              <a:lnSpc>
                <a:spcPct val="90000"/>
              </a:lnSpc>
              <a:buNone/>
            </a:pPr>
            <a:r>
              <a:rPr lang="en-US" sz="2400" b="1" dirty="0" smtClean="0">
                <a:latin typeface="Times New Roman" pitchFamily="18" charset="0"/>
                <a:cs typeface="Times New Roman" pitchFamily="18" charset="0"/>
              </a:rPr>
              <a:t> Example:</a:t>
            </a:r>
            <a:r>
              <a:rPr lang="en-US" sz="2400" dirty="0" smtClean="0">
                <a:latin typeface="Times New Roman" pitchFamily="18" charset="0"/>
                <a:cs typeface="Times New Roman" pitchFamily="18" charset="0"/>
              </a:rPr>
              <a:t> Those who favor gun-control legislation just want to take all guns away from responsible citizens and put them into the hands of the criminals.</a:t>
            </a:r>
          </a:p>
          <a:p>
            <a:endParaRPr lang="en-US" dirty="0"/>
          </a:p>
        </p:txBody>
      </p:sp>
      <p:sp>
        <p:nvSpPr>
          <p:cNvPr id="3" name="Title 2"/>
          <p:cNvSpPr>
            <a:spLocks noGrp="1"/>
          </p:cNvSpPr>
          <p:nvPr>
            <p:ph type="title"/>
          </p:nvPr>
        </p:nvSpPr>
        <p:spPr/>
        <p:txBody>
          <a:bodyPr/>
          <a:lstStyle/>
          <a:p>
            <a:r>
              <a:rPr lang="en-US" sz="4400" dirty="0" smtClean="0">
                <a:latin typeface="Times New Roman" pitchFamily="18" charset="0"/>
                <a:cs typeface="Times New Roman" pitchFamily="18" charset="0"/>
              </a:rPr>
              <a:t>Attacking a Straw Man</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381000" y="1600200"/>
            <a:ext cx="8229600" cy="4026091"/>
          </a:xfrm>
        </p:spPr>
        <p:txBody>
          <a:bodyPr/>
          <a:lstStyle/>
          <a:p>
            <a:pPr marL="109728" indent="0">
              <a:lnSpc>
                <a:spcPct val="90000"/>
              </a:lnSpc>
              <a:buNone/>
            </a:pPr>
            <a:r>
              <a:rPr lang="en-US" sz="2800" b="1" dirty="0" smtClean="0">
                <a:latin typeface="Times New Roman" pitchFamily="18" charset="0"/>
                <a:cs typeface="Times New Roman" pitchFamily="18" charset="0"/>
              </a:rPr>
              <a:t>Example: </a:t>
            </a:r>
            <a:r>
              <a:rPr lang="en-US" sz="2800" dirty="0" smtClean="0">
                <a:latin typeface="Times New Roman" pitchFamily="18" charset="0"/>
                <a:cs typeface="Times New Roman" pitchFamily="18" charset="0"/>
              </a:rPr>
              <a:t>I am a single parent, solely responsible for the financial support of my children.</a:t>
            </a:r>
          </a:p>
          <a:p>
            <a:pPr marL="109728" indent="0">
              <a:lnSpc>
                <a:spcPct val="90000"/>
              </a:lnSpc>
              <a:buNone/>
            </a:pPr>
            <a:r>
              <a:rPr lang="en-US" sz="2800" dirty="0" smtClean="0">
                <a:latin typeface="Times New Roman" pitchFamily="18" charset="0"/>
                <a:cs typeface="Times New Roman" pitchFamily="18" charset="0"/>
              </a:rPr>
              <a:t>If you give me this traffic ticket, I will lose my license and be unable to drive to work. </a:t>
            </a:r>
          </a:p>
          <a:p>
            <a:pPr>
              <a:lnSpc>
                <a:spcPct val="90000"/>
              </a:lnSpc>
              <a:buNone/>
            </a:pPr>
            <a:endParaRPr lang="en-US" sz="2800" dirty="0" smtClean="0">
              <a:latin typeface="Times New Roman" pitchFamily="18" charset="0"/>
              <a:cs typeface="Times New Roman" pitchFamily="18" charset="0"/>
            </a:endParaRPr>
          </a:p>
        </p:txBody>
      </p:sp>
      <p:sp>
        <p:nvSpPr>
          <p:cNvPr id="23554" name="Rectangle 2"/>
          <p:cNvSpPr>
            <a:spLocks noGrp="1" noRot="1" noChangeArrowheads="1"/>
          </p:cNvSpPr>
          <p:nvPr>
            <p:ph type="title"/>
          </p:nvPr>
        </p:nvSpPr>
        <p:spPr>
          <a:xfrm>
            <a:off x="381000" y="304800"/>
            <a:ext cx="8305800" cy="1143000"/>
          </a:xfrm>
        </p:spPr>
        <p:txBody>
          <a:bodyPr>
            <a:normAutofit fontScale="90000"/>
          </a:bodyPr>
          <a:lstStyle/>
          <a:p>
            <a:r>
              <a:rPr lang="en-US" sz="4400" dirty="0" smtClean="0">
                <a:latin typeface="Times New Roman" pitchFamily="18" charset="0"/>
                <a:cs typeface="Times New Roman" pitchFamily="18" charset="0"/>
              </a:rPr>
              <a:t>Pity and Other Emotional Appeals </a:t>
            </a:r>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nSpc>
                <a:spcPct val="90000"/>
              </a:lnSpc>
              <a:buNone/>
            </a:pPr>
            <a:r>
              <a:rPr lang="en-US" sz="2400" dirty="0">
                <a:latin typeface="Times New Roman" pitchFamily="18" charset="0"/>
                <a:cs typeface="Times New Roman" pitchFamily="18" charset="0"/>
              </a:rPr>
              <a:t>Q</a:t>
            </a:r>
            <a:r>
              <a:rPr lang="en-US" sz="2400" dirty="0" smtClean="0">
                <a:latin typeface="Times New Roman" pitchFamily="18" charset="0"/>
                <a:cs typeface="Times New Roman" pitchFamily="18" charset="0"/>
              </a:rPr>
              <a:t>uestions that lead to nowhere.</a:t>
            </a:r>
          </a:p>
          <a:p>
            <a:pPr marL="109728" indent="0">
              <a:lnSpc>
                <a:spcPct val="90000"/>
              </a:lnSpc>
              <a:buNone/>
            </a:pPr>
            <a:endParaRPr lang="en-US" sz="2400" dirty="0" smtClean="0">
              <a:latin typeface="Times New Roman" pitchFamily="18" charset="0"/>
              <a:cs typeface="Times New Roman" pitchFamily="18" charset="0"/>
            </a:endParaRPr>
          </a:p>
          <a:p>
            <a:pPr>
              <a:lnSpc>
                <a:spcPct val="90000"/>
              </a:lnSpc>
              <a:buFont typeface="Wingdings" pitchFamily="2" charset="2"/>
              <a:buNone/>
            </a:pPr>
            <a:r>
              <a:rPr lang="en-US" sz="2400" b="1" dirty="0" smtClean="0">
                <a:latin typeface="Times New Roman" pitchFamily="18" charset="0"/>
                <a:cs typeface="Times New Roman" pitchFamily="18" charset="0"/>
              </a:rPr>
              <a:t>Example</a:t>
            </a:r>
            <a:r>
              <a:rPr lang="en-US" sz="2400" dirty="0" smtClean="0">
                <a:latin typeface="Times New Roman" pitchFamily="18" charset="0"/>
                <a:cs typeface="Times New Roman" pitchFamily="18" charset="0"/>
              </a:rPr>
              <a:t>: How is the mind related to the body?</a:t>
            </a:r>
          </a:p>
          <a:p>
            <a:endParaRPr lang="en-US" dirty="0"/>
          </a:p>
        </p:txBody>
      </p:sp>
      <p:sp>
        <p:nvSpPr>
          <p:cNvPr id="3" name="Title 2"/>
          <p:cNvSpPr>
            <a:spLocks noGrp="1"/>
          </p:cNvSpPr>
          <p:nvPr>
            <p:ph type="title"/>
          </p:nvPr>
        </p:nvSpPr>
        <p:spPr/>
        <p:txBody>
          <a:bodyPr/>
          <a:lstStyle/>
          <a:p>
            <a:r>
              <a:rPr lang="en-US" sz="4400" dirty="0" smtClean="0">
                <a:latin typeface="Times New Roman" pitchFamily="18" charset="0"/>
                <a:cs typeface="Times New Roman" pitchFamily="18" charset="0"/>
              </a:rPr>
              <a:t>Pseudo Questions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marL="109728" indent="0">
              <a:buNone/>
            </a:pPr>
            <a:r>
              <a:rPr lang="en-US" b="1" dirty="0" smtClean="0">
                <a:latin typeface="Times New Roman" pitchFamily="18" charset="0"/>
                <a:cs typeface="Times New Roman" pitchFamily="18" charset="0"/>
              </a:rPr>
              <a:t>Example: </a:t>
            </a:r>
            <a:r>
              <a:rPr lang="en-US" dirty="0" smtClean="0">
                <a:latin typeface="Times New Roman" pitchFamily="18" charset="0"/>
                <a:cs typeface="Times New Roman" pitchFamily="18" charset="0"/>
              </a:rPr>
              <a:t>Jim Bakker was an insincere Christian; therefore, all Christians are insincere.</a:t>
            </a:r>
          </a:p>
        </p:txBody>
      </p:sp>
      <p:sp>
        <p:nvSpPr>
          <p:cNvPr id="24578" name="Rectangle 2"/>
          <p:cNvSpPr>
            <a:spLocks noGrp="1" noRot="1" noChangeArrowheads="1"/>
          </p:cNvSpPr>
          <p:nvPr>
            <p:ph type="title"/>
          </p:nvPr>
        </p:nvSpPr>
        <p:spPr>
          <a:xfrm>
            <a:off x="457200" y="274638"/>
            <a:ext cx="8458200" cy="1143000"/>
          </a:xfrm>
        </p:spPr>
        <p:txBody>
          <a:bodyPr>
            <a:normAutofit/>
          </a:bodyPr>
          <a:lstStyle/>
          <a:p>
            <a:r>
              <a:rPr lang="en-US" dirty="0" smtClean="0">
                <a:latin typeface="Times New Roman" pitchFamily="18" charset="0"/>
                <a:cs typeface="Times New Roman" pitchFamily="18" charset="0"/>
              </a:rPr>
              <a:t>Prejudiced Arguments(biased)</a:t>
            </a:r>
            <a:endParaRPr 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p:txBody>
          <a:bodyPr/>
          <a:lstStyle/>
          <a:p>
            <a:r>
              <a:rPr lang="en-US" sz="2800" dirty="0">
                <a:latin typeface="Times New Roman" pitchFamily="18" charset="0"/>
                <a:cs typeface="Times New Roman" pitchFamily="18" charset="0"/>
              </a:rPr>
              <a:t>O</a:t>
            </a:r>
            <a:r>
              <a:rPr lang="en-US" sz="2800" dirty="0" smtClean="0">
                <a:latin typeface="Times New Roman" pitchFamily="18" charset="0"/>
                <a:cs typeface="Times New Roman" pitchFamily="18" charset="0"/>
              </a:rPr>
              <a:t>ften called the </a:t>
            </a:r>
            <a:r>
              <a:rPr lang="en-US" sz="2800" i="1" dirty="0" smtClean="0">
                <a:latin typeface="Times New Roman" pitchFamily="18" charset="0"/>
                <a:cs typeface="Times New Roman" pitchFamily="18" charset="0"/>
              </a:rPr>
              <a:t>either/or fallacy</a:t>
            </a:r>
            <a:r>
              <a:rPr lang="en-US" sz="2800" dirty="0" smtClean="0">
                <a:latin typeface="Times New Roman" pitchFamily="18" charset="0"/>
                <a:cs typeface="Times New Roman" pitchFamily="18" charset="0"/>
              </a:rPr>
              <a:t> because the argument nearly always includes the words "either... or...".</a:t>
            </a:r>
          </a:p>
          <a:p>
            <a:r>
              <a:rPr lang="en-US" sz="2800" dirty="0" smtClean="0">
                <a:latin typeface="Times New Roman" pitchFamily="18" charset="0"/>
                <a:cs typeface="Times New Roman" pitchFamily="18" charset="0"/>
              </a:rPr>
              <a:t>This fallacy assumes that we must choose between two opposite extremes instead of allowing for other possibilities, especially for the possibility of choosing an alternative between the extremes.</a:t>
            </a:r>
          </a:p>
          <a:p>
            <a:r>
              <a:rPr lang="en-US" sz="2800" b="1" dirty="0" smtClean="0">
                <a:latin typeface="Times New Roman" pitchFamily="18" charset="0"/>
                <a:cs typeface="Times New Roman" pitchFamily="18" charset="0"/>
              </a:rPr>
              <a:t>Example:</a:t>
            </a:r>
            <a:r>
              <a:rPr lang="en-US" sz="2800" dirty="0" smtClean="0">
                <a:latin typeface="Times New Roman" pitchFamily="18" charset="0"/>
                <a:cs typeface="Times New Roman" pitchFamily="18" charset="0"/>
              </a:rPr>
              <a:t> Women need to be either brilliant or beautiful to survive in this world.</a:t>
            </a:r>
          </a:p>
        </p:txBody>
      </p:sp>
      <p:sp>
        <p:nvSpPr>
          <p:cNvPr id="26626" name="Rectangle 2"/>
          <p:cNvSpPr>
            <a:spLocks noGrp="1" noRot="1" noChangeArrowheads="1"/>
          </p:cNvSpPr>
          <p:nvPr>
            <p:ph type="title"/>
          </p:nvPr>
        </p:nvSpPr>
        <p:spPr/>
        <p:txBody>
          <a:bodyPr/>
          <a:lstStyle/>
          <a:p>
            <a:r>
              <a:rPr lang="en-US" sz="4400" dirty="0" smtClean="0">
                <a:latin typeface="Times New Roman" pitchFamily="18" charset="0"/>
                <a:cs typeface="Times New Roman" pitchFamily="18" charset="0"/>
              </a:rPr>
              <a:t>False Dilemma</a:t>
            </a:r>
            <a:endParaRPr lang="en-US"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295400"/>
            <a:ext cx="8089900" cy="3807011"/>
          </a:xfrm>
        </p:spPr>
      </p:pic>
    </p:spTree>
    <p:extLst>
      <p:ext uri="{BB962C8B-B14F-4D97-AF65-F5344CB8AC3E}">
        <p14:creationId xmlns:p14="http://schemas.microsoft.com/office/powerpoint/2010/main" val="34673767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t>Check Your </a:t>
            </a:r>
            <a:r>
              <a:rPr lang="en-US" dirty="0" smtClean="0"/>
              <a:t>Attitude</a:t>
            </a:r>
          </a:p>
          <a:p>
            <a:pPr marL="624078" indent="-514350">
              <a:buFont typeface="+mj-lt"/>
              <a:buAutoNum type="arabicPeriod"/>
            </a:pPr>
            <a:r>
              <a:rPr lang="en-US" dirty="0"/>
              <a:t>Have a Clear </a:t>
            </a:r>
            <a:r>
              <a:rPr lang="en-US" dirty="0" smtClean="0"/>
              <a:t>Purpose</a:t>
            </a:r>
          </a:p>
          <a:p>
            <a:pPr marL="624078" indent="-514350">
              <a:buFont typeface="+mj-lt"/>
              <a:buAutoNum type="arabicPeriod"/>
            </a:pPr>
            <a:r>
              <a:rPr lang="en-US" dirty="0"/>
              <a:t>Use Your Passion </a:t>
            </a:r>
            <a:r>
              <a:rPr lang="en-US" dirty="0" smtClean="0"/>
              <a:t>to </a:t>
            </a:r>
            <a:r>
              <a:rPr lang="en-US" dirty="0"/>
              <a:t>control your </a:t>
            </a:r>
            <a:r>
              <a:rPr lang="en-US" dirty="0" smtClean="0"/>
              <a:t>Emotions</a:t>
            </a:r>
          </a:p>
          <a:p>
            <a:pPr marL="624078" indent="-514350">
              <a:buFont typeface="+mj-lt"/>
              <a:buAutoNum type="arabicPeriod"/>
            </a:pPr>
            <a:r>
              <a:rPr lang="en-US" dirty="0"/>
              <a:t>Use your Negative Thinking to produce Positive </a:t>
            </a:r>
            <a:r>
              <a:rPr lang="en-US" dirty="0" smtClean="0"/>
              <a:t>Action</a:t>
            </a:r>
          </a:p>
          <a:p>
            <a:pPr marL="624078" indent="-514350">
              <a:buFont typeface="+mj-lt"/>
              <a:buAutoNum type="arabicPeriod"/>
            </a:pPr>
            <a:r>
              <a:rPr lang="en-US" dirty="0"/>
              <a:t>Use Cool Logic in Hot Situations to reach your Goal</a:t>
            </a:r>
          </a:p>
        </p:txBody>
      </p:sp>
      <p:sp>
        <p:nvSpPr>
          <p:cNvPr id="3" name="Title 2"/>
          <p:cNvSpPr>
            <a:spLocks noGrp="1"/>
          </p:cNvSpPr>
          <p:nvPr>
            <p:ph type="title"/>
          </p:nvPr>
        </p:nvSpPr>
        <p:spPr/>
        <p:txBody>
          <a:bodyPr>
            <a:normAutofit/>
          </a:bodyPr>
          <a:lstStyle/>
          <a:p>
            <a:r>
              <a:rPr lang="en-US" dirty="0" smtClean="0">
                <a:effectLst/>
              </a:rPr>
              <a:t>5 Steps to Thinking Clearly</a:t>
            </a:r>
            <a:endParaRPr lang="en-US" dirty="0"/>
          </a:p>
        </p:txBody>
      </p:sp>
    </p:spTree>
    <p:extLst>
      <p:ext uri="{BB962C8B-B14F-4D97-AF65-F5344CB8AC3E}">
        <p14:creationId xmlns:p14="http://schemas.microsoft.com/office/powerpoint/2010/main" val="433917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hira\Desktop\adamtglass-com.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76800" y="76200"/>
            <a:ext cx="2786063" cy="3048000"/>
          </a:xfrm>
          <a:prstGeom prst="rect">
            <a:avLst/>
          </a:prstGeom>
          <a:noFill/>
          <a:extLst>
            <a:ext uri="{909E8E84-426E-40DD-AFC4-6F175D3DCCD1}">
              <a14:hiddenFill xmlns:a14="http://schemas.microsoft.com/office/drawing/2010/main">
                <a:solidFill>
                  <a:srgbClr val="FFFFFF"/>
                </a:solidFill>
              </a14:hiddenFill>
            </a:ext>
          </a:extLst>
        </p:spPr>
      </p:pic>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76219" y="1371600"/>
            <a:ext cx="4478941" cy="4718050"/>
          </a:xfrm>
        </p:spPr>
      </p:pic>
    </p:spTree>
    <p:extLst>
      <p:ext uri="{BB962C8B-B14F-4D97-AF65-F5344CB8AC3E}">
        <p14:creationId xmlns:p14="http://schemas.microsoft.com/office/powerpoint/2010/main" val="8614119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685800" y="609600"/>
            <a:ext cx="7772400" cy="5334000"/>
          </a:xfrm>
        </p:spPr>
        <p:txBody>
          <a:bodyPr/>
          <a:lstStyle/>
          <a:p>
            <a:pPr algn="ctr">
              <a:lnSpc>
                <a:spcPct val="90000"/>
              </a:lnSpc>
              <a:buFontTx/>
              <a:buNone/>
            </a:pPr>
            <a:r>
              <a:rPr lang="en-US" sz="4800" b="1" dirty="0">
                <a:cs typeface="Times New Roman" pitchFamily="18" charset="0"/>
              </a:rPr>
              <a:t>Critical Thinking</a:t>
            </a:r>
          </a:p>
          <a:p>
            <a:pPr algn="ctr">
              <a:lnSpc>
                <a:spcPct val="90000"/>
              </a:lnSpc>
              <a:buFontTx/>
              <a:buNone/>
            </a:pPr>
            <a:r>
              <a:rPr lang="en-US" sz="4800" b="1" dirty="0">
                <a:cs typeface="Times New Roman" pitchFamily="18" charset="0"/>
              </a:rPr>
              <a:t>i</a:t>
            </a:r>
            <a:r>
              <a:rPr lang="en-US" sz="4800" b="1" dirty="0" smtClean="0">
                <a:cs typeface="Times New Roman" pitchFamily="18" charset="0"/>
              </a:rPr>
              <a:t>s </a:t>
            </a:r>
            <a:r>
              <a:rPr lang="en-US" sz="4800" b="1" dirty="0">
                <a:cs typeface="Times New Roman" pitchFamily="18" charset="0"/>
              </a:rPr>
              <a:t>a </a:t>
            </a:r>
            <a:r>
              <a:rPr lang="en-US" sz="4800" b="1" u="sng" dirty="0">
                <a:cs typeface="Times New Roman" pitchFamily="18" charset="0"/>
              </a:rPr>
              <a:t>Self-Directed</a:t>
            </a:r>
            <a:r>
              <a:rPr lang="en-US" sz="4800" b="1" dirty="0">
                <a:cs typeface="Times New Roman" pitchFamily="18" charset="0"/>
              </a:rPr>
              <a:t> Process</a:t>
            </a:r>
          </a:p>
          <a:p>
            <a:pPr algn="ctr">
              <a:lnSpc>
                <a:spcPct val="90000"/>
              </a:lnSpc>
              <a:buFontTx/>
              <a:buNone/>
            </a:pPr>
            <a:r>
              <a:rPr lang="en-US" sz="4800" b="1" dirty="0" smtClean="0">
                <a:cs typeface="Times New Roman" pitchFamily="18" charset="0"/>
              </a:rPr>
              <a:t>by which we take </a:t>
            </a:r>
            <a:r>
              <a:rPr lang="en-US" sz="4800" b="1" u="sng" dirty="0">
                <a:cs typeface="Times New Roman" pitchFamily="18" charset="0"/>
              </a:rPr>
              <a:t>Deliberate Steps</a:t>
            </a:r>
            <a:endParaRPr lang="en-US" sz="4800" b="1" dirty="0">
              <a:cs typeface="Times New Roman" pitchFamily="18" charset="0"/>
            </a:endParaRPr>
          </a:p>
          <a:p>
            <a:pPr algn="ctr">
              <a:lnSpc>
                <a:spcPct val="90000"/>
              </a:lnSpc>
              <a:buFontTx/>
              <a:buNone/>
            </a:pPr>
            <a:r>
              <a:rPr lang="en-US" sz="4800" b="1" dirty="0" smtClean="0">
                <a:cs typeface="Times New Roman" pitchFamily="18" charset="0"/>
              </a:rPr>
              <a:t>to think </a:t>
            </a:r>
            <a:r>
              <a:rPr lang="en-US" sz="4800" b="1" dirty="0">
                <a:cs typeface="Times New Roman" pitchFamily="18" charset="0"/>
              </a:rPr>
              <a:t>at the </a:t>
            </a:r>
            <a:r>
              <a:rPr lang="en-US" sz="4800" b="1" u="sng" dirty="0">
                <a:cs typeface="Times New Roman" pitchFamily="18" charset="0"/>
              </a:rPr>
              <a:t>Highest Level</a:t>
            </a:r>
            <a:r>
              <a:rPr lang="en-US" sz="4800" b="1" dirty="0">
                <a:cs typeface="Times New Roman" pitchFamily="18" charset="0"/>
              </a:rPr>
              <a:t> of Quality.</a:t>
            </a:r>
          </a:p>
          <a:p>
            <a:pPr algn="ctr">
              <a:lnSpc>
                <a:spcPct val="90000"/>
              </a:lnSpc>
              <a:buFontTx/>
              <a:buNone/>
            </a:pPr>
            <a:endParaRPr lang="en-US" sz="4800" b="1" dirty="0">
              <a:cs typeface="Times New Roman" pitchFamily="18" charset="0"/>
            </a:endParaRPr>
          </a:p>
          <a:p>
            <a:pPr>
              <a:lnSpc>
                <a:spcPct val="90000"/>
              </a:lnSpc>
            </a:pPr>
            <a:endParaRPr lang="en-US" sz="4800" b="1" dirty="0"/>
          </a:p>
        </p:txBody>
      </p:sp>
    </p:spTree>
    <p:extLst>
      <p:ext uri="{BB962C8B-B14F-4D97-AF65-F5344CB8AC3E}">
        <p14:creationId xmlns:p14="http://schemas.microsoft.com/office/powerpoint/2010/main" val="742139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p:txBody>
          <a:bodyPr>
            <a:normAutofit fontScale="85000" lnSpcReduction="10000"/>
          </a:bodyPr>
          <a:lstStyle/>
          <a:p>
            <a:pPr marL="109728" indent="0">
              <a:buNone/>
            </a:pPr>
            <a:r>
              <a:rPr lang="en-US" sz="2800" dirty="0" smtClean="0">
                <a:latin typeface="Times New Roman" pitchFamily="18" charset="0"/>
                <a:cs typeface="Times New Roman" pitchFamily="18" charset="0"/>
              </a:rPr>
              <a:t>Good critical thinking skills bring numerous benefits</a:t>
            </a:r>
          </a:p>
          <a:p>
            <a:pPr>
              <a:buNone/>
            </a:pPr>
            <a:r>
              <a:rPr lang="en-US" sz="2800" dirty="0" smtClean="0">
                <a:latin typeface="Times New Roman" pitchFamily="18" charset="0"/>
                <a:cs typeface="Times New Roman" pitchFamily="18" charset="0"/>
              </a:rPr>
              <a:t>such as:</a:t>
            </a:r>
          </a:p>
          <a:p>
            <a:r>
              <a:rPr lang="en-US" sz="2800" dirty="0" smtClean="0">
                <a:latin typeface="Times New Roman" pitchFamily="18" charset="0"/>
                <a:cs typeface="Times New Roman" pitchFamily="18" charset="0"/>
              </a:rPr>
              <a:t>improved attention and observation</a:t>
            </a:r>
          </a:p>
          <a:p>
            <a:r>
              <a:rPr lang="en-US" sz="2800" dirty="0" smtClean="0">
                <a:latin typeface="Times New Roman" pitchFamily="18" charset="0"/>
                <a:cs typeface="Times New Roman" pitchFamily="18" charset="0"/>
              </a:rPr>
              <a:t>more focused reading</a:t>
            </a:r>
          </a:p>
          <a:p>
            <a:r>
              <a:rPr lang="en-US" sz="2800" dirty="0" smtClean="0">
                <a:latin typeface="Times New Roman" pitchFamily="18" charset="0"/>
                <a:cs typeface="Times New Roman" pitchFamily="18" charset="0"/>
              </a:rPr>
              <a:t>improved ability to identify the key points in a text or other message rather than becoming distracted by less important material.</a:t>
            </a:r>
          </a:p>
          <a:p>
            <a:r>
              <a:rPr lang="en-US" sz="2800" dirty="0" smtClean="0">
                <a:latin typeface="Times New Roman" pitchFamily="18" charset="0"/>
                <a:cs typeface="Times New Roman" pitchFamily="18" charset="0"/>
              </a:rPr>
              <a:t>improved </a:t>
            </a:r>
            <a:r>
              <a:rPr lang="en-US" sz="2800" dirty="0">
                <a:latin typeface="Times New Roman" pitchFamily="18" charset="0"/>
                <a:cs typeface="Times New Roman" pitchFamily="18" charset="0"/>
              </a:rPr>
              <a:t>ability to respond to the </a:t>
            </a:r>
            <a:r>
              <a:rPr lang="en-US" sz="2800" dirty="0" smtClean="0">
                <a:latin typeface="Times New Roman" pitchFamily="18" charset="0"/>
                <a:cs typeface="Times New Roman" pitchFamily="18" charset="0"/>
              </a:rPr>
              <a:t>appropriate points </a:t>
            </a:r>
            <a:r>
              <a:rPr lang="en-US" sz="2800" dirty="0">
                <a:latin typeface="Times New Roman" pitchFamily="18" charset="0"/>
                <a:cs typeface="Times New Roman" pitchFamily="18" charset="0"/>
              </a:rPr>
              <a:t>in a </a:t>
            </a:r>
            <a:r>
              <a:rPr lang="en-US" sz="2800" dirty="0" smtClean="0">
                <a:latin typeface="Times New Roman" pitchFamily="18" charset="0"/>
                <a:cs typeface="Times New Roman" pitchFamily="18" charset="0"/>
              </a:rPr>
              <a:t>message</a:t>
            </a:r>
          </a:p>
          <a:p>
            <a:r>
              <a:rPr lang="en-US" sz="2800" dirty="0" smtClean="0">
                <a:latin typeface="Times New Roman" pitchFamily="18" charset="0"/>
                <a:cs typeface="Times New Roman" pitchFamily="18" charset="0"/>
              </a:rPr>
              <a:t>knowledge </a:t>
            </a:r>
            <a:r>
              <a:rPr lang="en-US" sz="2800" dirty="0">
                <a:latin typeface="Times New Roman" pitchFamily="18" charset="0"/>
                <a:cs typeface="Times New Roman" pitchFamily="18" charset="0"/>
              </a:rPr>
              <a:t>of how to get your own </a:t>
            </a:r>
            <a:r>
              <a:rPr lang="en-US" sz="2800" dirty="0" smtClean="0">
                <a:latin typeface="Times New Roman" pitchFamily="18" charset="0"/>
                <a:cs typeface="Times New Roman" pitchFamily="18" charset="0"/>
              </a:rPr>
              <a:t>point across </a:t>
            </a:r>
            <a:r>
              <a:rPr lang="en-US" sz="2800" dirty="0">
                <a:latin typeface="Times New Roman" pitchFamily="18" charset="0"/>
                <a:cs typeface="Times New Roman" pitchFamily="18" charset="0"/>
              </a:rPr>
              <a:t>more easily</a:t>
            </a:r>
          </a:p>
          <a:p>
            <a:r>
              <a:rPr lang="en-US" sz="2800" dirty="0" smtClean="0">
                <a:latin typeface="Times New Roman" pitchFamily="18" charset="0"/>
                <a:cs typeface="Times New Roman" pitchFamily="18" charset="0"/>
              </a:rPr>
              <a:t>skills </a:t>
            </a:r>
            <a:r>
              <a:rPr lang="en-US" sz="2800" dirty="0">
                <a:latin typeface="Times New Roman" pitchFamily="18" charset="0"/>
                <a:cs typeface="Times New Roman" pitchFamily="18" charset="0"/>
              </a:rPr>
              <a:t>of analysis that you can choose to </a:t>
            </a:r>
            <a:r>
              <a:rPr lang="en-US" sz="2800" dirty="0" smtClean="0">
                <a:latin typeface="Times New Roman" pitchFamily="18" charset="0"/>
                <a:cs typeface="Times New Roman" pitchFamily="18" charset="0"/>
              </a:rPr>
              <a:t>apply in </a:t>
            </a:r>
            <a:r>
              <a:rPr lang="en-US" sz="2800" dirty="0">
                <a:latin typeface="Times New Roman" pitchFamily="18" charset="0"/>
                <a:cs typeface="Times New Roman" pitchFamily="18" charset="0"/>
              </a:rPr>
              <a:t>a variety of </a:t>
            </a:r>
            <a:r>
              <a:rPr lang="en-US" sz="2800" dirty="0" smtClean="0">
                <a:latin typeface="Times New Roman" pitchFamily="18" charset="0"/>
                <a:cs typeface="Times New Roman" pitchFamily="18" charset="0"/>
              </a:rPr>
              <a:t>situations.</a:t>
            </a:r>
            <a:endParaRPr lang="en-US" sz="2800" dirty="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sz="2800" dirty="0" smtClean="0"/>
          </a:p>
        </p:txBody>
      </p:sp>
      <p:sp>
        <p:nvSpPr>
          <p:cNvPr id="28674" name="Rectangle 2"/>
          <p:cNvSpPr>
            <a:spLocks noGrp="1" noRot="1" noChangeArrowheads="1"/>
          </p:cNvSpPr>
          <p:nvPr>
            <p:ph type="title"/>
          </p:nvPr>
        </p:nvSpPr>
        <p:spPr/>
        <p:txBody>
          <a:bodyPr>
            <a:normAutofit/>
          </a:bodyPr>
          <a:lstStyle/>
          <a:p>
            <a:r>
              <a:rPr lang="en-US" sz="4000" dirty="0" smtClean="0">
                <a:latin typeface="Times New Roman" pitchFamily="18" charset="0"/>
                <a:cs typeface="Times New Roman" pitchFamily="18" charset="0"/>
              </a:rPr>
              <a:t>Benefits of critical thinking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457200" y="990600"/>
            <a:ext cx="8112125" cy="420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5000" b="1" dirty="0">
                <a:solidFill>
                  <a:schemeClr val="tx2"/>
                </a:solidFill>
                <a:effectLst>
                  <a:outerShdw blurRad="38100" dist="38100" dir="2700000" algn="tl">
                    <a:srgbClr val="808080"/>
                  </a:outerShdw>
                </a:effectLst>
                <a:latin typeface="Arial" pitchFamily="34" charset="0"/>
              </a:rPr>
              <a:t>The Critical Thinking Mind</a:t>
            </a:r>
            <a:r>
              <a:rPr lang="en-US" sz="5000" dirty="0">
                <a:solidFill>
                  <a:schemeClr val="tx2"/>
                </a:solidFill>
                <a:effectLst>
                  <a:outerShdw blurRad="38100" dist="38100" dir="2700000" algn="tl">
                    <a:srgbClr val="808080"/>
                  </a:outerShdw>
                </a:effectLst>
                <a:latin typeface="Arial" pitchFamily="34" charset="0"/>
              </a:rPr>
              <a:t/>
            </a:r>
            <a:br>
              <a:rPr lang="en-US" sz="5000" dirty="0">
                <a:solidFill>
                  <a:schemeClr val="tx2"/>
                </a:solidFill>
                <a:effectLst>
                  <a:outerShdw blurRad="38100" dist="38100" dir="2700000" algn="tl">
                    <a:srgbClr val="808080"/>
                  </a:outerShdw>
                </a:effectLst>
                <a:latin typeface="Arial" pitchFamily="34" charset="0"/>
              </a:rPr>
            </a:br>
            <a:r>
              <a:rPr lang="en-US" sz="5000" dirty="0">
                <a:solidFill>
                  <a:schemeClr val="tx2"/>
                </a:solidFill>
                <a:effectLst>
                  <a:outerShdw blurRad="38100" dist="38100" dir="2700000" algn="tl">
                    <a:srgbClr val="808080"/>
                  </a:outerShdw>
                </a:effectLst>
                <a:latin typeface="Arial" pitchFamily="34" charset="0"/>
              </a:rPr>
              <a:t/>
            </a:r>
            <a:br>
              <a:rPr lang="en-US" sz="5000" dirty="0">
                <a:solidFill>
                  <a:schemeClr val="tx2"/>
                </a:solidFill>
                <a:effectLst>
                  <a:outerShdw blurRad="38100" dist="38100" dir="2700000" algn="tl">
                    <a:srgbClr val="808080"/>
                  </a:outerShdw>
                </a:effectLst>
                <a:latin typeface="Arial" pitchFamily="34" charset="0"/>
              </a:rPr>
            </a:br>
            <a:r>
              <a:rPr lang="en-US" sz="7000" dirty="0">
                <a:solidFill>
                  <a:schemeClr val="tx2"/>
                </a:solidFill>
                <a:effectLst>
                  <a:outerShdw blurRad="38100" dist="38100" dir="2700000" algn="tl">
                    <a:srgbClr val="808080"/>
                  </a:outerShdw>
                </a:effectLst>
                <a:latin typeface="Arial" pitchFamily="34" charset="0"/>
              </a:rPr>
              <a:t>=</a:t>
            </a:r>
            <a:r>
              <a:rPr lang="en-US" sz="5000" dirty="0">
                <a:solidFill>
                  <a:schemeClr val="tx2"/>
                </a:solidFill>
                <a:effectLst>
                  <a:outerShdw blurRad="38100" dist="38100" dir="2700000" algn="tl">
                    <a:srgbClr val="808080"/>
                  </a:outerShdw>
                </a:effectLst>
                <a:latin typeface="Arial" pitchFamily="34" charset="0"/>
              </a:rPr>
              <a:t/>
            </a:r>
            <a:br>
              <a:rPr lang="en-US" sz="5000" dirty="0">
                <a:solidFill>
                  <a:schemeClr val="tx2"/>
                </a:solidFill>
                <a:effectLst>
                  <a:outerShdw blurRad="38100" dist="38100" dir="2700000" algn="tl">
                    <a:srgbClr val="808080"/>
                  </a:outerShdw>
                </a:effectLst>
                <a:latin typeface="Arial" pitchFamily="34" charset="0"/>
              </a:rPr>
            </a:br>
            <a:r>
              <a:rPr lang="en-US" sz="5000" dirty="0">
                <a:solidFill>
                  <a:schemeClr val="tx2"/>
                </a:solidFill>
                <a:effectLst>
                  <a:outerShdw blurRad="38100" dist="38100" dir="2700000" algn="tl">
                    <a:srgbClr val="808080"/>
                  </a:outerShdw>
                </a:effectLst>
                <a:latin typeface="Arial" pitchFamily="34" charset="0"/>
              </a:rPr>
              <a:t/>
            </a:r>
            <a:br>
              <a:rPr lang="en-US" sz="5000" dirty="0">
                <a:solidFill>
                  <a:schemeClr val="tx2"/>
                </a:solidFill>
                <a:effectLst>
                  <a:outerShdw blurRad="38100" dist="38100" dir="2700000" algn="tl">
                    <a:srgbClr val="808080"/>
                  </a:outerShdw>
                </a:effectLst>
                <a:latin typeface="Arial" pitchFamily="34" charset="0"/>
              </a:rPr>
            </a:br>
            <a:r>
              <a:rPr lang="en-US" sz="5000" b="1" dirty="0">
                <a:solidFill>
                  <a:schemeClr val="tx2"/>
                </a:solidFill>
                <a:effectLst>
                  <a:outerShdw blurRad="38100" dist="38100" dir="2700000" algn="tl">
                    <a:srgbClr val="808080"/>
                  </a:outerShdw>
                </a:effectLst>
                <a:latin typeface="Arial" pitchFamily="34" charset="0"/>
              </a:rPr>
              <a:t>The Educated Mind</a:t>
            </a:r>
          </a:p>
        </p:txBody>
      </p:sp>
    </p:spTree>
    <p:extLst>
      <p:ext uri="{BB962C8B-B14F-4D97-AF65-F5344CB8AC3E}">
        <p14:creationId xmlns:p14="http://schemas.microsoft.com/office/powerpoint/2010/main" val="6370155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685800"/>
            <a:ext cx="6790225" cy="5086114"/>
          </a:xfrm>
        </p:spPr>
      </p:pic>
    </p:spTree>
    <p:extLst>
      <p:ext uri="{BB962C8B-B14F-4D97-AF65-F5344CB8AC3E}">
        <p14:creationId xmlns:p14="http://schemas.microsoft.com/office/powerpoint/2010/main" val="18350198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p:txBody>
          <a:bodyPr/>
          <a:lstStyle/>
          <a:p>
            <a:r>
              <a:rPr lang="en-US" dirty="0" smtClean="0">
                <a:latin typeface="Times New Roman" pitchFamily="18" charset="0"/>
                <a:cs typeface="Times New Roman" pitchFamily="18" charset="0"/>
              </a:rPr>
              <a:t>Emotions</a:t>
            </a:r>
          </a:p>
          <a:p>
            <a:r>
              <a:rPr lang="en-US" dirty="0" smtClean="0">
                <a:latin typeface="Times New Roman" pitchFamily="18" charset="0"/>
                <a:cs typeface="Times New Roman" pitchFamily="18" charset="0"/>
              </a:rPr>
              <a:t>Narrow-mindedness</a:t>
            </a:r>
          </a:p>
          <a:p>
            <a:r>
              <a:rPr lang="en-US" dirty="0" smtClean="0">
                <a:latin typeface="Times New Roman" pitchFamily="18" charset="0"/>
                <a:cs typeface="Times New Roman" pitchFamily="18" charset="0"/>
              </a:rPr>
              <a:t>Distrust</a:t>
            </a:r>
          </a:p>
          <a:p>
            <a:pPr>
              <a:buFont typeface="Wingdings" pitchFamily="2" charset="2"/>
              <a:buNone/>
            </a:pPr>
            <a:endParaRPr lang="en-US" dirty="0" smtClean="0"/>
          </a:p>
        </p:txBody>
      </p:sp>
      <p:sp>
        <p:nvSpPr>
          <p:cNvPr id="31746" name="Rectangle 2"/>
          <p:cNvSpPr>
            <a:spLocks noGrp="1" noRot="1" noChangeArrowheads="1"/>
          </p:cNvSpPr>
          <p:nvPr>
            <p:ph type="title"/>
          </p:nvPr>
        </p:nvSpPr>
        <p:spPr/>
        <p:txBody>
          <a:bodyPr>
            <a:normAutofit fontScale="90000"/>
          </a:bodyPr>
          <a:lstStyle/>
          <a:p>
            <a:r>
              <a:rPr lang="en-US" sz="4000" dirty="0" smtClean="0">
                <a:latin typeface="Times New Roman" pitchFamily="18" charset="0"/>
                <a:cs typeface="Times New Roman" pitchFamily="18" charset="0"/>
              </a:rPr>
              <a:t>Some factors which inhibits our </a:t>
            </a:r>
            <a:br>
              <a:rPr lang="en-US" sz="4000" dirty="0" smtClean="0">
                <a:latin typeface="Times New Roman" pitchFamily="18" charset="0"/>
                <a:cs typeface="Times New Roman" pitchFamily="18" charset="0"/>
              </a:rPr>
            </a:br>
            <a:r>
              <a:rPr lang="en-US" sz="4000" dirty="0" smtClean="0">
                <a:latin typeface="Times New Roman" pitchFamily="18" charset="0"/>
                <a:cs typeface="Times New Roman" pitchFamily="18" charset="0"/>
              </a:rPr>
              <a:t>ability to think clearly and logically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381000"/>
            <a:ext cx="8324850" cy="5549900"/>
          </a:xfrm>
        </p:spPr>
      </p:pic>
    </p:spTree>
    <p:extLst>
      <p:ext uri="{BB962C8B-B14F-4D97-AF65-F5344CB8AC3E}">
        <p14:creationId xmlns:p14="http://schemas.microsoft.com/office/powerpoint/2010/main" val="6249157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8437"/>
          <a:stretch/>
        </p:blipFill>
        <p:spPr>
          <a:xfrm>
            <a:off x="2971800" y="152400"/>
            <a:ext cx="3429000" cy="6275313"/>
          </a:xfrm>
        </p:spPr>
      </p:pic>
    </p:spTree>
    <p:extLst>
      <p:ext uri="{BB962C8B-B14F-4D97-AF65-F5344CB8AC3E}">
        <p14:creationId xmlns:p14="http://schemas.microsoft.com/office/powerpoint/2010/main" val="31855535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t>Know exactly what you </a:t>
            </a:r>
            <a:r>
              <a:rPr lang="en-US" dirty="0" smtClean="0"/>
              <a:t>want</a:t>
            </a:r>
          </a:p>
          <a:p>
            <a:pPr marL="624078" indent="-514350">
              <a:buFont typeface="+mj-lt"/>
              <a:buAutoNum type="arabicPeriod"/>
            </a:pPr>
            <a:r>
              <a:rPr lang="en-US" dirty="0"/>
              <a:t>Deal with your </a:t>
            </a:r>
            <a:r>
              <a:rPr lang="en-US" dirty="0" smtClean="0"/>
              <a:t>biases</a:t>
            </a:r>
          </a:p>
          <a:p>
            <a:pPr marL="624078" indent="-514350">
              <a:buFont typeface="+mj-lt"/>
              <a:buAutoNum type="arabicPeriod"/>
            </a:pPr>
            <a:r>
              <a:rPr lang="en-US" dirty="0"/>
              <a:t>Consider the consequences of your </a:t>
            </a:r>
            <a:r>
              <a:rPr lang="en-US" dirty="0" smtClean="0"/>
              <a:t>options</a:t>
            </a:r>
          </a:p>
          <a:p>
            <a:pPr marL="624078" indent="-514350">
              <a:buFont typeface="+mj-lt"/>
              <a:buAutoNum type="arabicPeriod"/>
            </a:pPr>
            <a:r>
              <a:rPr lang="en-US" dirty="0"/>
              <a:t>Do your </a:t>
            </a:r>
            <a:r>
              <a:rPr lang="en-US" dirty="0" smtClean="0"/>
              <a:t>research</a:t>
            </a:r>
          </a:p>
          <a:p>
            <a:pPr marL="624078" indent="-514350">
              <a:buFont typeface="+mj-lt"/>
              <a:buAutoNum type="arabicPeriod"/>
            </a:pPr>
            <a:r>
              <a:rPr lang="en-US" dirty="0"/>
              <a:t>Accept the fact that you’re not always </a:t>
            </a:r>
            <a:r>
              <a:rPr lang="en-US" dirty="0" smtClean="0"/>
              <a:t>right</a:t>
            </a:r>
          </a:p>
          <a:p>
            <a:pPr marL="624078" indent="-514350">
              <a:buFont typeface="+mj-lt"/>
              <a:buAutoNum type="arabicPeriod"/>
            </a:pPr>
            <a:r>
              <a:rPr lang="en-US" dirty="0"/>
              <a:t>Break it </a:t>
            </a:r>
            <a:r>
              <a:rPr lang="en-US" dirty="0" smtClean="0"/>
              <a:t>down</a:t>
            </a:r>
          </a:p>
          <a:p>
            <a:pPr marL="624078" indent="-514350">
              <a:buFont typeface="+mj-lt"/>
              <a:buAutoNum type="arabicPeriod"/>
            </a:pPr>
            <a:r>
              <a:rPr lang="en-US" dirty="0"/>
              <a:t>Don't overcomplicate things</a:t>
            </a:r>
          </a:p>
        </p:txBody>
      </p:sp>
      <p:sp>
        <p:nvSpPr>
          <p:cNvPr id="3" name="Title 2"/>
          <p:cNvSpPr>
            <a:spLocks noGrp="1"/>
          </p:cNvSpPr>
          <p:nvPr>
            <p:ph type="title"/>
          </p:nvPr>
        </p:nvSpPr>
        <p:spPr/>
        <p:txBody>
          <a:bodyPr>
            <a:normAutofit fontScale="90000"/>
          </a:bodyPr>
          <a:lstStyle/>
          <a:p>
            <a:r>
              <a:rPr lang="en-US" dirty="0"/>
              <a:t>How to Improve Your Critical Thinking </a:t>
            </a:r>
            <a:r>
              <a:rPr lang="en-US" dirty="0" smtClean="0"/>
              <a:t>Skills?</a:t>
            </a:r>
            <a:endParaRPr lang="en-US" dirty="0"/>
          </a:p>
        </p:txBody>
      </p:sp>
    </p:spTree>
    <p:extLst>
      <p:ext uri="{BB962C8B-B14F-4D97-AF65-F5344CB8AC3E}">
        <p14:creationId xmlns:p14="http://schemas.microsoft.com/office/powerpoint/2010/main" val="19996130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304800"/>
            <a:ext cx="5731375" cy="5715000"/>
          </a:xfrm>
        </p:spPr>
      </p:pic>
    </p:spTree>
    <p:extLst>
      <p:ext uri="{BB962C8B-B14F-4D97-AF65-F5344CB8AC3E}">
        <p14:creationId xmlns:p14="http://schemas.microsoft.com/office/powerpoint/2010/main" val="36749260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609600"/>
            <a:ext cx="6648675" cy="4980088"/>
          </a:xfrm>
        </p:spPr>
      </p:pic>
    </p:spTree>
    <p:extLst>
      <p:ext uri="{BB962C8B-B14F-4D97-AF65-F5344CB8AC3E}">
        <p14:creationId xmlns:p14="http://schemas.microsoft.com/office/powerpoint/2010/main" val="20536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066800"/>
            <a:ext cx="7120838" cy="4096544"/>
          </a:xfrm>
        </p:spPr>
      </p:pic>
    </p:spTree>
    <p:extLst>
      <p:ext uri="{BB962C8B-B14F-4D97-AF65-F5344CB8AC3E}">
        <p14:creationId xmlns:p14="http://schemas.microsoft.com/office/powerpoint/2010/main" val="36903253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4260"/>
          <a:stretch/>
        </p:blipFill>
        <p:spPr>
          <a:xfrm>
            <a:off x="1524000" y="1219200"/>
            <a:ext cx="6248400" cy="4673600"/>
          </a:xfrm>
        </p:spPr>
      </p:pic>
      <p:sp>
        <p:nvSpPr>
          <p:cNvPr id="3" name="Title 2"/>
          <p:cNvSpPr>
            <a:spLocks noGrp="1"/>
          </p:cNvSpPr>
          <p:nvPr>
            <p:ph type="title"/>
          </p:nvPr>
        </p:nvSpPr>
        <p:spPr>
          <a:xfrm>
            <a:off x="457200" y="274638"/>
            <a:ext cx="8229600" cy="1143000"/>
          </a:xfrm>
        </p:spPr>
        <p:txBody>
          <a:bodyPr/>
          <a:lstStyle/>
          <a:p>
            <a:r>
              <a:rPr lang="en-US" dirty="0" smtClean="0"/>
              <a:t>REMEMBER</a:t>
            </a:r>
            <a:endParaRPr lang="en-US" dirty="0"/>
          </a:p>
        </p:txBody>
      </p:sp>
    </p:spTree>
    <p:extLst>
      <p:ext uri="{BB962C8B-B14F-4D97-AF65-F5344CB8AC3E}">
        <p14:creationId xmlns:p14="http://schemas.microsoft.com/office/powerpoint/2010/main" val="2791962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81000" y="152400"/>
            <a:ext cx="7848600" cy="1447800"/>
          </a:xfrm>
        </p:spPr>
        <p:txBody>
          <a:bodyPr>
            <a:normAutofit/>
          </a:bodyPr>
          <a:lstStyle/>
          <a:p>
            <a:r>
              <a:rPr lang="en-US" sz="3200" b="1" dirty="0" smtClean="0">
                <a:effectLst/>
                <a:cs typeface="Times New Roman" pitchFamily="18" charset="0"/>
              </a:rPr>
              <a:t>Activity 1: Think </a:t>
            </a:r>
            <a:r>
              <a:rPr lang="en-US" sz="3200" b="1" dirty="0">
                <a:effectLst/>
                <a:cs typeface="Times New Roman" pitchFamily="18" charset="0"/>
              </a:rPr>
              <a:t>for </a:t>
            </a:r>
            <a:r>
              <a:rPr lang="en-US" sz="3200" b="1" dirty="0" smtClean="0">
                <a:effectLst/>
                <a:cs typeface="Times New Roman" pitchFamily="18" charset="0"/>
              </a:rPr>
              <a:t>Yourself</a:t>
            </a:r>
            <a:endParaRPr lang="en-US" sz="3200" dirty="0">
              <a:effectLst/>
              <a:cs typeface="Times New Roman" pitchFamily="18" charset="0"/>
            </a:endParaRPr>
          </a:p>
        </p:txBody>
      </p:sp>
      <p:sp>
        <p:nvSpPr>
          <p:cNvPr id="22531" name="Rectangle 3"/>
          <p:cNvSpPr>
            <a:spLocks noGrp="1" noChangeArrowheads="1"/>
          </p:cNvSpPr>
          <p:nvPr>
            <p:ph type="body" idx="1"/>
          </p:nvPr>
        </p:nvSpPr>
        <p:spPr>
          <a:xfrm>
            <a:off x="457200" y="1295400"/>
            <a:ext cx="8229600" cy="4800600"/>
          </a:xfrm>
        </p:spPr>
        <p:txBody>
          <a:bodyPr>
            <a:normAutofit/>
          </a:bodyPr>
          <a:lstStyle/>
          <a:p>
            <a:pPr marL="109728" indent="0">
              <a:buNone/>
            </a:pPr>
            <a:r>
              <a:rPr lang="en-US" sz="2400" dirty="0">
                <a:cs typeface="Times New Roman" pitchFamily="18" charset="0"/>
              </a:rPr>
              <a:t>To begin to think about your thinking, make a list of </a:t>
            </a:r>
            <a:r>
              <a:rPr lang="en-US" sz="2400" dirty="0" smtClean="0">
                <a:cs typeface="Times New Roman" pitchFamily="18" charset="0"/>
              </a:rPr>
              <a:t>problems </a:t>
            </a:r>
            <a:r>
              <a:rPr lang="en-US" sz="2400" dirty="0">
                <a:cs typeface="Times New Roman" pitchFamily="18" charset="0"/>
              </a:rPr>
              <a:t>you believe currently exist with your thinking. </a:t>
            </a:r>
            <a:r>
              <a:rPr lang="en-US" sz="2400" dirty="0" smtClean="0">
                <a:cs typeface="Times New Roman" pitchFamily="18" charset="0"/>
              </a:rPr>
              <a:t>Try </a:t>
            </a:r>
            <a:r>
              <a:rPr lang="en-US" sz="2400" dirty="0">
                <a:cs typeface="Times New Roman" pitchFamily="18" charset="0"/>
              </a:rPr>
              <a:t>to be as explicit as possible. </a:t>
            </a:r>
            <a:r>
              <a:rPr lang="en-US" sz="2400" dirty="0" smtClean="0">
                <a:cs typeface="Times New Roman" pitchFamily="18" charset="0"/>
              </a:rPr>
              <a:t>The </a:t>
            </a:r>
            <a:r>
              <a:rPr lang="en-US" sz="2400" dirty="0">
                <a:cs typeface="Times New Roman" pitchFamily="18" charset="0"/>
              </a:rPr>
              <a:t>more problems you identify the </a:t>
            </a:r>
            <a:r>
              <a:rPr lang="en-US" sz="2400" dirty="0" smtClean="0">
                <a:cs typeface="Times New Roman" pitchFamily="18" charset="0"/>
              </a:rPr>
              <a:t>better.</a:t>
            </a:r>
          </a:p>
          <a:p>
            <a:pPr marL="109728" indent="0">
              <a:buNone/>
            </a:pPr>
            <a:r>
              <a:rPr lang="en-US" sz="2400" dirty="0" smtClean="0">
                <a:cs typeface="Times New Roman" pitchFamily="18" charset="0"/>
              </a:rPr>
              <a:t>Complete </a:t>
            </a:r>
            <a:r>
              <a:rPr lang="en-US" sz="2400" dirty="0">
                <a:cs typeface="Times New Roman" pitchFamily="18" charset="0"/>
              </a:rPr>
              <a:t>the following </a:t>
            </a:r>
            <a:r>
              <a:rPr lang="en-US" sz="2400" dirty="0" smtClean="0">
                <a:cs typeface="Times New Roman" pitchFamily="18" charset="0"/>
              </a:rPr>
              <a:t>statements for each of the problem you have identified,</a:t>
            </a:r>
          </a:p>
          <a:p>
            <a:pPr marL="566928" indent="-457200">
              <a:buFont typeface="+mj-lt"/>
              <a:buAutoNum type="arabicPeriod"/>
            </a:pPr>
            <a:r>
              <a:rPr lang="en-US" sz="2400" dirty="0" smtClean="0">
                <a:cs typeface="Times New Roman" pitchFamily="18" charset="0"/>
              </a:rPr>
              <a:t>One problem with my thinking is…</a:t>
            </a:r>
          </a:p>
          <a:p>
            <a:pPr marL="566928" indent="-457200">
              <a:buFont typeface="+mj-lt"/>
              <a:buAutoNum type="arabicPeriod"/>
            </a:pPr>
            <a:r>
              <a:rPr lang="en-US" sz="2400" dirty="0" smtClean="0">
                <a:cs typeface="Times New Roman" pitchFamily="18" charset="0"/>
              </a:rPr>
              <a:t>This </a:t>
            </a:r>
            <a:r>
              <a:rPr lang="en-US" sz="2400" dirty="0">
                <a:cs typeface="Times New Roman" pitchFamily="18" charset="0"/>
              </a:rPr>
              <a:t>is a problem because…</a:t>
            </a:r>
          </a:p>
          <a:p>
            <a:pPr marL="566928" indent="-457200">
              <a:buFont typeface="+mj-lt"/>
              <a:buAutoNum type="arabicPeriod"/>
            </a:pPr>
            <a:r>
              <a:rPr lang="en-US" sz="2400" dirty="0" smtClean="0">
                <a:cs typeface="Times New Roman" pitchFamily="18" charset="0"/>
              </a:rPr>
              <a:t>If </a:t>
            </a:r>
            <a:r>
              <a:rPr lang="en-US" sz="2400" dirty="0">
                <a:cs typeface="Times New Roman" pitchFamily="18" charset="0"/>
              </a:rPr>
              <a:t>I adequately addressed this problem, the quality of my life would improve in the following ways</a:t>
            </a:r>
            <a:r>
              <a:rPr lang="en-US" sz="2400" dirty="0" smtClean="0">
                <a:cs typeface="Times New Roman" pitchFamily="18" charset="0"/>
              </a:rPr>
              <a:t>…</a:t>
            </a:r>
            <a:endParaRPr lang="en-US" sz="2400" dirty="0">
              <a:cs typeface="Times New Roman" pitchFamily="18" charset="0"/>
            </a:endParaRPr>
          </a:p>
        </p:txBody>
      </p:sp>
    </p:spTree>
    <p:extLst>
      <p:ext uri="{BB962C8B-B14F-4D97-AF65-F5344CB8AC3E}">
        <p14:creationId xmlns:p14="http://schemas.microsoft.com/office/powerpoint/2010/main" val="26692450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76200"/>
            <a:ext cx="8229600" cy="1143000"/>
          </a:xfrm>
        </p:spPr>
        <p:txBody>
          <a:bodyPr>
            <a:normAutofit fontScale="90000"/>
          </a:bodyPr>
          <a:lstStyle/>
          <a:p>
            <a:r>
              <a:rPr lang="en-US" dirty="0" smtClean="0">
                <a:cs typeface="Times New Roman" pitchFamily="18" charset="0"/>
              </a:rPr>
              <a:t>Activity 2: Critique </a:t>
            </a:r>
            <a:r>
              <a:rPr lang="en-US" dirty="0">
                <a:cs typeface="Times New Roman" pitchFamily="18" charset="0"/>
              </a:rPr>
              <a:t>Your Thinking</a:t>
            </a:r>
            <a:r>
              <a:rPr lang="en-US" dirty="0"/>
              <a:t> </a:t>
            </a:r>
          </a:p>
        </p:txBody>
      </p:sp>
      <p:sp>
        <p:nvSpPr>
          <p:cNvPr id="23555" name="Rectangle 3"/>
          <p:cNvSpPr>
            <a:spLocks noGrp="1" noChangeArrowheads="1"/>
          </p:cNvSpPr>
          <p:nvPr>
            <p:ph type="body" idx="1"/>
          </p:nvPr>
        </p:nvSpPr>
        <p:spPr>
          <a:xfrm>
            <a:off x="304800" y="1143000"/>
            <a:ext cx="8534400" cy="5105400"/>
          </a:xfrm>
        </p:spPr>
        <p:txBody>
          <a:bodyPr>
            <a:normAutofit/>
          </a:bodyPr>
          <a:lstStyle/>
          <a:p>
            <a:pPr>
              <a:buFontTx/>
              <a:buNone/>
            </a:pPr>
            <a:r>
              <a:rPr lang="en-US" sz="1800" dirty="0" smtClean="0">
                <a:cs typeface="Times New Roman" pitchFamily="18" charset="0"/>
              </a:rPr>
              <a:t>Consider </a:t>
            </a:r>
            <a:r>
              <a:rPr lang="en-US" sz="1800" dirty="0">
                <a:cs typeface="Times New Roman" pitchFamily="18" charset="0"/>
              </a:rPr>
              <a:t>your thinking in these domains of your life: at work, in personal relationships, in teaching, in intimate relationships, as a reader, as a writer, in planning your life, in dealing with your emotions, in figuring out complex situations. </a:t>
            </a:r>
            <a:endParaRPr lang="en-US" sz="1800" dirty="0" smtClean="0">
              <a:cs typeface="Times New Roman" pitchFamily="18" charset="0"/>
            </a:endParaRPr>
          </a:p>
          <a:p>
            <a:pPr>
              <a:buFontTx/>
              <a:buNone/>
            </a:pPr>
            <a:endParaRPr lang="en-US" sz="1800" dirty="0" smtClean="0">
              <a:cs typeface="Times New Roman" pitchFamily="18" charset="0"/>
            </a:endParaRPr>
          </a:p>
          <a:p>
            <a:pPr>
              <a:buFontTx/>
              <a:buNone/>
            </a:pPr>
            <a:r>
              <a:rPr lang="en-US" sz="1800" dirty="0" smtClean="0">
                <a:cs typeface="Times New Roman" pitchFamily="18" charset="0"/>
              </a:rPr>
              <a:t>Complete </a:t>
            </a:r>
            <a:r>
              <a:rPr lang="en-US" sz="1800" dirty="0">
                <a:cs typeface="Times New Roman" pitchFamily="18" charset="0"/>
              </a:rPr>
              <a:t>these statements</a:t>
            </a:r>
            <a:r>
              <a:rPr lang="en-US" sz="1800" dirty="0" smtClean="0">
                <a:cs typeface="Times New Roman" pitchFamily="18" charset="0"/>
              </a:rPr>
              <a:t>:</a:t>
            </a:r>
            <a:endParaRPr lang="en-US" sz="1800" dirty="0">
              <a:cs typeface="Times New Roman" pitchFamily="18" charset="0"/>
            </a:endParaRPr>
          </a:p>
          <a:p>
            <a:r>
              <a:rPr lang="en-US" sz="1800" dirty="0">
                <a:cs typeface="Times New Roman" pitchFamily="18" charset="0"/>
              </a:rPr>
              <a:t>Right now, I believe my thinking across all domains of my life is of  ______________ quality.  I based this judgment on </a:t>
            </a:r>
            <a:r>
              <a:rPr lang="en-US" sz="1800" dirty="0" smtClean="0">
                <a:cs typeface="Times New Roman" pitchFamily="18" charset="0"/>
              </a:rPr>
              <a:t>_________________.</a:t>
            </a:r>
            <a:endParaRPr lang="en-US" sz="1800" dirty="0">
              <a:cs typeface="Times New Roman" pitchFamily="18" charset="0"/>
            </a:endParaRPr>
          </a:p>
          <a:p>
            <a:r>
              <a:rPr lang="en-US" sz="1800" dirty="0" smtClean="0">
                <a:cs typeface="Times New Roman" pitchFamily="18" charset="0"/>
              </a:rPr>
              <a:t>In </a:t>
            </a:r>
            <a:r>
              <a:rPr lang="en-US" sz="1800" dirty="0">
                <a:cs typeface="Times New Roman" pitchFamily="18" charset="0"/>
              </a:rPr>
              <a:t>the following areas, I think very well… </a:t>
            </a:r>
          </a:p>
          <a:p>
            <a:r>
              <a:rPr lang="en-US" sz="1800" dirty="0" smtClean="0">
                <a:cs typeface="Times New Roman" pitchFamily="18" charset="0"/>
              </a:rPr>
              <a:t>In </a:t>
            </a:r>
            <a:r>
              <a:rPr lang="en-US" sz="1800" dirty="0">
                <a:cs typeface="Times New Roman" pitchFamily="18" charset="0"/>
              </a:rPr>
              <a:t>the following areas, my thinking is OK, not great, but not terrible either…</a:t>
            </a:r>
            <a:endParaRPr lang="en-US" sz="1800" b="1" dirty="0">
              <a:cs typeface="Times New Roman" pitchFamily="18" charset="0"/>
            </a:endParaRPr>
          </a:p>
          <a:p>
            <a:r>
              <a:rPr lang="en-US" sz="1800" dirty="0" smtClean="0">
                <a:cs typeface="Times New Roman" pitchFamily="18" charset="0"/>
              </a:rPr>
              <a:t>In </a:t>
            </a:r>
            <a:r>
              <a:rPr lang="en-US" sz="1800" dirty="0">
                <a:cs typeface="Times New Roman" pitchFamily="18" charset="0"/>
              </a:rPr>
              <a:t>the following areas, my thinking is probably of low quality</a:t>
            </a:r>
            <a:r>
              <a:rPr lang="en-US" sz="1800" dirty="0" smtClean="0">
                <a:cs typeface="Times New Roman" pitchFamily="18" charset="0"/>
              </a:rPr>
              <a:t>…</a:t>
            </a:r>
            <a:endParaRPr lang="en-US" sz="1800" dirty="0">
              <a:cs typeface="Times New Roman" pitchFamily="18" charset="0"/>
            </a:endParaRPr>
          </a:p>
          <a:p>
            <a:r>
              <a:rPr lang="en-US" sz="1800" dirty="0">
                <a:cs typeface="Times New Roman" pitchFamily="18" charset="0"/>
              </a:rPr>
              <a:t>List </a:t>
            </a:r>
            <a:r>
              <a:rPr lang="en-US" sz="1800" dirty="0" smtClean="0">
                <a:cs typeface="Times New Roman" pitchFamily="18" charset="0"/>
              </a:rPr>
              <a:t>at </a:t>
            </a:r>
            <a:r>
              <a:rPr lang="en-US" sz="1800" dirty="0">
                <a:cs typeface="Times New Roman" pitchFamily="18" charset="0"/>
              </a:rPr>
              <a:t>least three areas for each of the above. </a:t>
            </a:r>
            <a:endParaRPr lang="en-US" sz="1800" dirty="0"/>
          </a:p>
        </p:txBody>
      </p:sp>
    </p:spTree>
    <p:extLst>
      <p:ext uri="{BB962C8B-B14F-4D97-AF65-F5344CB8AC3E}">
        <p14:creationId xmlns:p14="http://schemas.microsoft.com/office/powerpoint/2010/main" val="6193862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ctrTitle"/>
          </p:nvPr>
        </p:nvSpPr>
        <p:spPr>
          <a:xfrm>
            <a:off x="762000" y="1905000"/>
            <a:ext cx="7772400" cy="1220162"/>
          </a:xfrm>
        </p:spPr>
        <p:txBody>
          <a:bodyPr/>
          <a:lstStyle/>
          <a:p>
            <a:pPr algn="ctr" fontAlgn="auto">
              <a:spcAft>
                <a:spcPts val="0"/>
              </a:spcAft>
              <a:defRPr/>
            </a:pPr>
            <a:r>
              <a:rPr lang="en-US" dirty="0" smtClean="0">
                <a:latin typeface="Times New Roman" pitchFamily="18" charset="0"/>
                <a:cs typeface="Times New Roman" pitchFamily="18" charset="0"/>
              </a:rPr>
              <a:t>Thank you!</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9890282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84" b="24076"/>
          <a:stretch/>
        </p:blipFill>
        <p:spPr>
          <a:xfrm>
            <a:off x="1981200" y="457200"/>
            <a:ext cx="5410200" cy="5377330"/>
          </a:xfrm>
        </p:spPr>
      </p:pic>
    </p:spTree>
    <p:extLst>
      <p:ext uri="{BB962C8B-B14F-4D97-AF65-F5344CB8AC3E}">
        <p14:creationId xmlns:p14="http://schemas.microsoft.com/office/powerpoint/2010/main" val="3099179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5"/>
          <p:cNvSpPr>
            <a:spLocks noGrp="1" noChangeArrowheads="1"/>
          </p:cNvSpPr>
          <p:nvPr>
            <p:ph idx="1"/>
          </p:nvPr>
        </p:nvSpPr>
        <p:spPr/>
        <p:txBody>
          <a:bodyPr/>
          <a:lstStyle/>
          <a:p>
            <a:pPr marL="0" indent="0">
              <a:lnSpc>
                <a:spcPct val="200000"/>
              </a:lnSpc>
              <a:spcBef>
                <a:spcPts val="0"/>
              </a:spcBef>
              <a:buFont typeface="Wingdings" pitchFamily="2" charset="2"/>
              <a:buNone/>
            </a:pPr>
            <a:r>
              <a:rPr lang="en-US" sz="2400" dirty="0" smtClean="0">
                <a:latin typeface="Times New Roman" pitchFamily="18" charset="0"/>
                <a:cs typeface="Times New Roman" pitchFamily="18" charset="0"/>
              </a:rPr>
              <a:t>Thinking cover all of the mental activities associated with concept- formation, problem solving, intellectual functioning,</a:t>
            </a:r>
          </a:p>
          <a:p>
            <a:pPr marL="0" indent="0">
              <a:lnSpc>
                <a:spcPct val="200000"/>
              </a:lnSpc>
              <a:spcBef>
                <a:spcPts val="0"/>
              </a:spcBef>
              <a:buFont typeface="Wingdings" pitchFamily="2" charset="2"/>
              <a:buNone/>
            </a:pPr>
            <a:r>
              <a:rPr lang="en-US" sz="2400" dirty="0" smtClean="0">
                <a:latin typeface="Times New Roman" pitchFamily="18" charset="0"/>
                <a:cs typeface="Times New Roman" pitchFamily="18" charset="0"/>
              </a:rPr>
              <a:t>creativity, complex learning, memory and imagery .</a:t>
            </a:r>
          </a:p>
          <a:p>
            <a:pPr>
              <a:lnSpc>
                <a:spcPct val="90000"/>
              </a:lnSpc>
              <a:buFont typeface="Wingdings" pitchFamily="2" charset="2"/>
              <a:buNone/>
            </a:pPr>
            <a:endParaRPr lang="en-US" sz="2800" b="1" dirty="0" smtClean="0"/>
          </a:p>
        </p:txBody>
      </p:sp>
      <p:sp>
        <p:nvSpPr>
          <p:cNvPr id="8194" name="Rectangle 4"/>
          <p:cNvSpPr>
            <a:spLocks noGrp="1" noRot="1" noChangeArrowheads="1"/>
          </p:cNvSpPr>
          <p:nvPr>
            <p:ph type="title"/>
          </p:nvPr>
        </p:nvSpPr>
        <p:spPr/>
        <p:txBody>
          <a:bodyPr/>
          <a:lstStyle/>
          <a:p>
            <a:r>
              <a:rPr lang="en-US" sz="3600" dirty="0" smtClean="0">
                <a:cs typeface="Times New Roman" pitchFamily="18" charset="0"/>
              </a:rPr>
              <a:t>What is Thinking</a:t>
            </a:r>
            <a:r>
              <a:rPr lang="en-US" dirty="0" smtClean="0"/>
              <a:t>?</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228600"/>
            <a:ext cx="6039644" cy="6039644"/>
          </a:xfrm>
        </p:spPr>
      </p:pic>
    </p:spTree>
    <p:extLst>
      <p:ext uri="{BB962C8B-B14F-4D97-AF65-F5344CB8AC3E}">
        <p14:creationId xmlns:p14="http://schemas.microsoft.com/office/powerpoint/2010/main" val="1686174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p:txBody>
          <a:bodyPr/>
          <a:lstStyle/>
          <a:p>
            <a:pPr algn="ctr">
              <a:buFontTx/>
              <a:buNone/>
            </a:pPr>
            <a:r>
              <a:rPr lang="en-US" sz="5400" dirty="0">
                <a:cs typeface="Tahoma" pitchFamily="34" charset="0"/>
              </a:rPr>
              <a:t>Why Concern </a:t>
            </a:r>
          </a:p>
          <a:p>
            <a:pPr algn="ctr">
              <a:buFontTx/>
              <a:buNone/>
            </a:pPr>
            <a:r>
              <a:rPr lang="en-US" sz="5400" dirty="0">
                <a:cs typeface="Tahoma" pitchFamily="34" charset="0"/>
              </a:rPr>
              <a:t>Ourselves w</a:t>
            </a:r>
            <a:r>
              <a:rPr lang="en-US" sz="5400" dirty="0" smtClean="0">
                <a:cs typeface="Tahoma" pitchFamily="34" charset="0"/>
              </a:rPr>
              <a:t>ith </a:t>
            </a:r>
            <a:endParaRPr lang="en-US" sz="5400" dirty="0">
              <a:cs typeface="Tahoma" pitchFamily="34" charset="0"/>
            </a:endParaRPr>
          </a:p>
          <a:p>
            <a:pPr algn="ctr">
              <a:buFontTx/>
              <a:buNone/>
            </a:pPr>
            <a:r>
              <a:rPr lang="en-US" sz="5400" dirty="0">
                <a:cs typeface="Tahoma" pitchFamily="34" charset="0"/>
              </a:rPr>
              <a:t>Thinking?</a:t>
            </a:r>
            <a:endParaRPr lang="en-US" sz="5400" dirty="0">
              <a:cs typeface="Times New Roman" pitchFamily="18" charset="0"/>
            </a:endParaRPr>
          </a:p>
          <a:p>
            <a:pPr>
              <a:buFontTx/>
              <a:buNone/>
            </a:pPr>
            <a:endParaRPr lang="en-US" sz="5400" dirty="0"/>
          </a:p>
        </p:txBody>
      </p:sp>
    </p:spTree>
    <p:extLst>
      <p:ext uri="{BB962C8B-B14F-4D97-AF65-F5344CB8AC3E}">
        <p14:creationId xmlns:p14="http://schemas.microsoft.com/office/powerpoint/2010/main" val="3764206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p:txBody>
          <a:bodyPr/>
          <a:lstStyle/>
          <a:p>
            <a:pPr algn="ctr">
              <a:lnSpc>
                <a:spcPct val="90000"/>
              </a:lnSpc>
              <a:buFontTx/>
              <a:buNone/>
            </a:pPr>
            <a:r>
              <a:rPr lang="en-US" sz="5400">
                <a:cs typeface="Times New Roman" pitchFamily="18" charset="0"/>
              </a:rPr>
              <a:t>Because whenever we are dealing with human life, we are almost always dealing with thinking.</a:t>
            </a:r>
          </a:p>
          <a:p>
            <a:pPr>
              <a:lnSpc>
                <a:spcPct val="90000"/>
              </a:lnSpc>
            </a:pPr>
            <a:endParaRPr lang="en-US" sz="5400"/>
          </a:p>
        </p:txBody>
      </p:sp>
    </p:spTree>
    <p:extLst>
      <p:ext uri="{BB962C8B-B14F-4D97-AF65-F5344CB8AC3E}">
        <p14:creationId xmlns:p14="http://schemas.microsoft.com/office/powerpoint/2010/main" val="24083959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959</TotalTime>
  <Words>1339</Words>
  <Application>Microsoft Office PowerPoint</Application>
  <PresentationFormat>On-screen Show (4:3)</PresentationFormat>
  <Paragraphs>163</Paragraphs>
  <Slides>43</Slides>
  <Notes>16</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Concourse</vt:lpstr>
      <vt:lpstr>Learn to Think </vt:lpstr>
      <vt:lpstr>Learning Objectives</vt:lpstr>
      <vt:lpstr>PowerPoint Presentation</vt:lpstr>
      <vt:lpstr>PowerPoint Presentation</vt:lpstr>
      <vt:lpstr>PowerPoint Presentation</vt:lpstr>
      <vt:lpstr>What is Thinking?</vt:lpstr>
      <vt:lpstr>PowerPoint Presentation</vt:lpstr>
      <vt:lpstr>PowerPoint Presentation</vt:lpstr>
      <vt:lpstr>PowerPoint Presentation</vt:lpstr>
      <vt:lpstr>PowerPoint Presentation</vt:lpstr>
      <vt:lpstr>PowerPoint Presentation</vt:lpstr>
      <vt:lpstr>PowerPoint Presentation</vt:lpstr>
      <vt:lpstr>Thinking determines</vt:lpstr>
      <vt:lpstr>PowerPoint Presentation</vt:lpstr>
      <vt:lpstr>PowerPoint Presentation</vt:lpstr>
      <vt:lpstr>PowerPoint Presentation</vt:lpstr>
      <vt:lpstr> ?</vt:lpstr>
      <vt:lpstr>Characteristics of Clear Thinking</vt:lpstr>
      <vt:lpstr>Some Fallacies in Common Thinking</vt:lpstr>
      <vt:lpstr>Vicious Circle</vt:lpstr>
      <vt:lpstr>Common Belief</vt:lpstr>
      <vt:lpstr>Dubious Authority</vt:lpstr>
      <vt:lpstr>Attacking a Straw Man</vt:lpstr>
      <vt:lpstr>Pity and Other Emotional Appeals </vt:lpstr>
      <vt:lpstr>Pseudo Questions</vt:lpstr>
      <vt:lpstr>Prejudiced Arguments(biased)</vt:lpstr>
      <vt:lpstr>False Dilemma</vt:lpstr>
      <vt:lpstr>PowerPoint Presentation</vt:lpstr>
      <vt:lpstr>5 Steps to Thinking Clearly</vt:lpstr>
      <vt:lpstr>PowerPoint Presentation</vt:lpstr>
      <vt:lpstr>Benefits of critical thinking </vt:lpstr>
      <vt:lpstr>PowerPoint Presentation</vt:lpstr>
      <vt:lpstr>PowerPoint Presentation</vt:lpstr>
      <vt:lpstr>Some factors which inhibits our  ability to think clearly and logically</vt:lpstr>
      <vt:lpstr>PowerPoint Presentation</vt:lpstr>
      <vt:lpstr>PowerPoint Presentation</vt:lpstr>
      <vt:lpstr>How to Improve Your Critical Thinking Skills?</vt:lpstr>
      <vt:lpstr>PowerPoint Presentation</vt:lpstr>
      <vt:lpstr>PowerPoint Presentation</vt:lpstr>
      <vt:lpstr>REMEMBER</vt:lpstr>
      <vt:lpstr>Activity 1: Think for Yourself</vt:lpstr>
      <vt:lpstr>Activity 2: Critique Your Thinking </vt:lpstr>
      <vt:lpstr>Thank you!</vt:lpstr>
    </vt:vector>
  </TitlesOfParts>
  <Company>iqra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Objective of this topic</dc:title>
  <dc:creator>najeeb.a</dc:creator>
  <cp:lastModifiedBy>Mahira Mirza</cp:lastModifiedBy>
  <cp:revision>88</cp:revision>
  <dcterms:created xsi:type="dcterms:W3CDTF">2009-08-20T12:32:00Z</dcterms:created>
  <dcterms:modified xsi:type="dcterms:W3CDTF">2019-02-04T03:51:44Z</dcterms:modified>
</cp:coreProperties>
</file>