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752400" y="743760"/>
            <a:ext cx="10673640" cy="5349600"/>
            <a:chOff x="752400" y="743760"/>
            <a:chExt cx="10673640" cy="5349600"/>
          </a:xfrm>
        </p:grpSpPr>
        <p:sp>
          <p:nvSpPr>
            <p:cNvPr id="2" name="CustomShape 3"/>
            <p:cNvSpPr/>
            <p:nvPr/>
          </p:nvSpPr>
          <p:spPr>
            <a:xfrm>
              <a:off x="8151840" y="1685520"/>
              <a:ext cx="3274200" cy="4407840"/>
            </a:xfrm>
            <a:custGeom>
              <a:avLst/>
              <a:gdLst/>
              <a:ah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 flipV="1">
              <a:off x="752040" y="743760"/>
              <a:ext cx="3274920" cy="4407840"/>
            </a:xfrm>
            <a:custGeom>
              <a:avLst/>
              <a:gdLst/>
              <a:ah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</a:t>
            </a:r>
            <a:r>
              <a:rPr b="0" lang="fr-FR" sz="4400" spc="-1" strike="noStrike">
                <a:latin typeface="Arial"/>
              </a:rPr>
              <a:t>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915200" y="1788480"/>
            <a:ext cx="8360640" cy="209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89000"/>
              </a:lnSpc>
            </a:pPr>
            <a:r>
              <a:rPr b="0" lang="fr-FR" sz="7200" spc="-1" strike="noStrike" cap="all">
                <a:solidFill>
                  <a:srgbClr val="ffffff"/>
                </a:solidFill>
                <a:latin typeface="Franklin Gothic Book"/>
              </a:rPr>
              <a:t>PROJET D’INTELLIGENCE </a:t>
            </a:r>
            <a:br/>
            <a:r>
              <a:rPr b="0" lang="fr-FR" sz="7200" spc="-1" strike="noStrike" cap="all">
                <a:solidFill>
                  <a:srgbClr val="ffffff"/>
                </a:solidFill>
                <a:latin typeface="Franklin Gothic Book"/>
              </a:rPr>
              <a:t>ARTIFICIELLE</a:t>
            </a:r>
            <a:endParaRPr b="0" lang="fr-FR" sz="7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2679840" y="3956400"/>
            <a:ext cx="6831000" cy="10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12000"/>
              </a:lnSpc>
            </a:pPr>
            <a:r>
              <a:rPr b="0" lang="fr-FR" sz="2300" spc="-1" strike="noStrike" u="sng">
                <a:solidFill>
                  <a:srgbClr val="ffffff"/>
                </a:solidFill>
                <a:uFillTx/>
                <a:latin typeface="Franklin Gothic Book"/>
              </a:rPr>
              <a:t>PRÉSENTÉ PAR:</a:t>
            </a:r>
            <a:endParaRPr b="0" lang="fr-FR" sz="2300" spc="-1" strike="noStrike">
              <a:latin typeface="Arial"/>
            </a:endParaRPr>
          </a:p>
          <a:p>
            <a:pPr algn="ctr">
              <a:lnSpc>
                <a:spcPct val="112000"/>
              </a:lnSpc>
            </a:pPr>
            <a:r>
              <a:rPr b="0" lang="fr-FR" sz="2300" spc="-1" strike="noStrike">
                <a:solidFill>
                  <a:srgbClr val="ffffff"/>
                </a:solidFill>
                <a:latin typeface="Franklin Gothic Book"/>
              </a:rPr>
              <a:t>Abdoulaye Ba et Aliou Thiam</a:t>
            </a:r>
            <a:endParaRPr b="0" lang="fr-FR" sz="2300" spc="-1" strike="noStrike">
              <a:latin typeface="Arial"/>
            </a:endParaRPr>
          </a:p>
          <a:p>
            <a:pPr algn="ctr">
              <a:lnSpc>
                <a:spcPct val="112000"/>
              </a:lnSpc>
            </a:pPr>
            <a:endParaRPr b="0" lang="fr-FR" sz="23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127160" y="6480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1296000" y="167508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ffffff"/>
                </a:solidFill>
                <a:latin typeface="Söhne"/>
              </a:rPr>
              <a:t>Pour classer une nouvelle observation, suivre le chemin de l'arbre de décision de la racine à la feuille, en choisissant la branche correspondant à la valeur de la variable utilisée pour la division. La classe majoritaire de la feuille atteinte est alors utilisée comme prédiction.</a:t>
            </a:r>
            <a:br/>
            <a:br/>
            <a:r>
              <a:rPr b="0" lang="fr-FR" sz="2800" spc="-1" strike="noStrike">
                <a:solidFill>
                  <a:srgbClr val="191b0e"/>
                </a:solidFill>
                <a:latin typeface="Franklin Gothic Book"/>
              </a:rPr>
              <a:t> </a:t>
            </a:r>
            <a:endParaRPr b="0" lang="fr-FR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fr-FR" sz="4400" spc="-1" strike="noStrike">
                <a:solidFill>
                  <a:srgbClr val="191b0e"/>
                </a:solidFill>
                <a:latin typeface="Franklin Gothic Book"/>
              </a:rPr>
              <a:t>                     </a:t>
            </a:r>
            <a:r>
              <a:rPr b="0" lang="fr-FR" sz="4400" spc="-1" strike="noStrike">
                <a:solidFill>
                  <a:srgbClr val="191b0e"/>
                </a:solidFill>
                <a:latin typeface="Franklin Gothic Book"/>
              </a:rPr>
              <a:t>ARCHITECTURE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102" name="Espace réservé du contenu 4" descr=""/>
          <p:cNvPicPr/>
          <p:nvPr/>
        </p:nvPicPr>
        <p:blipFill>
          <a:blip r:embed="rId1"/>
          <a:stretch/>
        </p:blipFill>
        <p:spPr>
          <a:xfrm>
            <a:off x="1175760" y="1799640"/>
            <a:ext cx="10536480" cy="437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Franklin Gothic Book"/>
              </a:rPr>
              <a:t>                </a:t>
            </a:r>
            <a:r>
              <a:rPr b="0" lang="fr-FR" sz="4400" spc="-1" strike="noStrike">
                <a:solidFill>
                  <a:srgbClr val="ffffff"/>
                </a:solidFill>
                <a:latin typeface="Franklin Gothic Book"/>
              </a:rPr>
              <a:t>DATASETS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ffffff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rgbClr val="ffffff"/>
                </a:solidFill>
                <a:latin typeface="Franklin Gothic Book"/>
              </a:rPr>
              <a:t>Sous forme d’un tableau avec des x et un y</a:t>
            </a:r>
            <a:endParaRPr b="0" lang="fr-FR" sz="2000" spc="-1" strike="noStrike">
              <a:latin typeface="Arial"/>
            </a:endParaRPr>
          </a:p>
        </p:txBody>
      </p:sp>
      <p:graphicFrame>
        <p:nvGraphicFramePr>
          <p:cNvPr id="105" name="Table 3"/>
          <p:cNvGraphicFramePr/>
          <p:nvPr/>
        </p:nvGraphicFramePr>
        <p:xfrm>
          <a:off x="2031840" y="2931840"/>
          <a:ext cx="8127360" cy="245232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  <a:gridCol w="2032200"/>
              </a:tblGrid>
              <a:tr h="817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x1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X2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X3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Y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c8d86"/>
                    </a:solidFill>
                  </a:tcPr>
                </a:tc>
              </a:tr>
              <a:tr h="817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value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ada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value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ada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value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ada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adad9"/>
                    </a:solidFill>
                  </a:tcPr>
                </a:tc>
              </a:tr>
              <a:tr h="817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value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value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value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Franklin Gothic Book"/>
              </a:rPr>
              <a:t>                           </a:t>
            </a:r>
            <a:r>
              <a:rPr b="0" lang="fr-FR" sz="4400" spc="-1" strike="noStrike">
                <a:solidFill>
                  <a:srgbClr val="ffffff"/>
                </a:solidFill>
                <a:latin typeface="Franklin Gothic Book"/>
              </a:rPr>
              <a:t>LE GAIN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ffffff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rgbClr val="ffffff"/>
                </a:solidFill>
                <a:latin typeface="Franklin Gothic Book"/>
              </a:rPr>
              <a:t>Gain d'information = Entropie initiale - pondérée des entropies des sous-ensembles somme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Franklin Gothic Book"/>
              </a:rPr>
              <a:t>           </a:t>
            </a:r>
            <a:r>
              <a:rPr b="0" lang="fr-FR" sz="4400" spc="-1" strike="noStrike">
                <a:solidFill>
                  <a:srgbClr val="ffffff"/>
                </a:solidFill>
                <a:latin typeface="Franklin Gothic Book"/>
              </a:rPr>
              <a:t>CALCUL DE L’ERREUR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ffffff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rgbClr val="ffffff"/>
                </a:solidFill>
                <a:latin typeface="Söhne"/>
              </a:rPr>
              <a:t>La formule pour calculer l'erreur relative pour une mesure X et une valeur référence ou attendue X_ref est :</a:t>
            </a:r>
            <a:endParaRPr b="0" lang="fr-FR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ffffff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rgbClr val="ffffff"/>
                </a:solidFill>
                <a:latin typeface="Franklin Gothic Book"/>
              </a:rPr>
              <a:t>Erreur relative:</a:t>
            </a:r>
            <a:endParaRPr b="0" lang="fr-FR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ffffff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rgbClr val="ffffff"/>
                </a:solidFill>
                <a:latin typeface="Söhne"/>
              </a:rPr>
              <a:t>erreur relative = (X - X_ref) / X_ref * 100%</a:t>
            </a:r>
            <a:endParaRPr b="0" lang="fr-FR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ffffff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rgbClr val="ffffff"/>
                </a:solidFill>
                <a:latin typeface="Franklin Gothic Book"/>
              </a:rPr>
              <a:t>Erreur absolue:</a:t>
            </a:r>
            <a:endParaRPr b="0" lang="fr-FR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ffffff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rgbClr val="ffffff"/>
                </a:solidFill>
                <a:latin typeface="Söhne"/>
              </a:rPr>
              <a:t>erreur absolue = |X - X_ref|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Franklin Gothic Book"/>
              </a:rPr>
              <a:t>               </a:t>
            </a:r>
            <a:r>
              <a:rPr b="0" lang="fr-FR" sz="4400" spc="-1" strike="noStrike">
                <a:solidFill>
                  <a:srgbClr val="ffffff"/>
                </a:solidFill>
                <a:latin typeface="Franklin Gothic Book"/>
              </a:rPr>
              <a:t>EXEMPLE CONCRET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ffffff"/>
              </a:buClr>
              <a:buFont typeface="Franklin Gothic Book"/>
              <a:buChar char="■"/>
            </a:pPr>
            <a:r>
              <a:rPr b="0" lang="fr-FR" sz="2400" spc="-1" strike="noStrike">
                <a:solidFill>
                  <a:srgbClr val="ffffff"/>
                </a:solidFill>
                <a:latin typeface="Franklin Gothic Book"/>
              </a:rPr>
              <a:t>Nous allons illustrer dans cette partie le fonctionnement des arbres de décisions en mettant en place un programme en python qui permet de déterminer le sexe d’un individu à partir de sa taille et son poids.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fr-FR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371600" y="2423880"/>
            <a:ext cx="9600480" cy="22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Franklin Gothic Book"/>
              </a:rPr>
              <a:t>      </a:t>
            </a:r>
            <a:r>
              <a:rPr b="0" lang="fr-FR" sz="4400" spc="-1" strike="noStrike">
                <a:solidFill>
                  <a:srgbClr val="ffffff"/>
                </a:solidFill>
                <a:latin typeface="Franklin Gothic Book"/>
              </a:rPr>
              <a:t>LES ARBRES DE DÉCISIONS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10122840" y="36072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Franklin Gothic Book"/>
              </a:rPr>
              <a:t>	</a:t>
            </a:r>
            <a:r>
              <a:rPr b="0" lang="fr-FR" sz="4400" spc="-1" strike="noStrike">
                <a:solidFill>
                  <a:srgbClr val="ffffff"/>
                </a:solidFill>
                <a:latin typeface="Franklin Gothic Book"/>
              </a:rPr>
              <a:t>	</a:t>
            </a:r>
            <a:r>
              <a:rPr b="0" lang="fr-FR" sz="4400" spc="-1" strike="noStrike">
                <a:solidFill>
                  <a:srgbClr val="ffffff"/>
                </a:solidFill>
                <a:latin typeface="Franklin Gothic Book"/>
              </a:rPr>
              <a:t>	</a:t>
            </a:r>
            <a:r>
              <a:rPr b="0" lang="fr-FR" sz="4400" spc="-1" strike="noStrike">
                <a:solidFill>
                  <a:srgbClr val="ffffff"/>
                </a:solidFill>
                <a:latin typeface="Franklin Gothic Book"/>
              </a:rPr>
              <a:t>    </a:t>
            </a:r>
            <a:r>
              <a:rPr b="0" lang="fr-FR" sz="4400" spc="-1" strike="noStrike">
                <a:solidFill>
                  <a:srgbClr val="ffffff"/>
                </a:solidFill>
                <a:latin typeface="Franklin Gothic Book"/>
              </a:rPr>
              <a:t>AVANTAGES 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ffffff"/>
              </a:buClr>
              <a:buFont typeface="Franklin Gothic Book"/>
              <a:buChar char="■"/>
            </a:pPr>
            <a:r>
              <a:rPr b="0" lang="fr-FR" sz="2200" spc="-1" strike="noStrike">
                <a:solidFill>
                  <a:srgbClr val="ffffff"/>
                </a:solidFill>
                <a:latin typeface="Helvetica Neue"/>
              </a:rPr>
              <a:t>Les avantages des arbres de décision sont :</a:t>
            </a:r>
            <a:endParaRPr b="0" lang="fr-FR" sz="22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ffffff"/>
              </a:buClr>
              <a:buFont typeface="Franklin Gothic Book"/>
              <a:buChar char="■"/>
            </a:pPr>
            <a:r>
              <a:rPr b="0" lang="fr-FR" sz="2200" spc="-1" strike="noStrike">
                <a:solidFill>
                  <a:srgbClr val="ffffff"/>
                </a:solidFill>
                <a:latin typeface="Helvetica Neue"/>
              </a:rPr>
              <a:t>1-Facilité de compréhension </a:t>
            </a:r>
            <a:endParaRPr b="0" lang="fr-FR" sz="22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ffffff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rgbClr val="ffffff"/>
                </a:solidFill>
                <a:latin typeface="Helvetica Neue"/>
              </a:rPr>
              <a:t>2-Robustesse </a:t>
            </a:r>
            <a:endParaRPr b="0" lang="fr-FR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ffffff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rgbClr val="ffffff"/>
                </a:solidFill>
                <a:latin typeface="Helvetica Neue"/>
              </a:rPr>
              <a:t>3-Utilisation de plusieurs variables : Les arbres de décision peuvent prendre en compte plusieurs variables d'entrée pour faire des prédictions.</a:t>
            </a:r>
            <a:endParaRPr b="0" lang="fr-FR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ffffff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rgbClr val="ffffff"/>
                </a:solidFill>
                <a:latin typeface="Helvetica Neue"/>
              </a:rPr>
              <a:t>4-Capacité à gérer des problèmes complexes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fr-FR" sz="4400" spc="-1" strike="noStrike">
                <a:solidFill>
                  <a:srgbClr val="191b0e"/>
                </a:solidFill>
                <a:latin typeface="Franklin Gothic Book"/>
              </a:rPr>
              <a:t>                    </a:t>
            </a:r>
            <a:r>
              <a:rPr b="0" lang="fr-FR" sz="4400" spc="-1" strike="noStrike">
                <a:solidFill>
                  <a:srgbClr val="ffffff"/>
                </a:solidFill>
                <a:latin typeface="Franklin Gothic Book"/>
              </a:rPr>
              <a:t>INCOVÉNIENTS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ffffff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rgbClr val="ffffff"/>
                </a:solidFill>
                <a:latin typeface="Helvetica Neue"/>
              </a:rPr>
              <a:t>Les inconvénients des arbres de décision sont :</a:t>
            </a:r>
            <a:endParaRPr b="0" lang="fr-FR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ffffff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rgbClr val="ffffff"/>
                </a:solidFill>
                <a:latin typeface="Helvetica Neue"/>
              </a:rPr>
              <a:t>1-Sur-apprentissage : </a:t>
            </a:r>
            <a:endParaRPr b="0" lang="fr-FR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ffffff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rgbClr val="ffffff"/>
                </a:solidFill>
                <a:latin typeface="Helvetica Neue"/>
              </a:rPr>
              <a:t>2-Instabilité </a:t>
            </a:r>
            <a:endParaRPr b="0" lang="fr-FR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ffffff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rgbClr val="ffffff"/>
                </a:solidFill>
                <a:latin typeface="Helvetica Neue"/>
              </a:rPr>
              <a:t>3-Biais de sélection des variables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295280" y="2626920"/>
            <a:ext cx="9600480" cy="17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Franklin Gothic Book"/>
              </a:rPr>
              <a:t>               </a:t>
            </a:r>
            <a:r>
              <a:rPr b="0" lang="fr-FR" sz="4400" spc="-1" strike="noStrike">
                <a:solidFill>
                  <a:srgbClr val="ffffff"/>
                </a:solidFill>
                <a:latin typeface="Franklin Gothic Book"/>
              </a:rPr>
              <a:t>FONCTIONNEMENT</a:t>
            </a:r>
            <a:endParaRPr b="0" lang="fr-FR" sz="4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fr-FR" sz="4400" spc="-1" strike="noStrike">
                <a:solidFill>
                  <a:srgbClr val="ffffff"/>
                </a:solidFill>
                <a:latin typeface="Söhne"/>
              </a:rPr>
              <a:t>La sélection de la variable la plus importante </a:t>
            </a:r>
            <a:br/>
            <a:br/>
            <a:r>
              <a:rPr b="0" lang="fr-FR" sz="4400" spc="-1" strike="noStrike">
                <a:solidFill>
                  <a:srgbClr val="191b0e"/>
                </a:solidFill>
                <a:latin typeface="Franklin Gothic Book"/>
              </a:rPr>
              <a:t> </a:t>
            </a:r>
            <a:endParaRPr b="0" lang="fr-FR" sz="4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fr-FR" sz="4400" spc="-1" strike="noStrike">
                <a:solidFill>
                  <a:srgbClr val="ffffff"/>
                </a:solidFill>
                <a:latin typeface="Söhne"/>
              </a:rPr>
              <a:t>La création d'un nœud de décision à partir de cette variable, qui divise l'ensemble de données en deux sous-ensembles.</a:t>
            </a:r>
            <a:br/>
            <a:br/>
            <a:r>
              <a:rPr b="0" lang="fr-FR" sz="4400" spc="-1" strike="noStrike">
                <a:solidFill>
                  <a:srgbClr val="191b0e"/>
                </a:solidFill>
                <a:latin typeface="Franklin Gothic Book"/>
              </a:rPr>
              <a:t> </a:t>
            </a:r>
            <a:endParaRPr b="0" lang="fr-FR" sz="4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fr-FR" sz="4400" spc="-1" strike="noStrike">
                <a:solidFill>
                  <a:srgbClr val="ffffff"/>
                </a:solidFill>
                <a:latin typeface="Söhne"/>
              </a:rPr>
              <a:t>Répéter les étapes 1 et 2 pour chaque sous-ensemble créé jusqu'à ce que l'ensemble de données ne puisse plus être divisé en sous-ensembles.</a:t>
            </a:r>
            <a:br/>
            <a:br/>
            <a:r>
              <a:rPr b="0" lang="fr-FR" sz="4400" spc="-1" strike="noStrike">
                <a:solidFill>
                  <a:srgbClr val="191b0e"/>
                </a:solidFill>
                <a:latin typeface="Franklin Gothic Book"/>
              </a:rPr>
              <a:t> </a:t>
            </a:r>
            <a:endParaRPr b="0" lang="fr-FR" sz="4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fr-FR" sz="4400" spc="-1" strike="noStrike">
                <a:solidFill>
                  <a:srgbClr val="ffffff"/>
                </a:solidFill>
                <a:latin typeface="Söhne"/>
              </a:rPr>
              <a:t>Assigner une étiquette de classe à chaque feuille de l'arbre de décision, en fonction de la classe majoritaire dans chaque feuille.</a:t>
            </a:r>
            <a:br/>
            <a:br/>
            <a:r>
              <a:rPr b="0" lang="fr-FR" sz="4400" spc="-1" strike="noStrike">
                <a:solidFill>
                  <a:srgbClr val="191b0e"/>
                </a:solidFill>
                <a:latin typeface="Franklin Gothic Book"/>
              </a:rPr>
              <a:t> </a:t>
            </a:r>
            <a:endParaRPr b="0" lang="fr-FR" sz="4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085c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085c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Cadrage</Template>
  <TotalTime>170</TotalTime>
  <Application>LibreOffice/6.0.7.3$Linux_X86_64 LibreOffice_project/00m0$Build-3</Application>
  <Words>355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2023-01-30T15:01:23Z</dcterms:created>
  <dc:creator>baa890@outlook.fr</dc:creator>
  <dc:description/>
  <dc:language>fr-FR</dc:language>
  <cp:lastModifiedBy/>
  <dcterms:modified xsi:type="dcterms:W3CDTF">2023-02-20T16:54:55Z</dcterms:modified>
  <cp:revision>9</cp:revision>
  <dc:subject/>
  <dc:title>PROJET D’INTELLIGENCE  ARTIFICIELLE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