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82" r:id="rId4"/>
    <p:sldId id="283" r:id="rId5"/>
    <p:sldId id="279" r:id="rId6"/>
    <p:sldId id="285" r:id="rId7"/>
    <p:sldId id="286" r:id="rId8"/>
    <p:sldId id="287" r:id="rId9"/>
    <p:sldId id="272" r:id="rId10"/>
    <p:sldId id="280" r:id="rId11"/>
    <p:sldId id="288" r:id="rId12"/>
    <p:sldId id="289" r:id="rId13"/>
    <p:sldId id="290" r:id="rId14"/>
    <p:sldId id="291" r:id="rId15"/>
    <p:sldId id="257" r:id="rId16"/>
    <p:sldId id="271" r:id="rId17"/>
    <p:sldId id="274" r:id="rId18"/>
    <p:sldId id="276" r:id="rId19"/>
    <p:sldId id="277" r:id="rId20"/>
    <p:sldId id="275" r:id="rId21"/>
    <p:sldId id="270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8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84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68155-0574-4D11-8772-E54C44DCBD6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C7B16-F02B-43F1-B93B-D64CE6E64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6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5408-050D-40DA-BD80-C4E95AAA681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2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14:8089/bowow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-9142859" y="-3771900"/>
            <a:ext cx="36571429" cy="17669129"/>
            <a:chOff x="-9000613" y="-5816330"/>
            <a:chExt cx="36571429" cy="23221239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00613" y="-5816330"/>
              <a:ext cx="36571429" cy="23221239"/>
            </a:xfrm>
            <a:prstGeom prst="rect">
              <a:avLst/>
            </a:prstGeom>
          </p:spPr>
        </p:pic>
        <p:pic>
          <p:nvPicPr>
            <p:cNvPr id="13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" y="92171"/>
              <a:ext cx="18285714" cy="1253803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371428" y="5658155"/>
            <a:ext cx="13542857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kern="0" spc="-100" dirty="0" smtClean="0">
                <a:solidFill>
                  <a:srgbClr val="000000"/>
                </a:solidFill>
                <a:latin typeface="S-Core Dream 3 Light" pitchFamily="34" charset="0"/>
              </a:rPr>
              <a:t>김소연</a:t>
            </a:r>
            <a:r>
              <a:rPr lang="en-US" altLang="ko-KR" sz="3600" kern="0" spc="-100" dirty="0" smtClean="0">
                <a:solidFill>
                  <a:srgbClr val="000000"/>
                </a:solidFill>
                <a:latin typeface="S-Core Dream 3 Light" pitchFamily="34" charset="0"/>
              </a:rPr>
              <a:t>, </a:t>
            </a:r>
            <a:r>
              <a:rPr lang="ko-KR" altLang="en-US" sz="3600" kern="0" spc="-100" dirty="0" err="1" smtClean="0">
                <a:solidFill>
                  <a:srgbClr val="000000"/>
                </a:solidFill>
                <a:latin typeface="S-Core Dream 3 Light" pitchFamily="34" charset="0"/>
              </a:rPr>
              <a:t>신치윤</a:t>
            </a:r>
            <a:r>
              <a:rPr lang="en-US" altLang="ko-KR" sz="3600" kern="0" spc="-100" dirty="0" smtClean="0">
                <a:solidFill>
                  <a:srgbClr val="000000"/>
                </a:solidFill>
                <a:latin typeface="S-Core Dream 3 Light" pitchFamily="34" charset="0"/>
              </a:rPr>
              <a:t>, </a:t>
            </a:r>
            <a:r>
              <a:rPr lang="ko-KR" altLang="en-US" sz="3600" kern="0" spc="-100" dirty="0" smtClean="0">
                <a:solidFill>
                  <a:srgbClr val="000000"/>
                </a:solidFill>
                <a:latin typeface="S-Core Dream 3 Light" pitchFamily="34" charset="0"/>
              </a:rPr>
              <a:t>유민상</a:t>
            </a:r>
            <a:endParaRPr lang="en-US" altLang="ko-KR" sz="3600" kern="0" spc="-100" dirty="0" smtClean="0">
              <a:solidFill>
                <a:srgbClr val="000000"/>
              </a:solidFill>
              <a:latin typeface="S-Core Dream 3 Light" pitchFamily="34" charset="0"/>
            </a:endParaRPr>
          </a:p>
          <a:p>
            <a:pPr algn="ctr"/>
            <a:endParaRPr lang="en-US" sz="3600" kern="0" spc="-100" dirty="0">
              <a:solidFill>
                <a:srgbClr val="000000"/>
              </a:solidFill>
              <a:latin typeface="S-Core Dream 3 Light" pitchFamily="34" charset="0"/>
            </a:endParaRPr>
          </a:p>
          <a:p>
            <a:pPr algn="ctr"/>
            <a:r>
              <a:rPr lang="en-US" sz="3600" kern="0" spc="-100" dirty="0" smtClean="0">
                <a:solidFill>
                  <a:srgbClr val="000000"/>
                </a:solidFill>
                <a:latin typeface="S-Core Dream 3 Light" pitchFamily="34" charset="0"/>
              </a:rPr>
              <a:t>2023</a:t>
            </a:r>
            <a:r>
              <a:rPr lang="ko-KR" altLang="en-US" sz="3600" kern="0" spc="-100" dirty="0" smtClean="0">
                <a:solidFill>
                  <a:srgbClr val="000000"/>
                </a:solidFill>
                <a:latin typeface="S-Core Dream 3 Light" pitchFamily="34" charset="0"/>
              </a:rPr>
              <a:t>년 </a:t>
            </a:r>
            <a:r>
              <a:rPr lang="en-US" altLang="ko-KR" sz="3600" kern="0" spc="-100" dirty="0" smtClean="0">
                <a:solidFill>
                  <a:srgbClr val="000000"/>
                </a:solidFill>
                <a:latin typeface="S-Core Dream 3 Light" pitchFamily="34" charset="0"/>
              </a:rPr>
              <a:t>05</a:t>
            </a:r>
            <a:r>
              <a:rPr lang="ko-KR" altLang="en-US" sz="3600" kern="0" spc="-100" dirty="0" smtClean="0">
                <a:solidFill>
                  <a:srgbClr val="000000"/>
                </a:solidFill>
                <a:latin typeface="S-Core Dream 3 Light" pitchFamily="34" charset="0"/>
              </a:rPr>
              <a:t>월 </a:t>
            </a:r>
            <a:r>
              <a:rPr lang="en-US" altLang="ko-KR" sz="3600" kern="0" spc="-100" dirty="0" smtClean="0">
                <a:solidFill>
                  <a:srgbClr val="000000"/>
                </a:solidFill>
                <a:latin typeface="S-Core Dream 3 Light" pitchFamily="34" charset="0"/>
              </a:rPr>
              <a:t>08</a:t>
            </a:r>
            <a:r>
              <a:rPr lang="ko-KR" altLang="en-US" sz="3600" kern="0" spc="-100" dirty="0" smtClean="0">
                <a:solidFill>
                  <a:srgbClr val="000000"/>
                </a:solidFill>
                <a:latin typeface="S-Core Dream 3 Light" pitchFamily="34" charset="0"/>
              </a:rPr>
              <a:t>일 </a:t>
            </a:r>
            <a:r>
              <a:rPr lang="en-US" altLang="ko-KR" sz="3600" kern="0" spc="-100" dirty="0" smtClean="0">
                <a:solidFill>
                  <a:srgbClr val="000000"/>
                </a:solidFill>
                <a:latin typeface="S-Core Dream 3 Light" pitchFamily="34" charset="0"/>
              </a:rPr>
              <a:t>(</a:t>
            </a:r>
            <a:r>
              <a:rPr lang="en-US" altLang="ko-KR" sz="3600" kern="0" spc="-100" dirty="0" err="1" smtClean="0">
                <a:solidFill>
                  <a:srgbClr val="000000"/>
                </a:solidFill>
                <a:latin typeface="S-Core Dream 3 Light" pitchFamily="34" charset="0"/>
              </a:rPr>
              <a:t>ppt</a:t>
            </a:r>
            <a:r>
              <a:rPr lang="ko-KR" altLang="en-US" sz="3600" kern="0" spc="-100" dirty="0" smtClean="0">
                <a:solidFill>
                  <a:srgbClr val="000000"/>
                </a:solidFill>
                <a:latin typeface="S-Core Dream 3 Light" pitchFamily="34" charset="0"/>
              </a:rPr>
              <a:t> </a:t>
            </a:r>
            <a:r>
              <a:rPr lang="ko-KR" altLang="en-US" sz="3600" kern="0" spc="-100" dirty="0" err="1" smtClean="0">
                <a:solidFill>
                  <a:srgbClr val="000000"/>
                </a:solidFill>
                <a:latin typeface="S-Core Dream 3 Light" pitchFamily="34" charset="0"/>
              </a:rPr>
              <a:t>제작중</a:t>
            </a:r>
            <a:r>
              <a:rPr lang="en-US" altLang="ko-KR" sz="3600" kern="0" spc="-100" dirty="0" smtClean="0">
                <a:solidFill>
                  <a:srgbClr val="000000"/>
                </a:solidFill>
                <a:latin typeface="S-Core Dream 3 Light" pitchFamily="34" charset="0"/>
              </a:rPr>
              <a:t>)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6772029" y="601747"/>
            <a:ext cx="832162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kern="0" spc="-100" dirty="0" smtClean="0">
                <a:solidFill>
                  <a:srgbClr val="BE8D6E"/>
                </a:solidFill>
                <a:latin typeface="S-Core Dream 3 Light" pitchFamily="34" charset="0"/>
                <a:cs typeface="S-Core Dream 3 Light" pitchFamily="34" charset="0"/>
              </a:rPr>
              <a:t>00</a:t>
            </a:r>
            <a:endParaRPr lang="en-US" dirty="0">
              <a:solidFill>
                <a:srgbClr val="BE8D6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023484"/>
            <a:ext cx="7212698" cy="3238095"/>
          </a:xfrm>
          <a:prstGeom prst="rect">
            <a:avLst/>
          </a:prstGeom>
        </p:spPr>
      </p:pic>
      <p:grpSp>
        <p:nvGrpSpPr>
          <p:cNvPr id="14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17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6772029" y="601747"/>
            <a:ext cx="832162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kern="0" spc="-100" dirty="0" smtClean="0">
                <a:solidFill>
                  <a:srgbClr val="BE8D6E"/>
                </a:solidFill>
                <a:latin typeface="S-Core Dream 3 Light" pitchFamily="34" charset="0"/>
                <a:cs typeface="S-Core Dream 3 Light" pitchFamily="34" charset="0"/>
              </a:rPr>
              <a:t>01</a:t>
            </a:r>
            <a:endParaRPr lang="en-US" dirty="0">
              <a:solidFill>
                <a:srgbClr val="BE8D6E"/>
              </a:solidFill>
            </a:endParaRPr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00" y="740321"/>
            <a:ext cx="11516419" cy="252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260321"/>
            <a:ext cx="12039600" cy="2520000"/>
          </a:xfrm>
          <a:prstGeom prst="rect">
            <a:avLst/>
          </a:prstGeom>
        </p:spPr>
      </p:pic>
      <p:pic>
        <p:nvPicPr>
          <p:cNvPr id="4" name="그림 3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780321"/>
            <a:ext cx="12573000" cy="30698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71292" y="161011"/>
            <a:ext cx="660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Gantt Chart</a:t>
            </a:r>
            <a:r>
              <a:rPr lang="ko-KR" altLang="en-US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일정 관리</a:t>
            </a:r>
          </a:p>
        </p:txBody>
      </p:sp>
      <p:grpSp>
        <p:nvGrpSpPr>
          <p:cNvPr id="13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4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16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097317" y="1728233"/>
            <a:ext cx="2417616" cy="1424513"/>
          </a:xfrm>
          <a:prstGeom prst="round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rPr>
              <a:t>비회원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7317" y="3366262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464646"/>
                </a:solidFill>
              </a:rPr>
              <a:t>∙ </a:t>
            </a:r>
            <a:r>
              <a:rPr lang="ko-KR" altLang="en-US" sz="2400" b="1" dirty="0">
                <a:solidFill>
                  <a:srgbClr val="464646"/>
                </a:solidFill>
                <a:ea typeface="한컴 윤고딕 230" panose="02020603020101020101" pitchFamily="18" charset="-127"/>
              </a:rPr>
              <a:t>상품 </a:t>
            </a:r>
            <a:r>
              <a:rPr lang="ko-KR" altLang="en-US" sz="2400" b="1" dirty="0" smtClean="0">
                <a:solidFill>
                  <a:srgbClr val="464646"/>
                </a:solidFill>
                <a:ea typeface="한컴 윤고딕 230" panose="02020603020101020101" pitchFamily="18" charset="-127"/>
              </a:rPr>
              <a:t>검색</a:t>
            </a:r>
            <a:r>
              <a:rPr lang="en-US" altLang="ko-KR" sz="2400" b="1" dirty="0" smtClean="0">
                <a:solidFill>
                  <a:srgbClr val="464646"/>
                </a:solidFill>
                <a:ea typeface="한컴 윤고딕 230" panose="0202060302010102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464646"/>
                </a:solidFill>
                <a:ea typeface="한컴 윤고딕 230" panose="02020603020101020101" pitchFamily="18" charset="-127"/>
              </a:rPr>
              <a:t>조회</a:t>
            </a:r>
            <a:endParaRPr lang="en-US" altLang="ko-KR" sz="2400" b="1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464646"/>
                </a:solidFill>
              </a:rPr>
              <a:t>∙ </a:t>
            </a:r>
            <a:r>
              <a:rPr lang="ko-KR" altLang="en-US" sz="2400" b="1" dirty="0">
                <a:solidFill>
                  <a:srgbClr val="464646"/>
                </a:solidFill>
                <a:ea typeface="한컴 윤고딕 230" panose="02020603020101020101" pitchFamily="18" charset="-127"/>
              </a:rPr>
              <a:t>게시판 </a:t>
            </a:r>
            <a:r>
              <a:rPr lang="ko-KR" altLang="en-US" sz="2400" b="1" dirty="0" smtClean="0">
                <a:solidFill>
                  <a:srgbClr val="464646"/>
                </a:solidFill>
                <a:ea typeface="한컴 윤고딕 230" panose="02020603020101020101" pitchFamily="18" charset="-127"/>
              </a:rPr>
              <a:t>조회</a:t>
            </a:r>
            <a:endParaRPr lang="en-US" altLang="ko-KR" sz="2400" b="1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119664" y="2005948"/>
            <a:ext cx="1945935" cy="690833"/>
          </a:xfrm>
          <a:prstGeom prst="rightArrow">
            <a:avLst/>
          </a:prstGeom>
          <a:solidFill>
            <a:srgbClr val="CDC1B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/>
          <p:cNvSpPr txBox="1"/>
          <p:nvPr/>
        </p:nvSpPr>
        <p:spPr>
          <a:xfrm>
            <a:off x="2771292" y="161010"/>
            <a:ext cx="3348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rgbClr val="756B5F"/>
                </a:solidFill>
              </a:rPr>
              <a:t>6.  </a:t>
            </a:r>
            <a:r>
              <a:rPr lang="ko-KR" altLang="en-US" sz="2700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87318" y="931033"/>
            <a:ext cx="243528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625" indent="-428625">
              <a:buFont typeface="Wingdings" panose="05000000000000000000" pitchFamily="2" charset="2"/>
              <a:buChar char="§"/>
            </a:pPr>
            <a:r>
              <a:rPr lang="ko-KR" altLang="en-US" sz="27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03365" y="5382271"/>
            <a:ext cx="97877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용어정리</a:t>
            </a:r>
          </a:p>
          <a:p>
            <a:pPr marL="428625" indent="-428625">
              <a:lnSpc>
                <a:spcPts val="3600"/>
              </a:lnSpc>
              <a:buFontTx/>
              <a:buChar char="-"/>
            </a:pP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 절차를 거치지 않고 사이트를 이용하는 자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28625" indent="-428625">
              <a:lnSpc>
                <a:spcPts val="3600"/>
              </a:lnSpc>
              <a:buFontTx/>
              <a:buChar char="-"/>
            </a:pP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권한으로 상품 관리 및 게시판 관리하는 자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28625" indent="-428625">
              <a:lnSpc>
                <a:spcPts val="3600"/>
              </a:lnSpc>
              <a:buFontTx/>
              <a:buChar char="-"/>
            </a:pP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사이트 내에서 회원가입 절차를 거쳐 가입한 이용자로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기능을 제외하고는 사이트 기능을 자유롭게 이용 가능하다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760326" y="1728233"/>
            <a:ext cx="2417616" cy="1424513"/>
          </a:xfrm>
          <a:prstGeom prst="round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rPr>
              <a:t>회원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60326" y="3370739"/>
            <a:ext cx="3024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464646"/>
                </a:solidFill>
              </a:rPr>
              <a:t>∙ </a:t>
            </a:r>
            <a:r>
              <a:rPr lang="ko-KR" altLang="en-US" sz="2400" b="1" dirty="0">
                <a:solidFill>
                  <a:srgbClr val="464646"/>
                </a:solidFill>
                <a:ea typeface="한컴 윤고딕 230" panose="02020603020101020101" pitchFamily="18" charset="-127"/>
              </a:rPr>
              <a:t>장바구니 이용</a:t>
            </a:r>
            <a:endParaRPr lang="en-US" altLang="ko-KR" sz="2400" b="1" dirty="0">
              <a:solidFill>
                <a:srgbClr val="464646"/>
              </a:solidFill>
              <a:ea typeface="한컴 윤고딕 230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464646"/>
                </a:solidFill>
              </a:rPr>
              <a:t>∙ </a:t>
            </a:r>
            <a:r>
              <a:rPr lang="ko-KR" altLang="en-US" sz="2400" b="1" dirty="0">
                <a:solidFill>
                  <a:srgbClr val="464646"/>
                </a:solidFill>
                <a:ea typeface="한컴 윤고딕 230" panose="02020603020101020101" pitchFamily="18" charset="-127"/>
              </a:rPr>
              <a:t>상품 주문</a:t>
            </a:r>
            <a:endParaRPr lang="en-US" altLang="ko-KR" sz="2400" b="1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464646"/>
                </a:solidFill>
              </a:rPr>
              <a:t>∙ </a:t>
            </a:r>
            <a:r>
              <a:rPr lang="en-US" altLang="ko-KR" sz="2400" b="1" dirty="0" smtClean="0">
                <a:solidFill>
                  <a:srgbClr val="464646"/>
                </a:solidFill>
              </a:rPr>
              <a:t>QNA</a:t>
            </a:r>
            <a:r>
              <a:rPr lang="en-US" altLang="ko-KR" sz="2400" b="1" dirty="0" smtClean="0">
                <a:solidFill>
                  <a:srgbClr val="464646"/>
                </a:solidFill>
                <a:ea typeface="한컴 윤고딕 230" panose="02020603020101020101" pitchFamily="18" charset="-127"/>
              </a:rPr>
              <a:t> </a:t>
            </a:r>
            <a:r>
              <a:rPr lang="ko-KR" altLang="en-US" sz="2400" b="1" dirty="0" smtClean="0">
                <a:solidFill>
                  <a:srgbClr val="464646"/>
                </a:solidFill>
                <a:ea typeface="한컴 윤고딕 230" panose="02020603020101020101" pitchFamily="18" charset="-127"/>
              </a:rPr>
              <a:t>질문 </a:t>
            </a:r>
            <a:endParaRPr lang="en-US" altLang="ko-KR" sz="2400" b="1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464646"/>
                </a:solidFill>
              </a:rPr>
              <a:t>∙ </a:t>
            </a:r>
            <a:r>
              <a:rPr lang="en-US" altLang="ko-KR" sz="2400" b="1" dirty="0">
                <a:solidFill>
                  <a:srgbClr val="464646"/>
                </a:solidFill>
                <a:ea typeface="한컴 윤고딕 230" panose="02020603020101020101" pitchFamily="18" charset="-127"/>
              </a:rPr>
              <a:t>1:1 </a:t>
            </a:r>
            <a:r>
              <a:rPr lang="ko-KR" altLang="en-US" sz="2400" b="1" dirty="0">
                <a:solidFill>
                  <a:srgbClr val="464646"/>
                </a:solidFill>
                <a:ea typeface="한컴 윤고딕 230" panose="02020603020101020101" pitchFamily="18" charset="-127"/>
              </a:rPr>
              <a:t>문의</a:t>
            </a:r>
            <a:endParaRPr lang="en-US" altLang="ko-KR" sz="2400" b="1" dirty="0">
              <a:solidFill>
                <a:srgbClr val="464646"/>
              </a:solidFill>
              <a:ea typeface="한컴 윤고딕 230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464646"/>
                </a:solidFill>
              </a:rPr>
              <a:t>∙ </a:t>
            </a:r>
            <a:r>
              <a:rPr lang="ko-KR" altLang="en-US" sz="2400" b="1" dirty="0">
                <a:solidFill>
                  <a:srgbClr val="464646"/>
                </a:solidFill>
                <a:ea typeface="한컴 윤고딕 230" panose="02020603020101020101" pitchFamily="18" charset="-127"/>
              </a:rPr>
              <a:t>리뷰 작성</a:t>
            </a:r>
            <a:endParaRPr lang="en-US" altLang="ko-KR" sz="2400" b="1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097317" y="4647155"/>
            <a:ext cx="2417616" cy="1424513"/>
          </a:xfrm>
          <a:prstGeom prst="round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rPr>
              <a:t>관리자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7317" y="6331633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464646"/>
                </a:solidFill>
              </a:rPr>
              <a:t>∙ </a:t>
            </a:r>
            <a:r>
              <a:rPr lang="ko-KR" altLang="en-US" sz="2400" b="1" dirty="0">
                <a:solidFill>
                  <a:srgbClr val="464646"/>
                </a:solidFill>
                <a:ea typeface="한컴 윤고딕 230" panose="02020603020101020101" pitchFamily="18" charset="-127"/>
              </a:rPr>
              <a:t>상품 관리</a:t>
            </a:r>
            <a:endParaRPr lang="en-US" altLang="ko-KR" sz="2400" b="1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464646"/>
                </a:solidFill>
              </a:rPr>
              <a:t>∙ </a:t>
            </a:r>
            <a:r>
              <a:rPr lang="ko-KR" altLang="en-US" sz="2400" b="1" dirty="0">
                <a:solidFill>
                  <a:srgbClr val="464646"/>
                </a:solidFill>
                <a:ea typeface="한컴 윤고딕 230" panose="02020603020101020101" pitchFamily="18" charset="-127"/>
              </a:rPr>
              <a:t>게시판 관리</a:t>
            </a:r>
            <a:endParaRPr lang="en-US" altLang="ko-KR" sz="2400" b="1" dirty="0">
              <a:solidFill>
                <a:srgbClr val="464646"/>
              </a:solidFill>
              <a:ea typeface="한컴 윤고딕 230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464646"/>
                </a:solidFill>
              </a:rPr>
              <a:t>∙ </a:t>
            </a:r>
            <a:r>
              <a:rPr lang="ko-KR" altLang="en-US" sz="2400" b="1" dirty="0">
                <a:solidFill>
                  <a:srgbClr val="464646"/>
                </a:solidFill>
                <a:ea typeface="한컴 윤고딕 230" panose="02020603020101020101" pitchFamily="18" charset="-127"/>
              </a:rPr>
              <a:t>매출 관리</a:t>
            </a:r>
            <a:endParaRPr lang="en-US" altLang="ko-KR" sz="2400" b="1" dirty="0">
              <a:solidFill>
                <a:srgbClr val="464646"/>
              </a:solidFill>
              <a:ea typeface="한컴 윤고딕 230" panose="02020603020101020101" pitchFamily="18" charset="-127"/>
            </a:endParaRPr>
          </a:p>
        </p:txBody>
      </p:sp>
      <p:grpSp>
        <p:nvGrpSpPr>
          <p:cNvPr id="13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4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17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그림 3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cxnSp>
        <p:nvCxnSpPr>
          <p:cNvPr id="347" name="직선 연결선 346"/>
          <p:cNvCxnSpPr>
            <a:endCxn id="180" idx="6"/>
          </p:cNvCxnSpPr>
          <p:nvPr/>
        </p:nvCxnSpPr>
        <p:spPr>
          <a:xfrm flipH="1" flipV="1">
            <a:off x="7484440" y="3717118"/>
            <a:ext cx="9642178" cy="838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 flipH="1">
            <a:off x="8915246" y="4561847"/>
            <a:ext cx="8211372" cy="618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 flipH="1">
            <a:off x="15265416" y="4556018"/>
            <a:ext cx="1866753" cy="26973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/>
          <p:nvPr/>
        </p:nvCxnSpPr>
        <p:spPr>
          <a:xfrm>
            <a:off x="2357349" y="6888741"/>
            <a:ext cx="5370077" cy="314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endCxn id="270" idx="2"/>
          </p:cNvCxnSpPr>
          <p:nvPr/>
        </p:nvCxnSpPr>
        <p:spPr>
          <a:xfrm flipV="1">
            <a:off x="2338393" y="5295900"/>
            <a:ext cx="8114447" cy="16158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>
            <a:endCxn id="249" idx="2"/>
          </p:cNvCxnSpPr>
          <p:nvPr/>
        </p:nvCxnSpPr>
        <p:spPr>
          <a:xfrm flipV="1">
            <a:off x="2365371" y="5260763"/>
            <a:ext cx="5497424" cy="16279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 flipV="1">
            <a:off x="2365371" y="3737364"/>
            <a:ext cx="8226429" cy="3151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 flipV="1">
            <a:off x="2338393" y="3831996"/>
            <a:ext cx="7262203" cy="30641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endCxn id="181" idx="2"/>
          </p:cNvCxnSpPr>
          <p:nvPr/>
        </p:nvCxnSpPr>
        <p:spPr>
          <a:xfrm>
            <a:off x="2527777" y="1840586"/>
            <a:ext cx="5100205" cy="15272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endCxn id="182" idx="2"/>
          </p:cNvCxnSpPr>
          <p:nvPr/>
        </p:nvCxnSpPr>
        <p:spPr>
          <a:xfrm>
            <a:off x="2527777" y="1840586"/>
            <a:ext cx="5098418" cy="21621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>
            <a:off x="2532322" y="1847237"/>
            <a:ext cx="3875030" cy="18901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/>
          <p:cNvCxnSpPr>
            <a:endCxn id="274" idx="2"/>
          </p:cNvCxnSpPr>
          <p:nvPr/>
        </p:nvCxnSpPr>
        <p:spPr>
          <a:xfrm flipV="1">
            <a:off x="2359634" y="4715940"/>
            <a:ext cx="1159078" cy="21730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직선 연결선 994"/>
          <p:cNvCxnSpPr/>
          <p:nvPr/>
        </p:nvCxnSpPr>
        <p:spPr>
          <a:xfrm flipV="1">
            <a:off x="2527777" y="1390276"/>
            <a:ext cx="829560" cy="450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endCxn id="233" idx="2"/>
          </p:cNvCxnSpPr>
          <p:nvPr/>
        </p:nvCxnSpPr>
        <p:spPr>
          <a:xfrm>
            <a:off x="2527777" y="1840586"/>
            <a:ext cx="1473616" cy="276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/>
          <p:cNvCxnSpPr>
            <a:endCxn id="208" idx="2"/>
          </p:cNvCxnSpPr>
          <p:nvPr/>
        </p:nvCxnSpPr>
        <p:spPr>
          <a:xfrm>
            <a:off x="2527777" y="1838358"/>
            <a:ext cx="1702804" cy="8885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직선 연결선 1013"/>
          <p:cNvCxnSpPr>
            <a:endCxn id="233" idx="2"/>
          </p:cNvCxnSpPr>
          <p:nvPr/>
        </p:nvCxnSpPr>
        <p:spPr>
          <a:xfrm flipV="1">
            <a:off x="2346993" y="2117053"/>
            <a:ext cx="1654400" cy="48019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/>
          <p:cNvCxnSpPr>
            <a:endCxn id="208" idx="2"/>
          </p:cNvCxnSpPr>
          <p:nvPr/>
        </p:nvCxnSpPr>
        <p:spPr>
          <a:xfrm flipV="1">
            <a:off x="2349950" y="2726949"/>
            <a:ext cx="1880631" cy="41992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>
            <a:endCxn id="192" idx="2"/>
          </p:cNvCxnSpPr>
          <p:nvPr/>
        </p:nvCxnSpPr>
        <p:spPr>
          <a:xfrm flipV="1">
            <a:off x="2349950" y="3683275"/>
            <a:ext cx="1185421" cy="32288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8"/>
          <p:cNvSpPr txBox="1"/>
          <p:nvPr/>
        </p:nvSpPr>
        <p:spPr>
          <a:xfrm>
            <a:off x="17061872" y="601747"/>
            <a:ext cx="616528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kern="0" spc="-100" dirty="0" smtClean="0">
                <a:solidFill>
                  <a:srgbClr val="BE8D6E"/>
                </a:solidFill>
                <a:latin typeface="S-Core Dream 3 Light" pitchFamily="34" charset="0"/>
                <a:cs typeface="S-Core Dream 3 Light" pitchFamily="34" charset="0"/>
              </a:rPr>
              <a:t>07</a:t>
            </a:r>
            <a:endParaRPr lang="en-US" dirty="0">
              <a:solidFill>
                <a:srgbClr val="BE8D6E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792699" y="894135"/>
            <a:ext cx="13993167" cy="79069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533294" y="4252036"/>
            <a:ext cx="566975" cy="907224"/>
            <a:chOff x="971600" y="2362099"/>
            <a:chExt cx="324000" cy="691249"/>
          </a:xfrm>
        </p:grpSpPr>
        <p:grpSp>
          <p:nvGrpSpPr>
            <p:cNvPr id="140" name="그룹 139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42" name="타원 141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43" name="직선 연결선 142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>
                <a:stCxn id="142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005100" y="2818841"/>
              <a:ext cx="286905" cy="234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user</a:t>
              </a:r>
              <a:endParaRPr lang="ko-KR" altLang="en-US" sz="14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425169" y="1547884"/>
            <a:ext cx="1090363" cy="914465"/>
            <a:chOff x="791022" y="2362099"/>
            <a:chExt cx="691062" cy="772773"/>
          </a:xfrm>
        </p:grpSpPr>
        <p:grpSp>
          <p:nvGrpSpPr>
            <p:cNvPr id="148" name="그룹 147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50" name="타원 149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51" name="직선 연결선 150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>
                <a:stCxn id="150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TextBox 148"/>
            <p:cNvSpPr txBox="1"/>
            <p:nvPr/>
          </p:nvSpPr>
          <p:spPr>
            <a:xfrm>
              <a:off x="791022" y="2874784"/>
              <a:ext cx="691062" cy="26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nonmember</a:t>
              </a:r>
              <a:endParaRPr lang="ko-KR" altLang="en-US" sz="1400" dirty="0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562880" y="6651927"/>
            <a:ext cx="806632" cy="963037"/>
            <a:chOff x="878355" y="2362099"/>
            <a:chExt cx="510491" cy="812634"/>
          </a:xfrm>
        </p:grpSpPr>
        <p:grpSp>
          <p:nvGrpSpPr>
            <p:cNvPr id="156" name="그룹 155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58" name="타원 157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59" name="직선 연결선 158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>
                <a:stCxn id="158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TextBox 156"/>
            <p:cNvSpPr txBox="1"/>
            <p:nvPr/>
          </p:nvSpPr>
          <p:spPr>
            <a:xfrm>
              <a:off x="878355" y="2915023"/>
              <a:ext cx="510491" cy="259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member</a:t>
              </a:r>
              <a:endParaRPr lang="ko-KR" altLang="en-US" sz="1400" dirty="0"/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 flipH="1" flipV="1">
            <a:off x="766085" y="5167596"/>
            <a:ext cx="813952" cy="1499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H="1">
            <a:off x="766085" y="2432096"/>
            <a:ext cx="722802" cy="1612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/>
          <p:cNvGrpSpPr/>
          <p:nvPr/>
        </p:nvGrpSpPr>
        <p:grpSpPr>
          <a:xfrm>
            <a:off x="17096952" y="4063093"/>
            <a:ext cx="902363" cy="1365167"/>
            <a:chOff x="890138" y="2362099"/>
            <a:chExt cx="478879" cy="965983"/>
          </a:xfrm>
        </p:grpSpPr>
        <p:grpSp>
          <p:nvGrpSpPr>
            <p:cNvPr id="170" name="그룹 169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2" name="타원 171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73" name="직선 연결선 172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>
                <a:stCxn id="172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TextBox 170"/>
            <p:cNvSpPr txBox="1"/>
            <p:nvPr/>
          </p:nvSpPr>
          <p:spPr>
            <a:xfrm>
              <a:off x="890138" y="2957855"/>
              <a:ext cx="478879" cy="370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admin</a:t>
              </a:r>
            </a:p>
            <a:p>
              <a:pPr algn="ctr"/>
              <a:r>
                <a:rPr lang="en-US" altLang="ko-KR" sz="1400" dirty="0"/>
                <a:t>(librarian)</a:t>
              </a:r>
              <a:endParaRPr lang="ko-KR" altLang="en-US" sz="1400" dirty="0"/>
            </a:p>
          </p:txBody>
        </p:sp>
      </p:grpSp>
      <p:sp>
        <p:nvSpPr>
          <p:cNvPr id="20" name="타원 19"/>
          <p:cNvSpPr/>
          <p:nvPr/>
        </p:nvSpPr>
        <p:spPr>
          <a:xfrm>
            <a:off x="3357337" y="1183254"/>
            <a:ext cx="1112780" cy="414043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회원가입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6395504" y="3511639"/>
            <a:ext cx="1088936" cy="410958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로그인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7627982" y="3147288"/>
            <a:ext cx="1149019" cy="441166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비밀번호</a:t>
            </a:r>
            <a:endParaRPr lang="en-US" altLang="ko-KR" sz="1200" b="1" dirty="0" smtClean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찾기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7626195" y="3773657"/>
            <a:ext cx="1092106" cy="458141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아이디</a:t>
            </a:r>
            <a:endParaRPr lang="en-US" altLang="ko-KR" sz="1200" b="1" dirty="0" smtClean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찾기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8948847" y="3501509"/>
            <a:ext cx="1197227" cy="437448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정보수정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10414556" y="3489586"/>
            <a:ext cx="1142693" cy="461294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회원탈퇴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7616219" y="6947480"/>
            <a:ext cx="1299027" cy="430864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리뷰게시판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7364260" y="7875367"/>
            <a:ext cx="1940796" cy="588609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글 작성</a:t>
            </a:r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,</a:t>
            </a:r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수정</a:t>
            </a:r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,</a:t>
            </a:r>
          </a:p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삭제</a:t>
            </a:r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, </a:t>
            </a:r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댓글</a:t>
            </a:r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(</a:t>
            </a:r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답변도</a:t>
            </a:r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)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8334658" y="7492916"/>
            <a:ext cx="0" cy="336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86509" y="7513605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extend</a:t>
            </a:r>
            <a:endParaRPr lang="ko-KR" altLang="en-US" sz="14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3535371" y="3469523"/>
            <a:ext cx="1094181" cy="427504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상품주문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3498100" y="6231061"/>
            <a:ext cx="1417785" cy="462230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내 주문내역</a:t>
            </a:r>
            <a:endParaRPr lang="en-US" altLang="ko-KR" sz="1200" b="1" dirty="0" smtClean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보기</a:t>
            </a:r>
            <a:endParaRPr lang="en-US" altLang="ko-KR" sz="1200" b="1" dirty="0" smtClean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194" name="타원 193"/>
          <p:cNvSpPr/>
          <p:nvPr/>
        </p:nvSpPr>
        <p:spPr>
          <a:xfrm>
            <a:off x="3597392" y="5757081"/>
            <a:ext cx="1219200" cy="386171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등급보기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11053251" y="2165381"/>
            <a:ext cx="1122384" cy="420041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FAQ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3513636" y="7318524"/>
            <a:ext cx="1386713" cy="484120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내 </a:t>
            </a:r>
            <a:r>
              <a:rPr lang="ko-KR" altLang="en-US" sz="1200" b="1" dirty="0" err="1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리뷰내역</a:t>
            </a:r>
            <a:endParaRPr lang="en-US" altLang="ko-KR" sz="1200" b="1" dirty="0" smtClean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보기</a:t>
            </a:r>
            <a:endParaRPr lang="en-US" altLang="ko-KR" sz="1200" b="1" dirty="0" smtClean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3502079" y="6781100"/>
            <a:ext cx="1409826" cy="489781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내 </a:t>
            </a:r>
            <a:r>
              <a:rPr lang="en-US" altLang="ko-KR" sz="1200" b="1" dirty="0" err="1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qna</a:t>
            </a:r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내역</a:t>
            </a:r>
            <a:endParaRPr lang="en-US" altLang="ko-KR" sz="1200" b="1" dirty="0" smtClean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보기</a:t>
            </a:r>
            <a:endParaRPr lang="en-US" altLang="ko-KR" sz="1200" b="1" dirty="0" smtClean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4230581" y="2472685"/>
            <a:ext cx="821490" cy="508528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상품검색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7918758" y="1874770"/>
            <a:ext cx="1114641" cy="399301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리뷰보기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309268" y="2085469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extend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6014295" y="1840056"/>
            <a:ext cx="1153979" cy="508528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상품상세조회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cxnSp>
        <p:nvCxnSpPr>
          <p:cNvPr id="227" name="직선 화살표 연결선 226"/>
          <p:cNvCxnSpPr/>
          <p:nvPr/>
        </p:nvCxnSpPr>
        <p:spPr>
          <a:xfrm flipH="1">
            <a:off x="5303248" y="2094320"/>
            <a:ext cx="6113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 rot="20253316">
            <a:off x="5392381" y="2414905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extend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3513636" y="7848991"/>
            <a:ext cx="1386713" cy="484120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적립금</a:t>
            </a:r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,</a:t>
            </a:r>
            <a:r>
              <a:rPr lang="ko-KR" altLang="en-US" sz="1200" b="1" dirty="0" err="1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쿠폰정보</a:t>
            </a:r>
            <a:endParaRPr lang="en-US" altLang="ko-KR" sz="1200" b="1" dirty="0" smtClean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4001393" y="1862789"/>
            <a:ext cx="1151321" cy="508528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상품목록조회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cxnSp>
        <p:nvCxnSpPr>
          <p:cNvPr id="974" name="직선 화살표 연결선 973"/>
          <p:cNvCxnSpPr/>
          <p:nvPr/>
        </p:nvCxnSpPr>
        <p:spPr>
          <a:xfrm flipH="1">
            <a:off x="5114317" y="2290291"/>
            <a:ext cx="993910" cy="350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타원 240"/>
          <p:cNvSpPr/>
          <p:nvPr/>
        </p:nvSpPr>
        <p:spPr>
          <a:xfrm>
            <a:off x="13727976" y="3713277"/>
            <a:ext cx="1122384" cy="420041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상품등록</a:t>
            </a:r>
            <a:endParaRPr lang="en-US" altLang="ko-KR" sz="1200" b="1" dirty="0" smtClean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155147" y="206557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extend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cxnSp>
        <p:nvCxnSpPr>
          <p:cNvPr id="248" name="직선 화살표 연결선 247"/>
          <p:cNvCxnSpPr/>
          <p:nvPr/>
        </p:nvCxnSpPr>
        <p:spPr>
          <a:xfrm flipH="1">
            <a:off x="7240410" y="2074421"/>
            <a:ext cx="5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/>
          <p:cNvSpPr/>
          <p:nvPr/>
        </p:nvSpPr>
        <p:spPr>
          <a:xfrm>
            <a:off x="7862795" y="5001029"/>
            <a:ext cx="1088936" cy="519468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QnA</a:t>
            </a:r>
            <a:endParaRPr lang="en-US" altLang="ko-KR" sz="1200" b="1" dirty="0" smtClean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게시판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250" name="타원 249"/>
          <p:cNvSpPr/>
          <p:nvPr/>
        </p:nvSpPr>
        <p:spPr>
          <a:xfrm>
            <a:off x="7543107" y="6022033"/>
            <a:ext cx="1879002" cy="584522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글 작성</a:t>
            </a:r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,</a:t>
            </a:r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수정</a:t>
            </a:r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, </a:t>
            </a:r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삭제</a:t>
            </a:r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,</a:t>
            </a:r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답변</a:t>
            </a:r>
            <a:endParaRPr lang="en-US" altLang="ko-KR" sz="1200" b="1" dirty="0" smtClean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663059" y="5613565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extend</a:t>
            </a:r>
            <a:endParaRPr lang="ko-KR" altLang="en-US" sz="14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253" name="타원 252"/>
          <p:cNvSpPr/>
          <p:nvPr/>
        </p:nvSpPr>
        <p:spPr>
          <a:xfrm>
            <a:off x="14079304" y="2173060"/>
            <a:ext cx="1122384" cy="420041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공지사항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grpSp>
        <p:nvGrpSpPr>
          <p:cNvPr id="993" name="그룹 992"/>
          <p:cNvGrpSpPr/>
          <p:nvPr/>
        </p:nvGrpSpPr>
        <p:grpSpPr>
          <a:xfrm>
            <a:off x="13234996" y="5273610"/>
            <a:ext cx="2391699" cy="1144817"/>
            <a:chOff x="13524026" y="4990225"/>
            <a:chExt cx="2391699" cy="1144817"/>
          </a:xfrm>
        </p:grpSpPr>
        <p:sp>
          <p:nvSpPr>
            <p:cNvPr id="242" name="타원 241"/>
            <p:cNvSpPr/>
            <p:nvPr/>
          </p:nvSpPr>
          <p:spPr>
            <a:xfrm>
              <a:off x="13524026" y="5715001"/>
              <a:ext cx="1122384" cy="420041"/>
            </a:xfrm>
            <a:prstGeom prst="ellipse">
              <a:avLst/>
            </a:prstGeom>
            <a:solidFill>
              <a:srgbClr val="BE8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latin typeface="ONE 모바일고딕 OTF Light" panose="00000300000000000000" pitchFamily="50" charset="-127"/>
                  <a:ea typeface="ONE 모바일고딕 OTF Light" panose="00000300000000000000" pitchFamily="50" charset="-127"/>
                </a:rPr>
                <a:t>상품수정</a:t>
              </a:r>
              <a:endPara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endParaRPr>
            </a:p>
          </p:txBody>
        </p:sp>
        <p:sp>
          <p:nvSpPr>
            <p:cNvPr id="243" name="타원 242"/>
            <p:cNvSpPr/>
            <p:nvPr/>
          </p:nvSpPr>
          <p:spPr>
            <a:xfrm>
              <a:off x="14793341" y="5710907"/>
              <a:ext cx="1122384" cy="420041"/>
            </a:xfrm>
            <a:prstGeom prst="ellipse">
              <a:avLst/>
            </a:prstGeom>
            <a:solidFill>
              <a:srgbClr val="BE8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latin typeface="ONE 모바일고딕 OTF Light" panose="00000300000000000000" pitchFamily="50" charset="-127"/>
                  <a:ea typeface="ONE 모바일고딕 OTF Light" panose="00000300000000000000" pitchFamily="50" charset="-127"/>
                </a:rPr>
                <a:t>상품삭제</a:t>
              </a:r>
              <a:endPara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endParaRPr>
            </a:p>
          </p:txBody>
        </p:sp>
        <p:sp>
          <p:nvSpPr>
            <p:cNvPr id="262" name="타원 261"/>
            <p:cNvSpPr/>
            <p:nvPr/>
          </p:nvSpPr>
          <p:spPr>
            <a:xfrm>
              <a:off x="14017006" y="4990225"/>
              <a:ext cx="1122384" cy="424225"/>
            </a:xfrm>
            <a:prstGeom prst="ellipse">
              <a:avLst/>
            </a:prstGeom>
            <a:solidFill>
              <a:srgbClr val="BE8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latin typeface="ONE 모바일고딕 OTF Light" panose="00000300000000000000" pitchFamily="50" charset="-127"/>
                  <a:ea typeface="ONE 모바일고딕 OTF Light" panose="00000300000000000000" pitchFamily="50" charset="-127"/>
                </a:rPr>
                <a:t>상품조회</a:t>
              </a:r>
              <a:endParaRPr lang="en-US" altLang="ko-KR" sz="1200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endParaRPr>
            </a:p>
          </p:txBody>
        </p:sp>
        <p:cxnSp>
          <p:nvCxnSpPr>
            <p:cNvPr id="982" name="직선 화살표 연결선 981"/>
            <p:cNvCxnSpPr/>
            <p:nvPr/>
          </p:nvCxnSpPr>
          <p:spPr>
            <a:xfrm flipV="1">
              <a:off x="14133680" y="5434611"/>
              <a:ext cx="140728" cy="2503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화살표 연결선 264"/>
            <p:cNvCxnSpPr/>
            <p:nvPr/>
          </p:nvCxnSpPr>
          <p:spPr>
            <a:xfrm flipH="1" flipV="1">
              <a:off x="14978611" y="5423398"/>
              <a:ext cx="184420" cy="2114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14280935" y="5462861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ONE 모바일고딕 OTF Light" panose="00000300000000000000" pitchFamily="50" charset="-127"/>
                  <a:ea typeface="ONE 모바일고딕 OTF Light" panose="00000300000000000000" pitchFamily="50" charset="-127"/>
                </a:rPr>
                <a:t>extend</a:t>
              </a:r>
              <a:endParaRPr lang="ko-KR" altLang="en-US" sz="1400" b="1" dirty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endParaRPr>
            </a:p>
          </p:txBody>
        </p:sp>
      </p:grpSp>
      <p:sp>
        <p:nvSpPr>
          <p:cNvPr id="270" name="타원 269"/>
          <p:cNvSpPr/>
          <p:nvPr/>
        </p:nvSpPr>
        <p:spPr>
          <a:xfrm>
            <a:off x="10452840" y="5085879"/>
            <a:ext cx="1282932" cy="420041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1</a:t>
            </a:r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대</a:t>
            </a:r>
            <a:r>
              <a:rPr lang="en-US" altLang="ko-KR" sz="1200" b="1" dirty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1</a:t>
            </a:r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 </a:t>
            </a:r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문의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272" name="타원 271"/>
          <p:cNvSpPr/>
          <p:nvPr/>
        </p:nvSpPr>
        <p:spPr>
          <a:xfrm>
            <a:off x="10207828" y="6022033"/>
            <a:ext cx="1940796" cy="588609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글 작성</a:t>
            </a:r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,</a:t>
            </a:r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수정</a:t>
            </a:r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,</a:t>
            </a:r>
          </a:p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삭제</a:t>
            </a:r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, </a:t>
            </a:r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답변</a:t>
            </a:r>
            <a:endParaRPr lang="ko-KR" altLang="en-US" sz="12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274" name="타원 273"/>
          <p:cNvSpPr/>
          <p:nvPr/>
        </p:nvSpPr>
        <p:spPr>
          <a:xfrm>
            <a:off x="3518712" y="4510818"/>
            <a:ext cx="1142724" cy="410244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장바구니</a:t>
            </a:r>
            <a:endParaRPr lang="en-US" altLang="ko-KR" sz="1200" b="1" dirty="0" smtClean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5280899" y="4543884"/>
            <a:ext cx="1831803" cy="410244"/>
          </a:xfrm>
          <a:prstGeom prst="ellipse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장바구니 수정</a:t>
            </a:r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, </a:t>
            </a:r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삭제</a:t>
            </a:r>
            <a:r>
              <a:rPr lang="en-US" altLang="ko-KR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, </a:t>
            </a:r>
            <a:r>
              <a:rPr lang="ko-KR" altLang="en-US" sz="12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담기</a:t>
            </a:r>
            <a:endParaRPr lang="en-US" altLang="ko-KR" sz="1200" b="1" dirty="0" smtClean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4575649" y="4478110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extend</a:t>
            </a:r>
            <a:endParaRPr lang="ko-KR" altLang="en-US" sz="14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grpSp>
        <p:nvGrpSpPr>
          <p:cNvPr id="991" name="그룹 990"/>
          <p:cNvGrpSpPr/>
          <p:nvPr/>
        </p:nvGrpSpPr>
        <p:grpSpPr>
          <a:xfrm>
            <a:off x="13610251" y="7043383"/>
            <a:ext cx="2641273" cy="1140633"/>
            <a:chOff x="13572488" y="2618696"/>
            <a:chExt cx="2641273" cy="1140633"/>
          </a:xfrm>
        </p:grpSpPr>
        <p:sp>
          <p:nvSpPr>
            <p:cNvPr id="239" name="타원 238"/>
            <p:cNvSpPr/>
            <p:nvPr/>
          </p:nvSpPr>
          <p:spPr>
            <a:xfrm>
              <a:off x="13572488" y="3339288"/>
              <a:ext cx="1122384" cy="420041"/>
            </a:xfrm>
            <a:prstGeom prst="ellipse">
              <a:avLst/>
            </a:prstGeom>
            <a:solidFill>
              <a:srgbClr val="BE8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atin typeface="ONE 모바일고딕 OTF Light" panose="00000300000000000000" pitchFamily="50" charset="-127"/>
                  <a:ea typeface="ONE 모바일고딕 OTF Light" panose="00000300000000000000" pitchFamily="50" charset="-127"/>
                </a:rPr>
                <a:t>일별</a:t>
              </a:r>
              <a:endParaRPr lang="ko-KR" altLang="en-US" sz="1200" b="1" dirty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14204044" y="2618696"/>
              <a:ext cx="1122384" cy="420041"/>
            </a:xfrm>
            <a:prstGeom prst="ellipse">
              <a:avLst/>
            </a:prstGeom>
            <a:solidFill>
              <a:srgbClr val="BE8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latin typeface="ONE 모바일고딕 OTF Light" panose="00000300000000000000" pitchFamily="50" charset="-127"/>
                  <a:ea typeface="ONE 모바일고딕 OTF Light" panose="00000300000000000000" pitchFamily="50" charset="-127"/>
                </a:rPr>
                <a:t>매출통계</a:t>
              </a:r>
              <a:endParaRPr lang="ko-KR" altLang="en-US" sz="1200" b="1" dirty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endParaRPr>
            </a:p>
          </p:txBody>
        </p:sp>
        <p:sp>
          <p:nvSpPr>
            <p:cNvPr id="291" name="타원 290"/>
            <p:cNvSpPr/>
            <p:nvPr/>
          </p:nvSpPr>
          <p:spPr>
            <a:xfrm>
              <a:off x="14842284" y="3321918"/>
              <a:ext cx="1371477" cy="420041"/>
            </a:xfrm>
            <a:prstGeom prst="ellipse">
              <a:avLst/>
            </a:prstGeom>
            <a:solidFill>
              <a:srgbClr val="BE8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latin typeface="ONE 모바일고딕 OTF Light" panose="00000300000000000000" pitchFamily="50" charset="-127"/>
                  <a:ea typeface="ONE 모바일고딕 OTF Light" panose="00000300000000000000" pitchFamily="50" charset="-127"/>
                </a:rPr>
                <a:t>카테고리별</a:t>
              </a:r>
              <a:endParaRPr lang="ko-KR" altLang="en-US" sz="1200" b="1" dirty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endParaRPr>
            </a:p>
          </p:txBody>
        </p:sp>
        <p:cxnSp>
          <p:nvCxnSpPr>
            <p:cNvPr id="292" name="직선 화살표 연결선 291"/>
            <p:cNvCxnSpPr/>
            <p:nvPr/>
          </p:nvCxnSpPr>
          <p:spPr>
            <a:xfrm flipV="1">
              <a:off x="14318994" y="3064384"/>
              <a:ext cx="140728" cy="2503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화살표 연결선 292"/>
            <p:cNvCxnSpPr/>
            <p:nvPr/>
          </p:nvCxnSpPr>
          <p:spPr>
            <a:xfrm flipH="1" flipV="1">
              <a:off x="15163925" y="3053171"/>
              <a:ext cx="184420" cy="2114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/>
            <p:cNvSpPr txBox="1"/>
            <p:nvPr/>
          </p:nvSpPr>
          <p:spPr>
            <a:xfrm>
              <a:off x="14466249" y="3092634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ONE 모바일고딕 OTF Light" panose="00000300000000000000" pitchFamily="50" charset="-127"/>
                  <a:ea typeface="ONE 모바일고딕 OTF Light" panose="00000300000000000000" pitchFamily="50" charset="-127"/>
                </a:rPr>
                <a:t>extend</a:t>
              </a:r>
              <a:endParaRPr lang="ko-KR" altLang="en-US" sz="1400" b="1" dirty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endParaRPr>
            </a:p>
          </p:txBody>
        </p:sp>
      </p:grpSp>
      <p:sp>
        <p:nvSpPr>
          <p:cNvPr id="296" name="TextBox 295"/>
          <p:cNvSpPr txBox="1"/>
          <p:nvPr/>
        </p:nvSpPr>
        <p:spPr>
          <a:xfrm>
            <a:off x="11476679" y="5610088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ONE 모바일고딕 OTF Light" panose="00000300000000000000" pitchFamily="50" charset="-127"/>
                <a:ea typeface="ONE 모바일고딕 OTF Light" panose="00000300000000000000" pitchFamily="50" charset="-127"/>
              </a:rPr>
              <a:t>extend</a:t>
            </a:r>
            <a:endParaRPr lang="ko-KR" altLang="en-US" sz="1400" b="1" dirty="0">
              <a:latin typeface="ONE 모바일고딕 OTF Light" panose="00000300000000000000" pitchFamily="50" charset="-127"/>
              <a:ea typeface="ONE 모바일고딕 OTF Light" panose="00000300000000000000" pitchFamily="50" charset="-127"/>
            </a:endParaRPr>
          </a:p>
        </p:txBody>
      </p:sp>
      <p:cxnSp>
        <p:nvCxnSpPr>
          <p:cNvPr id="326" name="직선 화살표 연결선 325"/>
          <p:cNvCxnSpPr/>
          <p:nvPr/>
        </p:nvCxnSpPr>
        <p:spPr>
          <a:xfrm flipH="1">
            <a:off x="4705821" y="4785887"/>
            <a:ext cx="5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>
            <a:endCxn id="194" idx="2"/>
          </p:cNvCxnSpPr>
          <p:nvPr/>
        </p:nvCxnSpPr>
        <p:spPr>
          <a:xfrm flipV="1">
            <a:off x="2357349" y="5950167"/>
            <a:ext cx="1240043" cy="93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endCxn id="193" idx="2"/>
          </p:cNvCxnSpPr>
          <p:nvPr/>
        </p:nvCxnSpPr>
        <p:spPr>
          <a:xfrm flipV="1">
            <a:off x="2338393" y="6462176"/>
            <a:ext cx="1159707" cy="442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33"/>
          <p:cNvCxnSpPr>
            <a:endCxn id="197" idx="2"/>
          </p:cNvCxnSpPr>
          <p:nvPr/>
        </p:nvCxnSpPr>
        <p:spPr>
          <a:xfrm>
            <a:off x="2349950" y="6896151"/>
            <a:ext cx="1152129" cy="129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/>
          <p:cNvCxnSpPr>
            <a:endCxn id="196" idx="2"/>
          </p:cNvCxnSpPr>
          <p:nvPr/>
        </p:nvCxnSpPr>
        <p:spPr>
          <a:xfrm>
            <a:off x="2338393" y="6896151"/>
            <a:ext cx="1175243" cy="664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>
            <a:endCxn id="232" idx="2"/>
          </p:cNvCxnSpPr>
          <p:nvPr/>
        </p:nvCxnSpPr>
        <p:spPr>
          <a:xfrm>
            <a:off x="2349950" y="6904928"/>
            <a:ext cx="1163686" cy="11861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화살표 연결선 369"/>
          <p:cNvCxnSpPr/>
          <p:nvPr/>
        </p:nvCxnSpPr>
        <p:spPr>
          <a:xfrm flipV="1">
            <a:off x="8458509" y="5581521"/>
            <a:ext cx="0" cy="336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화살표 연결선 370"/>
          <p:cNvCxnSpPr/>
          <p:nvPr/>
        </p:nvCxnSpPr>
        <p:spPr>
          <a:xfrm flipV="1">
            <a:off x="11178226" y="5595861"/>
            <a:ext cx="0" cy="336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>
            <a:endCxn id="262" idx="6"/>
          </p:cNvCxnSpPr>
          <p:nvPr/>
        </p:nvCxnSpPr>
        <p:spPr>
          <a:xfrm flipH="1">
            <a:off x="14850360" y="4556018"/>
            <a:ext cx="2281809" cy="929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>
            <a:endCxn id="241" idx="6"/>
          </p:cNvCxnSpPr>
          <p:nvPr/>
        </p:nvCxnSpPr>
        <p:spPr>
          <a:xfrm flipH="1" flipV="1">
            <a:off x="14850360" y="3923298"/>
            <a:ext cx="2276258" cy="629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/>
          <p:cNvCxnSpPr>
            <a:endCxn id="253" idx="6"/>
          </p:cNvCxnSpPr>
          <p:nvPr/>
        </p:nvCxnSpPr>
        <p:spPr>
          <a:xfrm flipH="1" flipV="1">
            <a:off x="15201688" y="2383081"/>
            <a:ext cx="1924930" cy="2172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/>
          <p:cNvCxnSpPr>
            <a:endCxn id="270" idx="6"/>
          </p:cNvCxnSpPr>
          <p:nvPr/>
        </p:nvCxnSpPr>
        <p:spPr>
          <a:xfrm flipH="1">
            <a:off x="11735772" y="4569257"/>
            <a:ext cx="5390846" cy="726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endCxn id="195" idx="6"/>
          </p:cNvCxnSpPr>
          <p:nvPr/>
        </p:nvCxnSpPr>
        <p:spPr>
          <a:xfrm flipH="1" flipV="1">
            <a:off x="12175635" y="2375402"/>
            <a:ext cx="4950983" cy="21875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  <p:grpSp>
        <p:nvGrpSpPr>
          <p:cNvPr id="436" name="그룹 1007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437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sp>
        <p:nvSpPr>
          <p:cNvPr id="126" name="TextBox 125"/>
          <p:cNvSpPr txBox="1"/>
          <p:nvPr/>
        </p:nvSpPr>
        <p:spPr>
          <a:xfrm>
            <a:off x="2771291" y="161010"/>
            <a:ext cx="878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 smtClean="0">
                <a:solidFill>
                  <a:srgbClr val="756B5F"/>
                </a:solidFill>
              </a:rPr>
              <a:t>7. </a:t>
            </a:r>
            <a:r>
              <a:rPr lang="ko-KR" altLang="en-US" sz="2700" b="1" dirty="0" err="1" smtClean="0">
                <a:solidFill>
                  <a:srgbClr val="756B5F"/>
                </a:solidFill>
              </a:rPr>
              <a:t>유스케이스</a:t>
            </a:r>
            <a:r>
              <a:rPr lang="ko-KR" altLang="en-US" sz="2700" b="1" dirty="0" smtClean="0">
                <a:solidFill>
                  <a:srgbClr val="756B5F"/>
                </a:solidFill>
              </a:rPr>
              <a:t> 다이어그램 </a:t>
            </a:r>
            <a:r>
              <a:rPr lang="en-US" altLang="ko-KR" sz="2800" b="1" dirty="0">
                <a:solidFill>
                  <a:srgbClr val="756B5F"/>
                </a:solidFill>
              </a:rPr>
              <a:t>(</a:t>
            </a:r>
            <a:r>
              <a:rPr lang="en-US" altLang="ko-KR" sz="28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2800" b="1" dirty="0">
                <a:solidFill>
                  <a:srgbClr val="756B5F"/>
                </a:solidFill>
              </a:rPr>
              <a:t> diagram)</a:t>
            </a:r>
            <a:endParaRPr lang="ko-KR" altLang="en-US" sz="2800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1981200" y="1714500"/>
            <a:ext cx="0" cy="6858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733800" y="1714500"/>
            <a:ext cx="0" cy="6858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486400" y="1714500"/>
            <a:ext cx="0" cy="6858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162800" y="1866900"/>
            <a:ext cx="0" cy="67056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2" idx="2"/>
          </p:cNvCxnSpPr>
          <p:nvPr/>
        </p:nvCxnSpPr>
        <p:spPr>
          <a:xfrm>
            <a:off x="8908992" y="1866900"/>
            <a:ext cx="6408" cy="67056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3" idx="2"/>
          </p:cNvCxnSpPr>
          <p:nvPr/>
        </p:nvCxnSpPr>
        <p:spPr>
          <a:xfrm>
            <a:off x="10648776" y="1866900"/>
            <a:ext cx="19224" cy="67056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4" idx="2"/>
          </p:cNvCxnSpPr>
          <p:nvPr/>
        </p:nvCxnSpPr>
        <p:spPr>
          <a:xfrm>
            <a:off x="12388560" y="1866900"/>
            <a:ext cx="32040" cy="67056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5" idx="2"/>
          </p:cNvCxnSpPr>
          <p:nvPr/>
        </p:nvCxnSpPr>
        <p:spPr>
          <a:xfrm>
            <a:off x="14128345" y="1866900"/>
            <a:ext cx="44855" cy="67056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5849600" y="1866900"/>
            <a:ext cx="0" cy="67056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4"/>
          <p:cNvSpPr txBox="1"/>
          <p:nvPr/>
        </p:nvSpPr>
        <p:spPr>
          <a:xfrm>
            <a:off x="16987662" y="601747"/>
            <a:ext cx="616528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kern="0" spc="-100" dirty="0" smtClean="0">
                <a:solidFill>
                  <a:srgbClr val="BE8D6E"/>
                </a:solidFill>
                <a:latin typeface="S-Core Dream 3 Light" pitchFamily="34" charset="0"/>
                <a:cs typeface="S-Core Dream 3 Light" pitchFamily="34" charset="0"/>
              </a:rPr>
              <a:t>08</a:t>
            </a:r>
            <a:endParaRPr lang="en-US" dirty="0">
              <a:solidFill>
                <a:srgbClr val="BE8D6E"/>
              </a:solidFill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30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19200" y="1028700"/>
            <a:ext cx="1461311" cy="8382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방문이용자</a:t>
            </a:r>
            <a:endParaRPr lang="ko-KR" altLang="en-US" sz="14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58984" y="1028700"/>
            <a:ext cx="1461311" cy="8382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가입</a:t>
            </a:r>
            <a:endParaRPr lang="ko-KR" altLang="en-US" sz="14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768" y="1028700"/>
            <a:ext cx="1461311" cy="8382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로그인</a:t>
            </a:r>
            <a:r>
              <a:rPr lang="en-US" altLang="ko-KR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/</a:t>
            </a:r>
            <a:r>
              <a:rPr lang="ko-KR" altLang="en-US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아웃</a:t>
            </a:r>
            <a:endParaRPr lang="ko-KR" altLang="en-US" sz="14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438552" y="1028700"/>
            <a:ext cx="1461311" cy="8382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상품 목록 및</a:t>
            </a:r>
            <a:endParaRPr lang="en-US" altLang="ko-KR" sz="1400" dirty="0" smtClean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 algn="ctr"/>
            <a:r>
              <a:rPr lang="ko-KR" altLang="en-US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상품 상세</a:t>
            </a:r>
            <a:endParaRPr lang="en-US" altLang="ko-KR" sz="1400" dirty="0" smtClean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178336" y="1028700"/>
            <a:ext cx="1461311" cy="8382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상품검색</a:t>
            </a:r>
            <a:endParaRPr lang="ko-KR" altLang="en-US" sz="14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918120" y="1028700"/>
            <a:ext cx="1461311" cy="8382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장바구니</a:t>
            </a:r>
            <a:endParaRPr lang="ko-KR" altLang="en-US" sz="14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657904" y="1028700"/>
            <a:ext cx="1461311" cy="8382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상품주문</a:t>
            </a:r>
            <a:endParaRPr lang="ko-KR" altLang="en-US" sz="14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397689" y="1028700"/>
            <a:ext cx="1461311" cy="8382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마이페이지</a:t>
            </a:r>
            <a:endParaRPr lang="ko-KR" altLang="en-US" sz="14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5137474" y="1028700"/>
            <a:ext cx="1461311" cy="8382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게시판</a:t>
            </a:r>
            <a:endParaRPr lang="ko-KR" altLang="en-US" sz="14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2875" y="2400300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347087" y="2400300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06064" y="209252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1.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회원정보입력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18200" y="1919200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1-1. </a:t>
            </a:r>
            <a:r>
              <a:rPr lang="ko-KR" altLang="en-US" sz="12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아이디</a:t>
            </a:r>
            <a:r>
              <a:rPr lang="en-US" altLang="ko-KR" sz="12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, </a:t>
            </a:r>
            <a:r>
              <a:rPr lang="ko-KR" altLang="en-US" sz="12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이메일 </a:t>
            </a:r>
            <a:endParaRPr lang="en-US" altLang="ko-KR" sz="1200" dirty="0" smtClean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  <a:p>
            <a:r>
              <a:rPr lang="en-US" altLang="ko-KR" sz="1200" dirty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 </a:t>
            </a:r>
            <a:r>
              <a:rPr lang="en-US" altLang="ko-KR" sz="12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         </a:t>
            </a:r>
            <a:r>
              <a:rPr lang="ko-KR" altLang="en-US" sz="1200" dirty="0" err="1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중복체크</a:t>
            </a:r>
            <a:endParaRPr lang="ko-KR" altLang="en-US" sz="12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99452" y="2501785"/>
            <a:ext cx="464694" cy="165349"/>
          </a:xfrm>
          <a:prstGeom prst="rect">
            <a:avLst/>
          </a:prstGeom>
          <a:solidFill>
            <a:schemeClr val="bg1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구부러진 연결선 75"/>
          <p:cNvCxnSpPr>
            <a:stCxn id="71" idx="0"/>
            <a:endCxn id="10" idx="3"/>
          </p:cNvCxnSpPr>
          <p:nvPr/>
        </p:nvCxnSpPr>
        <p:spPr>
          <a:xfrm rot="16200000" flipH="1">
            <a:off x="3904036" y="2224351"/>
            <a:ext cx="184160" cy="536059"/>
          </a:xfrm>
          <a:prstGeom prst="curvedConnector4">
            <a:avLst>
              <a:gd name="adj1" fmla="val -124131"/>
              <a:gd name="adj2" fmla="val 14264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직선 화살표 연결선 998"/>
          <p:cNvCxnSpPr/>
          <p:nvPr/>
        </p:nvCxnSpPr>
        <p:spPr>
          <a:xfrm>
            <a:off x="2438400" y="2492380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rot="10800000">
            <a:off x="2438400" y="2644780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106064" y="277832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2.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회원정보확인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612875" y="3454579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5105401" y="3454579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2461978" y="3543300"/>
            <a:ext cx="24674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H="1">
            <a:off x="2475255" y="3704138"/>
            <a:ext cx="244089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264865" y="3151191"/>
            <a:ext cx="88838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3.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로그인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917682" y="3796662"/>
            <a:ext cx="17219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4.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회원정보확인승인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612875" y="4330879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781800" y="4330879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2527777" y="4457700"/>
            <a:ext cx="4114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2527777" y="4610100"/>
            <a:ext cx="41148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908118" y="4100924"/>
            <a:ext cx="1481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5.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상품 목록 조회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926041" y="4686300"/>
            <a:ext cx="15279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6.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상품 정보 확인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612875" y="5226687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527991" y="5226687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화살표 연결선 144"/>
          <p:cNvCxnSpPr/>
          <p:nvPr/>
        </p:nvCxnSpPr>
        <p:spPr>
          <a:xfrm>
            <a:off x="2527777" y="5295900"/>
            <a:ext cx="58542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H="1">
            <a:off x="2527777" y="5448300"/>
            <a:ext cx="585422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157345" y="4922557"/>
            <a:ext cx="11015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5.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상품 검색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153238" y="5529932"/>
            <a:ext cx="1481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6.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상품 정보 확인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778768" y="5905500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0267775" y="5905500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6" name="직선 화살표 연결선 1015"/>
          <p:cNvCxnSpPr/>
          <p:nvPr/>
        </p:nvCxnSpPr>
        <p:spPr>
          <a:xfrm>
            <a:off x="7620000" y="6031136"/>
            <a:ext cx="2514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 flipH="1">
            <a:off x="7652844" y="6183536"/>
            <a:ext cx="244089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0940736" y="6322336"/>
            <a:ext cx="100860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9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상품주문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033571" y="6247639"/>
            <a:ext cx="18149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8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장바구니 상품 확인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0277388" y="6604817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2006339" y="6604817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7" name="그룹 1016"/>
          <p:cNvGrpSpPr/>
          <p:nvPr/>
        </p:nvGrpSpPr>
        <p:grpSpPr>
          <a:xfrm>
            <a:off x="11091939" y="6672237"/>
            <a:ext cx="838200" cy="152400"/>
            <a:chOff x="9436029" y="3174957"/>
            <a:chExt cx="838200" cy="152400"/>
          </a:xfrm>
        </p:grpSpPr>
        <p:cxnSp>
          <p:nvCxnSpPr>
            <p:cNvPr id="161" name="직선 화살표 연결선 160"/>
            <p:cNvCxnSpPr/>
            <p:nvPr/>
          </p:nvCxnSpPr>
          <p:spPr>
            <a:xfrm>
              <a:off x="9436029" y="3174957"/>
              <a:ext cx="838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/>
            <p:nvPr/>
          </p:nvCxnSpPr>
          <p:spPr>
            <a:xfrm rot="10800000">
              <a:off x="9436029" y="3327357"/>
              <a:ext cx="838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8033571" y="5676900"/>
            <a:ext cx="18149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7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장바구니 상품 담기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0940736" y="7045523"/>
            <a:ext cx="15456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10.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상품주문 확인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612875" y="7291075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13770781" y="7291075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9" name="직선 화살표 연결선 1018"/>
          <p:cNvCxnSpPr/>
          <p:nvPr/>
        </p:nvCxnSpPr>
        <p:spPr>
          <a:xfrm>
            <a:off x="2475255" y="7429500"/>
            <a:ext cx="11164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 flipH="1">
            <a:off x="2462503" y="7581900"/>
            <a:ext cx="1117729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915084" y="7045523"/>
            <a:ext cx="46955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11. 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내 주문내역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,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내 </a:t>
            </a:r>
            <a:r>
              <a:rPr lang="ko-KR" altLang="en-US" sz="1400" dirty="0" err="1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리뷰내역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,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내 </a:t>
            </a:r>
            <a:r>
              <a:rPr lang="en-US" altLang="ko-KR" sz="1400" dirty="0" err="1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QnA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내역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,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내 정보 등 조회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 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915084" y="7658100"/>
            <a:ext cx="46955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12. 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내 주문내역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,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내 </a:t>
            </a:r>
            <a:r>
              <a:rPr lang="ko-KR" altLang="en-US" sz="1400" dirty="0" err="1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리뷰내역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,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내 </a:t>
            </a:r>
            <a:r>
              <a:rPr lang="en-US" altLang="ko-KR" sz="1400" dirty="0" err="1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QnA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내역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,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내 정보 등 확인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 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1612875" y="8082673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15468600" y="8083087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6" name="직선 화살표 연결선 175"/>
          <p:cNvCxnSpPr/>
          <p:nvPr/>
        </p:nvCxnSpPr>
        <p:spPr>
          <a:xfrm>
            <a:off x="2475255" y="8191500"/>
            <a:ext cx="128409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2462504" y="8343900"/>
            <a:ext cx="1285369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9167205" y="8428387"/>
            <a:ext cx="137890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14.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게시판 확인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9144000" y="7811988"/>
            <a:ext cx="435407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13.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글 작성</a:t>
            </a:r>
            <a:r>
              <a:rPr lang="en-US" altLang="ko-KR" sz="1400" dirty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 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/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답글 달기 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/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댓글 달기 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/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조회</a:t>
            </a:r>
            <a:r>
              <a:rPr lang="en-US" altLang="ko-KR" sz="1400" dirty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 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/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수정 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/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삭제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63285" y="200516"/>
            <a:ext cx="44066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rgbClr val="756B5F"/>
                </a:solidFill>
              </a:rPr>
              <a:t>8.  </a:t>
            </a:r>
            <a:r>
              <a:rPr lang="ko-KR" altLang="en-US" sz="2700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27676" y="25245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(user mode sequence diagram)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5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1905000" y="1098796"/>
            <a:ext cx="0" cy="6858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29045" y="1098796"/>
            <a:ext cx="0" cy="6858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181934" y="1098796"/>
            <a:ext cx="0" cy="6858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982179" y="1098796"/>
            <a:ext cx="0" cy="6858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2456722" y="1098796"/>
            <a:ext cx="0" cy="6858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5226489" y="1098796"/>
            <a:ext cx="0" cy="6858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4"/>
          <p:cNvSpPr txBox="1"/>
          <p:nvPr/>
        </p:nvSpPr>
        <p:spPr>
          <a:xfrm>
            <a:off x="16987662" y="601747"/>
            <a:ext cx="616528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kern="0" spc="-100" dirty="0" smtClean="0">
                <a:solidFill>
                  <a:srgbClr val="BE8D6E"/>
                </a:solidFill>
                <a:latin typeface="S-Core Dream 3 Light" pitchFamily="34" charset="0"/>
                <a:cs typeface="S-Core Dream 3 Light" pitchFamily="34" charset="0"/>
              </a:rPr>
              <a:t>08</a:t>
            </a:r>
            <a:endParaRPr lang="en-US" dirty="0">
              <a:solidFill>
                <a:srgbClr val="BE8D6E"/>
              </a:solidFill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30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43000" y="1028700"/>
            <a:ext cx="1524000" cy="8382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관리자</a:t>
            </a:r>
            <a:endParaRPr lang="ko-KR" altLang="en-US" sz="14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07298" y="1028700"/>
            <a:ext cx="1524000" cy="8382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로그인</a:t>
            </a:r>
            <a:r>
              <a:rPr lang="en-US" altLang="ko-KR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/</a:t>
            </a:r>
            <a:r>
              <a:rPr lang="ko-KR" altLang="en-US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아웃</a:t>
            </a:r>
            <a:endParaRPr lang="ko-KR" altLang="en-US" sz="14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71596" y="1028700"/>
            <a:ext cx="1524000" cy="8382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상품관리</a:t>
            </a:r>
            <a:endParaRPr lang="ko-KR" altLang="en-US" sz="14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35894" y="1028700"/>
            <a:ext cx="1524000" cy="8382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공지사항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800192" y="1028700"/>
            <a:ext cx="1524000" cy="8382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FAQ</a:t>
            </a:r>
            <a:endParaRPr lang="ko-KR" altLang="en-US" sz="14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64489" y="1028700"/>
            <a:ext cx="1524000" cy="8382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통계</a:t>
            </a:r>
            <a:endParaRPr lang="ko-KR" altLang="en-US" sz="14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01763" y="2400300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0719" y="2400300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438400" y="2092523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1.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로그인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383268" y="2492380"/>
            <a:ext cx="16464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362201" y="2644780"/>
            <a:ext cx="160019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38400" y="2778323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2.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관리자 승인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00934" y="3486798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501763" y="3517312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38400" y="3616523"/>
            <a:ext cx="4185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2438400" y="3768923"/>
            <a:ext cx="418531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69151" y="3249915"/>
            <a:ext cx="212109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3.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상품 등록 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/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수정 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/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삭제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9151" y="3845123"/>
            <a:ext cx="15279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4.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상품 목록 확인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01763" y="4686300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601179" y="4686300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2461260" y="4794631"/>
            <a:ext cx="69741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2461260" y="4947031"/>
            <a:ext cx="697418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62400" y="4419735"/>
            <a:ext cx="29642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5.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공지사항 작성 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/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수정 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/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조회 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/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삭제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62400" y="5064323"/>
            <a:ext cx="18614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6.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공지사항 목록 확인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501763" y="5751336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2090962" y="5616965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2438400" y="5811159"/>
            <a:ext cx="9530363" cy="3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438400" y="5997965"/>
            <a:ext cx="94488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08050" y="5445472"/>
            <a:ext cx="26467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7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. FAQ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작성 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/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수정 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/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조회 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/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삭제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39586" y="6131123"/>
            <a:ext cx="14973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8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. FAQ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목록 확인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01763" y="6868347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845489" y="6868347"/>
            <a:ext cx="762000" cy="381000"/>
          </a:xfrm>
          <a:prstGeom prst="rect">
            <a:avLst/>
          </a:prstGeom>
          <a:solidFill>
            <a:srgbClr val="BE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 flipH="1">
            <a:off x="2438400" y="7143523"/>
            <a:ext cx="122682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293643" y="6588323"/>
            <a:ext cx="26885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9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매출 통계 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(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일별</a:t>
            </a:r>
            <a:r>
              <a:rPr lang="en-US" altLang="ko-KR" sz="1400" dirty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 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/ </a:t>
            </a:r>
            <a:r>
              <a:rPr lang="ko-KR" altLang="en-US" sz="1400" dirty="0" err="1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카테고리별</a:t>
            </a:r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) 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293643" y="7274123"/>
            <a:ext cx="159210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10. </a:t>
            </a:r>
            <a:r>
              <a:rPr lang="ko-KR" altLang="en-US" sz="1400" dirty="0" smtClean="0"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통계 결과 학인</a:t>
            </a:r>
            <a:endParaRPr lang="ko-KR" altLang="en-US" sz="1400" dirty="0"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2438400" y="6964035"/>
            <a:ext cx="12268200" cy="44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63285" y="200516"/>
            <a:ext cx="44066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>
                <a:solidFill>
                  <a:srgbClr val="756B5F"/>
                </a:solidFill>
              </a:rPr>
              <a:t>8.  </a:t>
            </a:r>
            <a:r>
              <a:rPr lang="ko-KR" altLang="en-US" sz="2700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27676" y="25245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(admin </a:t>
            </a:r>
            <a:r>
              <a:rPr lang="en-US" altLang="ko-KR" b="1" dirty="0">
                <a:solidFill>
                  <a:srgbClr val="756B5F"/>
                </a:solidFill>
              </a:rPr>
              <a:t>mode sequence diagram)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6772029" y="601747"/>
            <a:ext cx="832162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kern="0" spc="-100" dirty="0" smtClean="0">
                <a:solidFill>
                  <a:srgbClr val="BE8D6E"/>
                </a:solidFill>
                <a:latin typeface="S-Core Dream 3 Light" pitchFamily="34" charset="0"/>
                <a:cs typeface="S-Core Dream 3 Light" pitchFamily="34" charset="0"/>
              </a:rPr>
              <a:t>01</a:t>
            </a:r>
            <a:endParaRPr lang="en-US" dirty="0">
              <a:solidFill>
                <a:srgbClr val="BE8D6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25" y="956035"/>
            <a:ext cx="12459890" cy="78989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71292" y="161011"/>
            <a:ext cx="903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 기능 </a:t>
            </a:r>
            <a:r>
              <a:rPr lang="en-US" altLang="ko-KR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DFD(Data Flow Diagram) – </a:t>
            </a:r>
            <a:r>
              <a:rPr lang="ko-KR" altLang="en-US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검색</a:t>
            </a:r>
          </a:p>
        </p:txBody>
      </p:sp>
      <p:grpSp>
        <p:nvGrpSpPr>
          <p:cNvPr id="11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2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14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6772029" y="601747"/>
            <a:ext cx="832162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kern="0" spc="-100" dirty="0" smtClean="0">
                <a:solidFill>
                  <a:srgbClr val="BE8D6E"/>
                </a:solidFill>
                <a:latin typeface="S-Core Dream 3 Light" pitchFamily="34" charset="0"/>
                <a:cs typeface="S-Core Dream 3 Light" pitchFamily="34" charset="0"/>
              </a:rPr>
              <a:t>01</a:t>
            </a:r>
            <a:endParaRPr lang="en-US" dirty="0">
              <a:solidFill>
                <a:srgbClr val="BE8D6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836348"/>
            <a:ext cx="12573000" cy="79481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71292" y="161011"/>
            <a:ext cx="903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 기능 </a:t>
            </a:r>
            <a:r>
              <a:rPr lang="en-US" altLang="ko-KR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DFD(Data Flow Diagram) – </a:t>
            </a:r>
            <a:r>
              <a:rPr lang="ko-KR" altLang="en-US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</a:t>
            </a:r>
            <a:r>
              <a:rPr lang="ko-KR" altLang="en-US" sz="2800" b="1" dirty="0" smtClean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endParaRPr lang="ko-KR" altLang="en-US" sz="2800" b="1" dirty="0">
              <a:solidFill>
                <a:srgbClr val="756B5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2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14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6772029" y="601747"/>
            <a:ext cx="832162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kern="0" spc="-100" dirty="0" smtClean="0">
                <a:solidFill>
                  <a:srgbClr val="BE8D6E"/>
                </a:solidFill>
                <a:latin typeface="S-Core Dream 3 Light" pitchFamily="34" charset="0"/>
                <a:cs typeface="S-Core Dream 3 Light" pitchFamily="34" charset="0"/>
              </a:rPr>
              <a:t>01</a:t>
            </a:r>
            <a:endParaRPr lang="en-US" dirty="0">
              <a:solidFill>
                <a:srgbClr val="BE8D6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7300"/>
            <a:ext cx="16471024" cy="69932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71292" y="161011"/>
            <a:ext cx="903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2800" b="1" dirty="0" err="1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기능정의</a:t>
            </a:r>
            <a:r>
              <a:rPr lang="ko-KR" altLang="en-US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설계 </a:t>
            </a:r>
            <a:r>
              <a:rPr lang="en-US" altLang="ko-KR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b="1" dirty="0">
              <a:solidFill>
                <a:srgbClr val="756B5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2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14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6772029" y="601747"/>
            <a:ext cx="832162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kern="0" spc="-100" dirty="0" smtClean="0">
                <a:solidFill>
                  <a:srgbClr val="BE8D6E"/>
                </a:solidFill>
                <a:latin typeface="S-Core Dream 3 Light" pitchFamily="34" charset="0"/>
                <a:cs typeface="S-Core Dream 3 Light" pitchFamily="34" charset="0"/>
              </a:rPr>
              <a:t>01</a:t>
            </a:r>
            <a:endParaRPr lang="en-US" dirty="0">
              <a:solidFill>
                <a:srgbClr val="BE8D6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78" y="1409700"/>
            <a:ext cx="15775602" cy="70871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71292" y="161011"/>
            <a:ext cx="903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2800" b="1" dirty="0" err="1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기능정의</a:t>
            </a:r>
            <a:r>
              <a:rPr lang="ko-KR" altLang="en-US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설계 </a:t>
            </a:r>
            <a:r>
              <a:rPr lang="en-US" altLang="ko-KR" sz="2800" b="1" dirty="0" smtClean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dirty="0" smtClean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관련</a:t>
            </a:r>
            <a:r>
              <a:rPr lang="en-US" altLang="ko-KR" sz="2800" b="1" dirty="0" smtClean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b="1" dirty="0">
              <a:solidFill>
                <a:srgbClr val="756B5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1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14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5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6772029" y="601747"/>
            <a:ext cx="832162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kern="0" spc="-100" dirty="0" smtClean="0">
                <a:solidFill>
                  <a:srgbClr val="BE8D6E"/>
                </a:solidFill>
                <a:latin typeface="S-Core Dream 3 Light" pitchFamily="34" charset="0"/>
                <a:cs typeface="S-Core Dream 3 Light" pitchFamily="34" charset="0"/>
              </a:rPr>
              <a:t>01</a:t>
            </a:r>
            <a:endParaRPr lang="en-US" dirty="0">
              <a:solidFill>
                <a:srgbClr val="BE8D6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74" y="1181100"/>
            <a:ext cx="15699391" cy="7554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71292" y="161011"/>
            <a:ext cx="903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2800" b="1" dirty="0" err="1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기능정의</a:t>
            </a:r>
            <a:r>
              <a:rPr lang="ko-KR" altLang="en-US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설계 </a:t>
            </a:r>
            <a:r>
              <a:rPr lang="en-US" altLang="ko-KR" sz="2800" b="1" dirty="0" smtClean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dirty="0" smtClean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2800" b="1" dirty="0" smtClean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b="1" dirty="0">
              <a:solidFill>
                <a:srgbClr val="756B5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2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14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020998" y="937460"/>
            <a:ext cx="3795713" cy="116681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756B5F"/>
                </a:solidFill>
              </a:rPr>
              <a:t>INDEX</a:t>
            </a:r>
            <a:endParaRPr lang="ko-KR" altLang="en-US" sz="48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902F6-9A7C-457F-8D34-A8E0CCA593F3}"/>
              </a:ext>
            </a:extLst>
          </p:cNvPr>
          <p:cNvSpPr/>
          <p:nvPr/>
        </p:nvSpPr>
        <p:spPr>
          <a:xfrm>
            <a:off x="4080978" y="3883451"/>
            <a:ext cx="3118806" cy="4126545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7E48F0-1243-4800-8BFA-C487953A4AB1}"/>
              </a:ext>
            </a:extLst>
          </p:cNvPr>
          <p:cNvSpPr/>
          <p:nvPr/>
        </p:nvSpPr>
        <p:spPr>
          <a:xfrm>
            <a:off x="7645374" y="4423511"/>
            <a:ext cx="3118806" cy="4126545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F4B266-B8C8-4101-B3C9-E74FA8DEEC60}"/>
              </a:ext>
            </a:extLst>
          </p:cNvPr>
          <p:cNvSpPr/>
          <p:nvPr/>
        </p:nvSpPr>
        <p:spPr>
          <a:xfrm>
            <a:off x="11304240" y="4905387"/>
            <a:ext cx="3118806" cy="4126545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4112090" y="3936102"/>
            <a:ext cx="30310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100" dirty="0"/>
              <a:t>주제 및 목적</a:t>
            </a:r>
            <a:endParaRPr lang="en-US" altLang="ko-KR" sz="2100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100" dirty="0"/>
              <a:t>개발환경</a:t>
            </a:r>
            <a:endParaRPr lang="en-US" altLang="ko-KR" sz="2100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100" dirty="0"/>
              <a:t>작업분할구조도</a:t>
            </a:r>
            <a:endParaRPr lang="en-US" altLang="ko-KR" sz="2100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100" dirty="0"/>
              <a:t>업무분장</a:t>
            </a:r>
            <a:endParaRPr lang="en-US" altLang="ko-KR" sz="2100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100" dirty="0" err="1"/>
              <a:t>작업일정</a:t>
            </a:r>
            <a:endParaRPr lang="en-US" altLang="ko-KR" sz="2100" dirty="0"/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ko-KR" altLang="en-US" sz="2100" dirty="0"/>
              <a:t>요구사항분석</a:t>
            </a:r>
            <a:endParaRPr lang="en-US" altLang="ko-KR" sz="2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7652982" y="4385333"/>
            <a:ext cx="3118806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514350" indent="-51435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sz="2100" dirty="0" err="1"/>
              <a:t>Usecase</a:t>
            </a:r>
            <a:r>
              <a:rPr lang="en-US" altLang="ko-KR" sz="2100" dirty="0"/>
              <a:t> Diagram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sz="2100" dirty="0"/>
              <a:t>Sequence Diagram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sz="2100" dirty="0"/>
              <a:t>DFD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 sz="2100" dirty="0" err="1"/>
              <a:t>기능정의서</a:t>
            </a:r>
            <a:endParaRPr lang="en-US" altLang="ko-KR" sz="21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sz="2100" dirty="0"/>
              <a:t>DB </a:t>
            </a:r>
            <a:r>
              <a:rPr lang="ko-KR" altLang="en-US" sz="2100" dirty="0"/>
              <a:t>설계</a:t>
            </a:r>
            <a:endParaRPr lang="en-US" altLang="ko-KR" sz="21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 sz="2100" dirty="0"/>
              <a:t>스토리보드 및 </a:t>
            </a:r>
            <a:r>
              <a:rPr lang="en-US" altLang="ko-KR" sz="2100" dirty="0"/>
              <a:t>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11304240" y="5145379"/>
            <a:ext cx="3118806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514350" indent="-51435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sz="2100" dirty="0"/>
              <a:t>핵심코드 및 시연</a:t>
            </a:r>
            <a:endParaRPr lang="en-US" altLang="ko-KR" sz="21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sz="2100" dirty="0"/>
              <a:t>차후 개발 내용</a:t>
            </a:r>
            <a:endParaRPr lang="en-US" altLang="ko-KR" sz="21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sz="2100" dirty="0"/>
              <a:t>후기</a:t>
            </a:r>
            <a:endParaRPr lang="en-US" altLang="ko-KR" sz="2100" dirty="0"/>
          </a:p>
        </p:txBody>
      </p:sp>
      <p:cxnSp>
        <p:nvCxnSpPr>
          <p:cNvPr id="26" name="直線コネクタ 6"/>
          <p:cNvCxnSpPr/>
          <p:nvPr/>
        </p:nvCxnSpPr>
        <p:spPr>
          <a:xfrm>
            <a:off x="4054599" y="2810145"/>
            <a:ext cx="23224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7"/>
          <p:cNvSpPr txBox="1"/>
          <p:nvPr/>
        </p:nvSpPr>
        <p:spPr>
          <a:xfrm>
            <a:off x="4598776" y="3048589"/>
            <a:ext cx="8771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7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분석</a:t>
            </a:r>
            <a:endParaRPr kumimoji="1" lang="ja-JP" altLang="en-US" sz="27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29" name="直線コネクタ 6"/>
          <p:cNvCxnSpPr/>
          <p:nvPr/>
        </p:nvCxnSpPr>
        <p:spPr>
          <a:xfrm>
            <a:off x="7714392" y="3310028"/>
            <a:ext cx="23224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7"/>
          <p:cNvSpPr txBox="1"/>
          <p:nvPr/>
        </p:nvSpPr>
        <p:spPr>
          <a:xfrm>
            <a:off x="8258567" y="3548471"/>
            <a:ext cx="9925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7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설계 </a:t>
            </a:r>
            <a:endParaRPr kumimoji="1" lang="ja-JP" altLang="en-US" sz="27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33" name="テキスト ボックス 7"/>
          <p:cNvSpPr txBox="1"/>
          <p:nvPr/>
        </p:nvSpPr>
        <p:spPr>
          <a:xfrm>
            <a:off x="11900298" y="4049443"/>
            <a:ext cx="24929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7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구현 및 테스트</a:t>
            </a:r>
            <a:endParaRPr kumimoji="1" lang="ja-JP" altLang="en-US" sz="27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35" name="直線コネクタ 6"/>
          <p:cNvCxnSpPr/>
          <p:nvPr/>
        </p:nvCxnSpPr>
        <p:spPr>
          <a:xfrm>
            <a:off x="11350053" y="3832082"/>
            <a:ext cx="23224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42" y="3072623"/>
            <a:ext cx="432626" cy="45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321" y="3627657"/>
            <a:ext cx="432626" cy="45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548" y="4099350"/>
            <a:ext cx="432626" cy="45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22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6772029" y="601747"/>
            <a:ext cx="832162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kern="0" spc="-100" dirty="0" smtClean="0">
                <a:solidFill>
                  <a:srgbClr val="BE8D6E"/>
                </a:solidFill>
                <a:latin typeface="S-Core Dream 3 Light" pitchFamily="34" charset="0"/>
                <a:cs typeface="S-Core Dream 3 Light" pitchFamily="34" charset="0"/>
              </a:rPr>
              <a:t>01</a:t>
            </a:r>
            <a:endParaRPr lang="en-US" dirty="0">
              <a:solidFill>
                <a:srgbClr val="BE8D6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19" y="894135"/>
            <a:ext cx="17493902" cy="82730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71291" y="161011"/>
            <a:ext cx="385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11. DB </a:t>
            </a:r>
            <a:r>
              <a:rPr lang="ko-KR" altLang="en-US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sz="2800" b="1" dirty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800" b="1" dirty="0" smtClean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ERD)</a:t>
            </a:r>
            <a:endParaRPr lang="ko-KR" altLang="en-US" sz="2800" b="1" dirty="0">
              <a:solidFill>
                <a:srgbClr val="756B5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hlinkClick r:id="rId3"/>
          </p:cNvPr>
          <p:cNvSpPr/>
          <p:nvPr/>
        </p:nvSpPr>
        <p:spPr>
          <a:xfrm>
            <a:off x="15163800" y="270515"/>
            <a:ext cx="98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Bowow</a:t>
            </a:r>
            <a:endParaRPr lang="ko-KR" altLang="en-US" dirty="0"/>
          </a:p>
        </p:txBody>
      </p:sp>
      <p:grpSp>
        <p:nvGrpSpPr>
          <p:cNvPr id="11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2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14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971" y="3891916"/>
            <a:ext cx="12683763" cy="21393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 smtClean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THANK YOU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987662" y="601747"/>
            <a:ext cx="616528" cy="346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S-Core Dream 3 Light" pitchFamily="34" charset="0"/>
                <a:cs typeface="S-Core Dream 3 Light" pitchFamily="34" charset="0"/>
              </a:rPr>
              <a:t>15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11111" y="628571"/>
            <a:ext cx="1614222" cy="173927"/>
            <a:chOff x="711111" y="628571"/>
            <a:chExt cx="1614222" cy="1739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111" y="628571"/>
              <a:ext cx="1614222" cy="17392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742857" y="5437458"/>
            <a:ext cx="10800000" cy="6470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Easy design with , </a:t>
            </a:r>
            <a:r>
              <a:rPr lang="en-US" sz="2500" kern="0" spc="-100" dirty="0" smtClean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Miri Canvas</a:t>
            </a:r>
            <a:endParaRPr lang="en-US" dirty="0"/>
          </a:p>
        </p:txBody>
      </p:sp>
      <p:grpSp>
        <p:nvGrpSpPr>
          <p:cNvPr id="13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4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16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6772029" y="601747"/>
            <a:ext cx="832162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kern="0" spc="-100" dirty="0" smtClean="0">
                <a:solidFill>
                  <a:srgbClr val="BE8D6E"/>
                </a:solidFill>
                <a:latin typeface="S-Core Dream 3 Light" pitchFamily="34" charset="0"/>
                <a:cs typeface="S-Core Dream 3 Light" pitchFamily="34" charset="0"/>
              </a:rPr>
              <a:t>01</a:t>
            </a:r>
            <a:endParaRPr lang="en-US" dirty="0">
              <a:solidFill>
                <a:srgbClr val="BE8D6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71292" y="161010"/>
            <a:ext cx="3348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rgbClr val="756B5F"/>
                </a:solidFill>
              </a:rPr>
              <a:t>1.  </a:t>
            </a:r>
            <a:r>
              <a:rPr lang="ko-KR" altLang="en-US" sz="2700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30300" y="926606"/>
            <a:ext cx="12643139" cy="21236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rgbClr val="464646"/>
                </a:solidFill>
                <a:latin typeface="+mn-ea"/>
              </a:rPr>
              <a:t>본 시스템은 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애견 쇼핑몰 상품 구매 기능과 관리자의 상품 관리 서비스를 하나의 </a:t>
            </a:r>
            <a:r>
              <a:rPr lang="ko-KR" altLang="en-US" sz="3000" dirty="0">
                <a:solidFill>
                  <a:srgbClr val="464646"/>
                </a:solidFill>
                <a:latin typeface="+mn-ea"/>
              </a:rPr>
              <a:t>프로그램으로 이용 및 관리할 수 있는 </a:t>
            </a:r>
            <a:r>
              <a:rPr lang="ko-KR" altLang="en-US" sz="3000" dirty="0" err="1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30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쇼핑몰 </a:t>
            </a:r>
            <a:r>
              <a:rPr lang="ko-KR" altLang="en-US" sz="3000" dirty="0">
                <a:solidFill>
                  <a:srgbClr val="464646"/>
                </a:solidFill>
                <a:latin typeface="+mn-ea"/>
              </a:rPr>
              <a:t>시스템이다</a:t>
            </a:r>
            <a:r>
              <a:rPr lang="en-US" altLang="ko-KR" sz="3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3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23692" y="3200982"/>
            <a:ext cx="12643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+mn-ea"/>
              </a:rPr>
              <a:t>이용자</a:t>
            </a:r>
            <a:r>
              <a:rPr lang="ko-KR" altLang="en-US" sz="3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1114425" lvl="1" indent="-428625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solidFill>
                  <a:srgbClr val="464646"/>
                </a:solidFill>
                <a:latin typeface="+mn-ea"/>
              </a:rPr>
              <a:t>모든 이용자는 등급에 따라 관리되며 최소 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검색</a:t>
            </a:r>
            <a:r>
              <a:rPr lang="en-US" altLang="ko-KR" sz="30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및 조회 기능부터</a:t>
            </a:r>
            <a:r>
              <a:rPr lang="en-US" altLang="ko-KR" sz="3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3000" dirty="0">
                <a:solidFill>
                  <a:srgbClr val="464646"/>
                </a:solidFill>
                <a:latin typeface="+mn-ea"/>
              </a:rPr>
              <a:t>최대 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상품 구매</a:t>
            </a:r>
            <a:r>
              <a:rPr lang="en-US" altLang="ko-KR" sz="3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3000" dirty="0" err="1" smtClean="0">
                <a:solidFill>
                  <a:srgbClr val="464646"/>
                </a:solidFill>
                <a:latin typeface="+mn-ea"/>
              </a:rPr>
              <a:t>회원가입시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 쿠폰 수령</a:t>
            </a:r>
            <a:r>
              <a:rPr lang="en-US" altLang="ko-KR" sz="3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등급별 적립금 혜택</a:t>
            </a:r>
            <a:r>
              <a:rPr lang="en-US" altLang="ko-KR" sz="3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상품 </a:t>
            </a:r>
            <a:r>
              <a:rPr lang="ko-KR" altLang="en-US" sz="3000" dirty="0" err="1" smtClean="0">
                <a:solidFill>
                  <a:srgbClr val="464646"/>
                </a:solidFill>
                <a:latin typeface="+mn-ea"/>
              </a:rPr>
              <a:t>구매시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 리뷰 작성</a:t>
            </a:r>
            <a:r>
              <a:rPr lang="en-US" altLang="ko-KR" sz="3000" dirty="0" smtClean="0">
                <a:solidFill>
                  <a:srgbClr val="464646"/>
                </a:solidFill>
                <a:latin typeface="+mn-ea"/>
              </a:rPr>
              <a:t>, 1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대</a:t>
            </a:r>
            <a:r>
              <a:rPr lang="en-US" altLang="ko-KR" sz="3000" dirty="0" smtClean="0">
                <a:solidFill>
                  <a:srgbClr val="464646"/>
                </a:solidFill>
                <a:latin typeface="+mn-ea"/>
              </a:rPr>
              <a:t>1 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문의 </a:t>
            </a:r>
            <a:r>
              <a:rPr lang="ko-KR" altLang="en-US" sz="3000" dirty="0">
                <a:solidFill>
                  <a:srgbClr val="464646"/>
                </a:solidFill>
                <a:latin typeface="+mn-ea"/>
              </a:rPr>
              <a:t>등의 기능을 이용할 수 있다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+mn-ea"/>
              </a:rPr>
              <a:t>관리자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 </a:t>
            </a:r>
            <a:endParaRPr lang="en-US" altLang="ko-KR" sz="3000" dirty="0">
              <a:solidFill>
                <a:srgbClr val="464646"/>
              </a:solidFill>
              <a:latin typeface="+mn-ea"/>
            </a:endParaRPr>
          </a:p>
          <a:p>
            <a:pPr marL="1114425" lvl="1" indent="-428625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solidFill>
                  <a:srgbClr val="464646"/>
                </a:solidFill>
                <a:latin typeface="+mn-ea"/>
              </a:rPr>
              <a:t>관리자는 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상품 관리</a:t>
            </a:r>
            <a:r>
              <a:rPr lang="en-US" altLang="ko-KR" sz="3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공지사항 등록 </a:t>
            </a:r>
            <a:r>
              <a:rPr lang="ko-KR" altLang="en-US" sz="3000" dirty="0">
                <a:solidFill>
                  <a:srgbClr val="464646"/>
                </a:solidFill>
                <a:latin typeface="+mn-ea"/>
              </a:rPr>
              <a:t>및 삭제 등의 관리</a:t>
            </a:r>
            <a:r>
              <a:rPr lang="en-US" altLang="ko-KR" sz="3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en-US" altLang="ko-KR" sz="3000" dirty="0" smtClean="0">
                <a:solidFill>
                  <a:srgbClr val="464646"/>
                </a:solidFill>
                <a:latin typeface="+mn-ea"/>
              </a:rPr>
              <a:t>1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대</a:t>
            </a:r>
            <a:r>
              <a:rPr lang="en-US" altLang="ko-KR" sz="3000" dirty="0" smtClean="0">
                <a:solidFill>
                  <a:srgbClr val="464646"/>
                </a:solidFill>
                <a:latin typeface="+mn-ea"/>
              </a:rPr>
              <a:t>1 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문의 게시판 답변</a:t>
            </a:r>
            <a:r>
              <a:rPr lang="en-US" altLang="ko-KR" sz="3000" dirty="0" smtClean="0">
                <a:solidFill>
                  <a:srgbClr val="464646"/>
                </a:solidFill>
                <a:latin typeface="+mn-ea"/>
              </a:rPr>
              <a:t>, QNA </a:t>
            </a:r>
            <a:r>
              <a:rPr lang="ko-KR" altLang="en-US" sz="3000" dirty="0" smtClean="0">
                <a:solidFill>
                  <a:srgbClr val="464646"/>
                </a:solidFill>
                <a:latin typeface="+mn-ea"/>
              </a:rPr>
              <a:t>게시판 답변 등의 기능을 이용할 수 있다</a:t>
            </a:r>
            <a:r>
              <a:rPr lang="en-US" altLang="ko-KR" sz="3000" dirty="0" smtClean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3000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3000" dirty="0">
              <a:solidFill>
                <a:srgbClr val="464646"/>
              </a:solidFill>
              <a:latin typeface="+mn-ea"/>
            </a:endParaRPr>
          </a:p>
        </p:txBody>
      </p:sp>
      <p:grpSp>
        <p:nvGrpSpPr>
          <p:cNvPr id="12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3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15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6772029" y="601747"/>
            <a:ext cx="832162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kern="0" spc="-100" dirty="0" smtClean="0">
                <a:solidFill>
                  <a:srgbClr val="BE8D6E"/>
                </a:solidFill>
                <a:latin typeface="S-Core Dream 3 Light" pitchFamily="34" charset="0"/>
                <a:cs typeface="S-Core Dream 3 Light" pitchFamily="34" charset="0"/>
              </a:rPr>
              <a:t>01</a:t>
            </a:r>
            <a:endParaRPr lang="en-US" dirty="0">
              <a:solidFill>
                <a:srgbClr val="BE8D6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71292" y="161010"/>
            <a:ext cx="3348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rgbClr val="756B5F"/>
                </a:solidFill>
              </a:rPr>
              <a:t>1.  </a:t>
            </a:r>
            <a:r>
              <a:rPr lang="ko-KR" altLang="en-US" sz="2700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71292" y="727676"/>
            <a:ext cx="12643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r>
              <a:rPr lang="en-US" altLang="ko-KR" sz="3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  <a:endParaRPr lang="en-US" altLang="ko-KR" sz="3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3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ko-KR" altLang="en-US" sz="30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애견쇼핑몰</a:t>
            </a:r>
            <a:r>
              <a:rPr lang="ko-KR" altLang="en-US" sz="3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사이트 들을 참조하여 </a:t>
            </a:r>
            <a:endParaRPr lang="en-US" altLang="ko-KR" sz="30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3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벤치마킹 하였습니다</a:t>
            </a:r>
            <a:r>
              <a:rPr lang="en-US" altLang="ko-KR" sz="3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3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44" y="2669037"/>
            <a:ext cx="6705600" cy="4054123"/>
          </a:xfrm>
          <a:prstGeom prst="rect">
            <a:avLst/>
          </a:prstGeom>
          <a:effectLst>
            <a:outerShdw blurRad="190500" dist="2540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628784"/>
            <a:ext cx="5716044" cy="3998640"/>
          </a:xfrm>
          <a:prstGeom prst="rect">
            <a:avLst/>
          </a:prstGeom>
          <a:effectLst>
            <a:outerShdw blurRad="190500" dist="2540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4263930"/>
            <a:ext cx="6205290" cy="4319028"/>
          </a:xfrm>
          <a:prstGeom prst="rect">
            <a:avLst/>
          </a:prstGeom>
          <a:effectLst>
            <a:outerShdw blurRad="190500" dist="2540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4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16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6772029" y="601747"/>
            <a:ext cx="832162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kern="0" spc="-100" dirty="0" smtClean="0">
                <a:solidFill>
                  <a:srgbClr val="BE8D6E"/>
                </a:solidFill>
                <a:latin typeface="S-Core Dream 3 Light" pitchFamily="34" charset="0"/>
                <a:cs typeface="S-Core Dream 3 Light" pitchFamily="34" charset="0"/>
              </a:rPr>
              <a:t>01</a:t>
            </a:r>
            <a:endParaRPr lang="en-US" dirty="0">
              <a:solidFill>
                <a:srgbClr val="BE8D6E"/>
              </a:solidFill>
            </a:endParaRPr>
          </a:p>
        </p:txBody>
      </p:sp>
      <p:grpSp>
        <p:nvGrpSpPr>
          <p:cNvPr id="63" name="그룹 19"/>
          <p:cNvGrpSpPr>
            <a:grpSpLocks/>
          </p:cNvGrpSpPr>
          <p:nvPr/>
        </p:nvGrpSpPr>
        <p:grpSpPr bwMode="auto">
          <a:xfrm>
            <a:off x="3548065" y="1471092"/>
            <a:ext cx="11018045" cy="6477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64" name="직사각형 63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1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62000">
                <a:defRPr/>
              </a:pPr>
              <a:r>
                <a:rPr lang="en-US" altLang="ko-KR" dirty="0">
                  <a:solidFill>
                    <a:srgbClr val="3F3F48"/>
                  </a:solidFill>
                  <a:latin typeface="+mn-ea"/>
                </a:rPr>
                <a:t>Windows 10 Home</a:t>
              </a:r>
            </a:p>
          </p:txBody>
        </p:sp>
      </p:grpSp>
      <p:grpSp>
        <p:nvGrpSpPr>
          <p:cNvPr id="66" name="그룹 20"/>
          <p:cNvGrpSpPr>
            <a:grpSpLocks/>
          </p:cNvGrpSpPr>
          <p:nvPr/>
        </p:nvGrpSpPr>
        <p:grpSpPr bwMode="auto">
          <a:xfrm>
            <a:off x="3548065" y="2318817"/>
            <a:ext cx="11018045" cy="6477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7" name="직사각형 66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1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62000">
                <a:defRPr/>
              </a:pPr>
              <a:r>
                <a:rPr lang="en-US" altLang="ko-KR" dirty="0">
                  <a:solidFill>
                    <a:srgbClr val="3F3F48"/>
                  </a:solidFill>
                  <a:latin typeface="+mn-ea"/>
                </a:rPr>
                <a:t>Apache Tomcat 9.0</a:t>
              </a:r>
            </a:p>
          </p:txBody>
        </p:sp>
      </p:grpSp>
      <p:grpSp>
        <p:nvGrpSpPr>
          <p:cNvPr id="69" name="그룹 21"/>
          <p:cNvGrpSpPr>
            <a:grpSpLocks/>
          </p:cNvGrpSpPr>
          <p:nvPr/>
        </p:nvGrpSpPr>
        <p:grpSpPr bwMode="auto">
          <a:xfrm>
            <a:off x="3543300" y="3168923"/>
            <a:ext cx="11020425" cy="6477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70" name="직사각형 69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1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62000" lvl="1">
                <a:defRPr/>
              </a:pPr>
              <a:r>
                <a:rPr lang="en-US" altLang="ko-KR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72" name="그룹 22"/>
          <p:cNvGrpSpPr>
            <a:grpSpLocks/>
          </p:cNvGrpSpPr>
          <p:nvPr/>
        </p:nvGrpSpPr>
        <p:grpSpPr bwMode="auto">
          <a:xfrm>
            <a:off x="3526632" y="4016648"/>
            <a:ext cx="11018043" cy="650082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73" name="직사각형 72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100" b="1" spc="-15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0000">
                <a:defRPr/>
              </a:pPr>
              <a:r>
                <a:rPr lang="en-US" altLang="ko-KR" dirty="0">
                  <a:solidFill>
                    <a:srgbClr val="3F3F48"/>
                  </a:solidFill>
                  <a:latin typeface="+mn-ea"/>
                </a:rPr>
                <a:t>Java Platform 8, JSP &amp; Servlet </a:t>
              </a:r>
            </a:p>
          </p:txBody>
        </p:sp>
      </p:grpSp>
      <p:grpSp>
        <p:nvGrpSpPr>
          <p:cNvPr id="75" name="그룹 24"/>
          <p:cNvGrpSpPr>
            <a:grpSpLocks/>
          </p:cNvGrpSpPr>
          <p:nvPr/>
        </p:nvGrpSpPr>
        <p:grpSpPr bwMode="auto">
          <a:xfrm>
            <a:off x="3526632" y="5716860"/>
            <a:ext cx="11018043" cy="6477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76" name="직사각형 75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100" b="1" spc="-15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0000">
                <a:defRPr/>
              </a:pPr>
              <a:r>
                <a:rPr lang="en-US" altLang="ko-KR" dirty="0">
                  <a:solidFill>
                    <a:srgbClr val="3F3F48"/>
                  </a:solidFill>
                  <a:latin typeface="+mn-ea"/>
                </a:rPr>
                <a:t>HTML5, CSS/CSS3, JavaScript, jQuery</a:t>
              </a:r>
            </a:p>
          </p:txBody>
        </p:sp>
      </p:grpSp>
      <p:grpSp>
        <p:nvGrpSpPr>
          <p:cNvPr id="78" name="그룹 23"/>
          <p:cNvGrpSpPr>
            <a:grpSpLocks/>
          </p:cNvGrpSpPr>
          <p:nvPr/>
        </p:nvGrpSpPr>
        <p:grpSpPr bwMode="auto">
          <a:xfrm>
            <a:off x="3526634" y="4866755"/>
            <a:ext cx="11018045" cy="6477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79" name="직사각형 78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100" b="1" spc="-150" dirty="0">
                  <a:solidFill>
                    <a:schemeClr val="bg1"/>
                  </a:solidFill>
                  <a:latin typeface="+mn-ea"/>
                </a:rPr>
                <a:t>Framework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0000">
                <a:defRPr/>
              </a:pPr>
              <a:r>
                <a:rPr lang="ko-KR" altLang="en-US" dirty="0">
                  <a:solidFill>
                    <a:srgbClr val="3F3F48"/>
                  </a:solidFill>
                  <a:latin typeface="+mn-ea"/>
                </a:rPr>
                <a:t>전자정부 표준 프레임워크</a:t>
              </a:r>
              <a:r>
                <a:rPr lang="en-US" altLang="ko-KR" dirty="0">
                  <a:solidFill>
                    <a:srgbClr val="3F3F48"/>
                  </a:solidFill>
                  <a:latin typeface="+mn-ea"/>
                </a:rPr>
                <a:t>(Spring framework), </a:t>
              </a:r>
              <a:r>
                <a:rPr lang="en-US" altLang="ko-KR" dirty="0" err="1">
                  <a:solidFill>
                    <a:srgbClr val="3F3F48"/>
                  </a:solidFill>
                  <a:latin typeface="+mn-ea"/>
                </a:rPr>
                <a:t>Mybatis</a:t>
              </a:r>
              <a:r>
                <a:rPr lang="en-US" altLang="ko-KR" dirty="0">
                  <a:solidFill>
                    <a:srgbClr val="3F3F48"/>
                  </a:solidFill>
                  <a:latin typeface="+mn-ea"/>
                </a:rPr>
                <a:t> framework</a:t>
              </a:r>
            </a:p>
          </p:txBody>
        </p:sp>
      </p:grpSp>
      <p:grpSp>
        <p:nvGrpSpPr>
          <p:cNvPr id="81" name="그룹 26"/>
          <p:cNvGrpSpPr>
            <a:grpSpLocks/>
          </p:cNvGrpSpPr>
          <p:nvPr/>
        </p:nvGrpSpPr>
        <p:grpSpPr bwMode="auto">
          <a:xfrm>
            <a:off x="3526632" y="7414697"/>
            <a:ext cx="11046618" cy="1077176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82" name="직사각형 81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0000">
                <a:lnSpc>
                  <a:spcPct val="150000"/>
                </a:lnSpc>
                <a:defRPr/>
              </a:pPr>
              <a:r>
                <a:rPr lang="en-US" altLang="ko-KR">
                  <a:solidFill>
                    <a:srgbClr val="3F3F48"/>
                  </a:solidFill>
                  <a:latin typeface="+mn-ea"/>
                </a:rPr>
                <a:t>JavaScript jquery-3.4.x,   </a:t>
              </a:r>
              <a:r>
                <a:rPr lang="en-US" altLang="ko-KR" dirty="0">
                  <a:solidFill>
                    <a:srgbClr val="3F3F48"/>
                  </a:solidFill>
                  <a:latin typeface="+mn-ea"/>
                </a:rPr>
                <a:t>jquery-ui-1.11.4,   jquery-easyui-1.4.5,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100" b="1" spc="-15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>
                <a:defRPr/>
              </a:pPr>
              <a:r>
                <a:rPr lang="en-US" altLang="ko-KR" sz="2100" b="1" spc="-15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84" name="그룹 25"/>
          <p:cNvGrpSpPr>
            <a:grpSpLocks/>
          </p:cNvGrpSpPr>
          <p:nvPr/>
        </p:nvGrpSpPr>
        <p:grpSpPr bwMode="auto">
          <a:xfrm>
            <a:off x="3526632" y="6564585"/>
            <a:ext cx="11018043" cy="650082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85" name="직사각형 84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100" b="1" spc="-15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0000">
                <a:defRPr/>
              </a:pPr>
              <a:r>
                <a:rPr lang="en-US" altLang="ko-KR" dirty="0">
                  <a:solidFill>
                    <a:srgbClr val="3F3F48"/>
                  </a:solidFill>
                  <a:latin typeface="+mn-ea"/>
                </a:rPr>
                <a:t>Spring tool </a:t>
              </a:r>
              <a:r>
                <a:rPr lang="en-US" altLang="ko-KR">
                  <a:solidFill>
                    <a:srgbClr val="3F3F48"/>
                  </a:solidFill>
                  <a:latin typeface="+mn-ea"/>
                </a:rPr>
                <a:t>suite 3.9.14, </a:t>
              </a:r>
              <a:r>
                <a:rPr lang="en-US" altLang="ko-KR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lang="en-US" altLang="ko-KR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87" name="슬라이드 번호 개체 틀 2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771292" y="161011"/>
            <a:ext cx="43153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rgbClr val="756B5F"/>
                </a:solidFill>
              </a:rPr>
              <a:t>2.  </a:t>
            </a:r>
            <a:r>
              <a:rPr lang="ko-KR" altLang="en-US" sz="2700" b="1" dirty="0" smtClean="0">
                <a:solidFill>
                  <a:srgbClr val="756B5F"/>
                </a:solidFill>
              </a:rPr>
              <a:t>개발환경 </a:t>
            </a:r>
            <a:r>
              <a:rPr lang="en-US" altLang="ko-KR" sz="2700" b="1" dirty="0" smtClean="0">
                <a:solidFill>
                  <a:srgbClr val="756B5F"/>
                </a:solidFill>
              </a:rPr>
              <a:t>(Resources)</a:t>
            </a:r>
            <a:endParaRPr lang="ko-KR" altLang="en-US" sz="2700" b="1" dirty="0">
              <a:solidFill>
                <a:srgbClr val="756B5F"/>
              </a:solidFill>
            </a:endParaRPr>
          </a:p>
        </p:txBody>
      </p:sp>
      <p:grpSp>
        <p:nvGrpSpPr>
          <p:cNvPr id="34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35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37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71293" y="161010"/>
            <a:ext cx="44066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rgbClr val="756B5F"/>
                </a:solidFill>
              </a:rPr>
              <a:t>3.  </a:t>
            </a:r>
            <a:r>
              <a:rPr lang="ko-KR" altLang="en-US" sz="2700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9665" y="230261"/>
            <a:ext cx="24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사용자 모드 측 </a:t>
            </a:r>
            <a:r>
              <a:rPr lang="en-US" altLang="ko-KR" b="1" dirty="0">
                <a:solidFill>
                  <a:srgbClr val="756B5F"/>
                </a:solidFill>
              </a:rPr>
              <a:t>WBS)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030196" y="1265360"/>
            <a:ext cx="1080000" cy="540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 err="1"/>
              <a:t>bowow</a:t>
            </a:r>
            <a:endParaRPr lang="en-US" altLang="ko-KR" sz="1500" b="1" dirty="0"/>
          </a:p>
        </p:txBody>
      </p:sp>
      <p:sp>
        <p:nvSpPr>
          <p:cNvPr id="10" name="직사각형 9"/>
          <p:cNvSpPr/>
          <p:nvPr/>
        </p:nvSpPr>
        <p:spPr>
          <a:xfrm>
            <a:off x="17461020" y="3623181"/>
            <a:ext cx="864000" cy="486000"/>
          </a:xfrm>
          <a:prstGeom prst="rect">
            <a:avLst/>
          </a:prstGeom>
          <a:solidFill>
            <a:srgbClr val="BE8D6E">
              <a:alpha val="70000"/>
            </a:srgbClr>
          </a:solidFill>
          <a:ln>
            <a:solidFill>
              <a:srgbClr val="BE8D6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회원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19781" y="4694955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회원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가입</a:t>
            </a:r>
            <a:endParaRPr lang="en-US" altLang="ko-KR" sz="1500" b="1" dirty="0"/>
          </a:p>
        </p:txBody>
      </p:sp>
      <p:sp>
        <p:nvSpPr>
          <p:cNvPr id="39" name="직사각형 38"/>
          <p:cNvSpPr/>
          <p:nvPr/>
        </p:nvSpPr>
        <p:spPr>
          <a:xfrm>
            <a:off x="8138196" y="2649447"/>
            <a:ext cx="864000" cy="486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로그인</a:t>
            </a:r>
            <a:r>
              <a:rPr lang="en-US" altLang="ko-KR" sz="1500" b="1" dirty="0"/>
              <a:t>/</a:t>
            </a:r>
          </a:p>
          <a:p>
            <a:pPr algn="ctr"/>
            <a:r>
              <a:rPr lang="ko-KR" altLang="en-US" sz="1500" b="1" dirty="0"/>
              <a:t>로그아웃</a:t>
            </a:r>
          </a:p>
        </p:txBody>
      </p:sp>
      <p:cxnSp>
        <p:nvCxnSpPr>
          <p:cNvPr id="73" name="꺾인 연결선 72"/>
          <p:cNvCxnSpPr>
            <a:stCxn id="78" idx="2"/>
            <a:endCxn id="12" idx="0"/>
          </p:cNvCxnSpPr>
          <p:nvPr/>
        </p:nvCxnSpPr>
        <p:spPr>
          <a:xfrm rot="5400000">
            <a:off x="3369915" y="2809315"/>
            <a:ext cx="1559508" cy="2211776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3"/>
            <a:endCxn id="10" idx="0"/>
          </p:cNvCxnSpPr>
          <p:nvPr/>
        </p:nvCxnSpPr>
        <p:spPr>
          <a:xfrm>
            <a:off x="9002196" y="2892447"/>
            <a:ext cx="8890824" cy="730734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89" idx="2"/>
            <a:endCxn id="106" idx="0"/>
          </p:cNvCxnSpPr>
          <p:nvPr/>
        </p:nvCxnSpPr>
        <p:spPr>
          <a:xfrm rot="16200000" flipH="1">
            <a:off x="7122267" y="6009905"/>
            <a:ext cx="1312845" cy="51894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823556" y="2649447"/>
            <a:ext cx="864000" cy="486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비회원</a:t>
            </a:r>
            <a:endParaRPr lang="en-US" altLang="ko-KR" sz="1500" b="1" dirty="0"/>
          </a:p>
        </p:txBody>
      </p:sp>
      <p:sp>
        <p:nvSpPr>
          <p:cNvPr id="85" name="직사각형 84"/>
          <p:cNvSpPr/>
          <p:nvPr/>
        </p:nvSpPr>
        <p:spPr>
          <a:xfrm>
            <a:off x="4931604" y="4694955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아이디</a:t>
            </a:r>
            <a:r>
              <a:rPr lang="en-US" altLang="ko-KR" sz="1500" b="1" dirty="0"/>
              <a:t>/</a:t>
            </a:r>
            <a:r>
              <a:rPr lang="ko-KR" altLang="en-US" sz="1500" b="1" dirty="0"/>
              <a:t>비밀번호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찾기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7195218" y="4694955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상품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3896600" y="4694955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/>
              <a:t>FAQ</a:t>
            </a:r>
          </a:p>
          <a:p>
            <a:pPr algn="ctr"/>
            <a:r>
              <a:rPr lang="ko-KR" altLang="en-US" sz="1500" b="1" dirty="0"/>
              <a:t>게시판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9425874" y="4694955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공지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사항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11661239" y="4694955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 err="1"/>
              <a:t>QnA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게시판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6633971" y="6925800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상품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7714163" y="6925800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상품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123" name="직선 연결선 122"/>
          <p:cNvCxnSpPr>
            <a:stCxn id="39" idx="0"/>
            <a:endCxn id="5" idx="2"/>
          </p:cNvCxnSpPr>
          <p:nvPr/>
        </p:nvCxnSpPr>
        <p:spPr>
          <a:xfrm flipV="1">
            <a:off x="8570196" y="1805360"/>
            <a:ext cx="0" cy="84408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" idx="2"/>
            <a:endCxn id="78" idx="0"/>
          </p:cNvCxnSpPr>
          <p:nvPr/>
        </p:nvCxnSpPr>
        <p:spPr>
          <a:xfrm rot="5400000">
            <a:off x="6490834" y="570083"/>
            <a:ext cx="844088" cy="331464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78" idx="2"/>
            <a:endCxn id="85" idx="0"/>
          </p:cNvCxnSpPr>
          <p:nvPr/>
        </p:nvCxnSpPr>
        <p:spPr>
          <a:xfrm rot="16200000" flipH="1">
            <a:off x="4475826" y="3915177"/>
            <a:ext cx="1559508" cy="48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78" idx="2"/>
            <a:endCxn id="89" idx="0"/>
          </p:cNvCxnSpPr>
          <p:nvPr/>
        </p:nvCxnSpPr>
        <p:spPr>
          <a:xfrm rot="16200000" flipH="1">
            <a:off x="5607633" y="2783370"/>
            <a:ext cx="1559508" cy="226366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78" idx="2"/>
            <a:endCxn id="100" idx="0"/>
          </p:cNvCxnSpPr>
          <p:nvPr/>
        </p:nvCxnSpPr>
        <p:spPr>
          <a:xfrm rot="16200000" flipH="1">
            <a:off x="6722961" y="1668042"/>
            <a:ext cx="1559508" cy="4494318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78" idx="2"/>
            <a:endCxn id="102" idx="0"/>
          </p:cNvCxnSpPr>
          <p:nvPr/>
        </p:nvCxnSpPr>
        <p:spPr>
          <a:xfrm rot="16200000" flipH="1">
            <a:off x="7840643" y="550360"/>
            <a:ext cx="1559508" cy="6729683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78" idx="2"/>
            <a:endCxn id="91" idx="0"/>
          </p:cNvCxnSpPr>
          <p:nvPr/>
        </p:nvCxnSpPr>
        <p:spPr>
          <a:xfrm rot="16200000" flipH="1">
            <a:off x="8958324" y="-567321"/>
            <a:ext cx="1559508" cy="896504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89" idx="2"/>
            <a:endCxn id="104" idx="0"/>
          </p:cNvCxnSpPr>
          <p:nvPr/>
        </p:nvCxnSpPr>
        <p:spPr>
          <a:xfrm rot="5400000">
            <a:off x="6582173" y="5988755"/>
            <a:ext cx="1312845" cy="5612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13896600" y="6925799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글보기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73" name="직선 연결선 172"/>
          <p:cNvCxnSpPr>
            <a:stCxn id="172" idx="0"/>
            <a:endCxn id="91" idx="2"/>
          </p:cNvCxnSpPr>
          <p:nvPr/>
        </p:nvCxnSpPr>
        <p:spPr>
          <a:xfrm flipV="1">
            <a:off x="14220600" y="5612956"/>
            <a:ext cx="0" cy="131284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102" idx="2"/>
            <a:endCxn id="186" idx="0"/>
          </p:cNvCxnSpPr>
          <p:nvPr/>
        </p:nvCxnSpPr>
        <p:spPr>
          <a:xfrm rot="16200000" flipH="1">
            <a:off x="11590641" y="6007552"/>
            <a:ext cx="1312845" cy="52365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11104698" y="6925800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글보기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12184890" y="6925800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글검색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87" name="꺾인 연결선 186"/>
          <p:cNvCxnSpPr>
            <a:stCxn id="102" idx="2"/>
            <a:endCxn id="185" idx="0"/>
          </p:cNvCxnSpPr>
          <p:nvPr/>
        </p:nvCxnSpPr>
        <p:spPr>
          <a:xfrm rot="5400000">
            <a:off x="11050547" y="5991109"/>
            <a:ext cx="1312845" cy="55654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9416123" y="6925799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글보기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97" name="직선 연결선 196"/>
          <p:cNvCxnSpPr>
            <a:stCxn id="196" idx="0"/>
            <a:endCxn id="100" idx="2"/>
          </p:cNvCxnSpPr>
          <p:nvPr/>
        </p:nvCxnSpPr>
        <p:spPr>
          <a:xfrm flipV="1">
            <a:off x="9740123" y="5612956"/>
            <a:ext cx="9752" cy="131284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37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40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71293" y="161010"/>
            <a:ext cx="44066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rgbClr val="756B5F"/>
                </a:solidFill>
              </a:rPr>
              <a:t>3.  </a:t>
            </a:r>
            <a:r>
              <a:rPr lang="ko-KR" altLang="en-US" sz="2700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9665" y="230261"/>
            <a:ext cx="24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사용자 모드 측 </a:t>
            </a:r>
            <a:r>
              <a:rPr lang="en-US" altLang="ko-KR" b="1" dirty="0">
                <a:solidFill>
                  <a:srgbClr val="756B5F"/>
                </a:solidFill>
              </a:rPr>
              <a:t>WBS)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cxnSp>
        <p:nvCxnSpPr>
          <p:cNvPr id="41" name="직선 연결선 40"/>
          <p:cNvCxnSpPr>
            <a:stCxn id="79" idx="2"/>
            <a:endCxn id="85" idx="0"/>
          </p:cNvCxnSpPr>
          <p:nvPr/>
        </p:nvCxnSpPr>
        <p:spPr>
          <a:xfrm>
            <a:off x="9110256" y="1805360"/>
            <a:ext cx="0" cy="53025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85" idx="2"/>
            <a:endCxn id="82" idx="0"/>
          </p:cNvCxnSpPr>
          <p:nvPr/>
        </p:nvCxnSpPr>
        <p:spPr>
          <a:xfrm rot="16200000" flipH="1">
            <a:off x="13307297" y="-1375424"/>
            <a:ext cx="388589" cy="8782668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79" idx="2"/>
            <a:endCxn id="83" idx="0"/>
          </p:cNvCxnSpPr>
          <p:nvPr/>
        </p:nvCxnSpPr>
        <p:spPr>
          <a:xfrm rot="5400000">
            <a:off x="4483193" y="-2291448"/>
            <a:ext cx="530258" cy="872387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570256" y="1265360"/>
            <a:ext cx="1080000" cy="540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 err="1"/>
              <a:t>bowow</a:t>
            </a:r>
            <a:endParaRPr lang="en-US" altLang="ko-KR" sz="1500" b="1" dirty="0"/>
          </a:p>
        </p:txBody>
      </p:sp>
      <p:sp>
        <p:nvSpPr>
          <p:cNvPr id="82" name="직사각형 81"/>
          <p:cNvSpPr/>
          <p:nvPr/>
        </p:nvSpPr>
        <p:spPr>
          <a:xfrm>
            <a:off x="17460924" y="3210206"/>
            <a:ext cx="864000" cy="486000"/>
          </a:xfrm>
          <a:prstGeom prst="rect">
            <a:avLst/>
          </a:prstGeom>
          <a:solidFill>
            <a:srgbClr val="BE8D6E">
              <a:alpha val="70000"/>
            </a:srgbClr>
          </a:solidFill>
          <a:ln>
            <a:solidFill>
              <a:srgbClr val="BE8D6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관리자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-45615" y="2335617"/>
            <a:ext cx="864000" cy="486000"/>
          </a:xfrm>
          <a:prstGeom prst="rect">
            <a:avLst/>
          </a:prstGeom>
          <a:solidFill>
            <a:srgbClr val="BE8D6E">
              <a:alpha val="70000"/>
            </a:srgbClr>
          </a:solidFill>
          <a:ln>
            <a:solidFill>
              <a:srgbClr val="BE8D6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비회원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8678256" y="2335617"/>
            <a:ext cx="864000" cy="486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로그인</a:t>
            </a:r>
            <a:r>
              <a:rPr lang="en-US" altLang="ko-KR" sz="1500" b="1" dirty="0"/>
              <a:t>/</a:t>
            </a:r>
          </a:p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363616" y="3210206"/>
            <a:ext cx="864000" cy="486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회원</a:t>
            </a:r>
            <a:endParaRPr lang="en-US" altLang="ko-KR" sz="1500" b="1" dirty="0"/>
          </a:p>
        </p:txBody>
      </p:sp>
      <p:sp>
        <p:nvSpPr>
          <p:cNvPr id="100" name="직사각형 99"/>
          <p:cNvSpPr/>
          <p:nvPr/>
        </p:nvSpPr>
        <p:spPr>
          <a:xfrm>
            <a:off x="3659531" y="4382394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리뷰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게시판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6712338" y="4382394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/>
              <a:t>장바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구니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9403950" y="4382394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상품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주문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2619325" y="4382394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 err="1"/>
              <a:t>QnA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게시판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16069850" y="4382394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/>
              <a:t>1:1</a:t>
            </a:r>
          </a:p>
          <a:p>
            <a:pPr algn="ctr"/>
            <a:r>
              <a:rPr lang="ko-KR" altLang="en-US" sz="1500" b="1" dirty="0"/>
              <a:t>문의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게시판</a:t>
            </a:r>
          </a:p>
        </p:txBody>
      </p:sp>
      <p:cxnSp>
        <p:nvCxnSpPr>
          <p:cNvPr id="147" name="꺾인 연결선 146"/>
          <p:cNvCxnSpPr>
            <a:stCxn id="85" idx="2"/>
            <a:endCxn id="89" idx="0"/>
          </p:cNvCxnSpPr>
          <p:nvPr/>
        </p:nvCxnSpPr>
        <p:spPr>
          <a:xfrm rot="5400000">
            <a:off x="7258643" y="1358591"/>
            <a:ext cx="388589" cy="331464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89" idx="2"/>
            <a:endCxn id="91" idx="0"/>
          </p:cNvCxnSpPr>
          <p:nvPr/>
        </p:nvCxnSpPr>
        <p:spPr>
          <a:xfrm rot="5400000">
            <a:off x="3135749" y="1722526"/>
            <a:ext cx="686189" cy="463355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89" idx="2"/>
            <a:endCxn id="100" idx="0"/>
          </p:cNvCxnSpPr>
          <p:nvPr/>
        </p:nvCxnSpPr>
        <p:spPr>
          <a:xfrm rot="5400000">
            <a:off x="4546481" y="3133258"/>
            <a:ext cx="686189" cy="1812086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89" idx="2"/>
            <a:endCxn id="102" idx="0"/>
          </p:cNvCxnSpPr>
          <p:nvPr/>
        </p:nvCxnSpPr>
        <p:spPr>
          <a:xfrm rot="16200000" flipH="1">
            <a:off x="6072884" y="3418938"/>
            <a:ext cx="686189" cy="124072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89" idx="2"/>
            <a:endCxn id="104" idx="0"/>
          </p:cNvCxnSpPr>
          <p:nvPr/>
        </p:nvCxnSpPr>
        <p:spPr>
          <a:xfrm rot="16200000" flipH="1">
            <a:off x="7418690" y="2073132"/>
            <a:ext cx="686189" cy="393233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>
            <a:stCxn id="89" idx="2"/>
            <a:endCxn id="106" idx="0"/>
          </p:cNvCxnSpPr>
          <p:nvPr/>
        </p:nvCxnSpPr>
        <p:spPr>
          <a:xfrm rot="16200000" flipH="1">
            <a:off x="9026377" y="465445"/>
            <a:ext cx="686189" cy="714770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89" idx="2"/>
            <a:endCxn id="118" idx="0"/>
          </p:cNvCxnSpPr>
          <p:nvPr/>
        </p:nvCxnSpPr>
        <p:spPr>
          <a:xfrm rot="16200000" flipH="1">
            <a:off x="10751639" y="-1259818"/>
            <a:ext cx="686189" cy="1059823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838067" y="4382394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마이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페이지</a:t>
            </a:r>
            <a:endParaRPr lang="en-US" altLang="ko-KR" sz="1500" b="1" dirty="0"/>
          </a:p>
        </p:txBody>
      </p:sp>
      <p:cxnSp>
        <p:nvCxnSpPr>
          <p:cNvPr id="154" name="꺾인 연결선 153"/>
          <p:cNvCxnSpPr>
            <a:stCxn id="91" idx="2"/>
            <a:endCxn id="156" idx="0"/>
          </p:cNvCxnSpPr>
          <p:nvPr/>
        </p:nvCxnSpPr>
        <p:spPr>
          <a:xfrm rot="16200000" flipH="1">
            <a:off x="742994" y="5719466"/>
            <a:ext cx="1367286" cy="52914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287016" y="6667680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정보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1367208" y="6667680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회원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탈퇴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cxnSp>
        <p:nvCxnSpPr>
          <p:cNvPr id="157" name="꺾인 연결선 156"/>
          <p:cNvCxnSpPr>
            <a:stCxn id="91" idx="2"/>
            <a:endCxn id="155" idx="0"/>
          </p:cNvCxnSpPr>
          <p:nvPr/>
        </p:nvCxnSpPr>
        <p:spPr>
          <a:xfrm rot="5400000">
            <a:off x="202899" y="5708513"/>
            <a:ext cx="1367286" cy="55105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118" idx="2"/>
            <a:endCxn id="160" idx="0"/>
          </p:cNvCxnSpPr>
          <p:nvPr/>
        </p:nvCxnSpPr>
        <p:spPr>
          <a:xfrm rot="16200000" flipH="1">
            <a:off x="15901664" y="5792579"/>
            <a:ext cx="1367286" cy="38291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15660701" y="6667680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글보기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6452765" y="6667680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글수정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cxnSp>
        <p:nvCxnSpPr>
          <p:cNvPr id="161" name="꺾인 연결선 160"/>
          <p:cNvCxnSpPr>
            <a:stCxn id="118" idx="2"/>
            <a:endCxn id="159" idx="0"/>
          </p:cNvCxnSpPr>
          <p:nvPr/>
        </p:nvCxnSpPr>
        <p:spPr>
          <a:xfrm rot="5400000">
            <a:off x="15505632" y="5779463"/>
            <a:ext cx="1367286" cy="40914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17244828" y="6667680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글삭제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4868636" y="6667680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글작성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64" name="꺾인 연결선 163"/>
          <p:cNvCxnSpPr>
            <a:stCxn id="118" idx="2"/>
            <a:endCxn id="163" idx="0"/>
          </p:cNvCxnSpPr>
          <p:nvPr/>
        </p:nvCxnSpPr>
        <p:spPr>
          <a:xfrm rot="5400000">
            <a:off x="15109601" y="5383432"/>
            <a:ext cx="1367286" cy="120121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118" idx="2"/>
            <a:endCxn id="162" idx="0"/>
          </p:cNvCxnSpPr>
          <p:nvPr/>
        </p:nvCxnSpPr>
        <p:spPr>
          <a:xfrm rot="16200000" flipH="1">
            <a:off x="16297695" y="5396548"/>
            <a:ext cx="1367286" cy="117497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00" idx="2"/>
            <a:endCxn id="168" idx="0"/>
          </p:cNvCxnSpPr>
          <p:nvPr/>
        </p:nvCxnSpPr>
        <p:spPr>
          <a:xfrm rot="16200000" flipH="1">
            <a:off x="3485814" y="5798110"/>
            <a:ext cx="1367286" cy="3718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3239321" y="6667680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글보기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4031385" y="6667680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글수정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cxnSp>
        <p:nvCxnSpPr>
          <p:cNvPr id="169" name="꺾인 연결선 168"/>
          <p:cNvCxnSpPr>
            <a:stCxn id="100" idx="2"/>
            <a:endCxn id="167" idx="0"/>
          </p:cNvCxnSpPr>
          <p:nvPr/>
        </p:nvCxnSpPr>
        <p:spPr>
          <a:xfrm rot="5400000">
            <a:off x="3089783" y="5773932"/>
            <a:ext cx="1367286" cy="42021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4823448" y="6667680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글삭제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447256" y="6667680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글작성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72" name="꺾인 연결선 171"/>
          <p:cNvCxnSpPr>
            <a:stCxn id="100" idx="2"/>
            <a:endCxn id="171" idx="0"/>
          </p:cNvCxnSpPr>
          <p:nvPr/>
        </p:nvCxnSpPr>
        <p:spPr>
          <a:xfrm rot="5400000">
            <a:off x="2693751" y="5377901"/>
            <a:ext cx="1367286" cy="1212275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stCxn id="100" idx="2"/>
            <a:endCxn id="170" idx="0"/>
          </p:cNvCxnSpPr>
          <p:nvPr/>
        </p:nvCxnSpPr>
        <p:spPr>
          <a:xfrm rot="16200000" flipH="1">
            <a:off x="3881846" y="5402078"/>
            <a:ext cx="1367286" cy="1163918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2447256" y="8216852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파일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175" name="직사각형 174"/>
          <p:cNvSpPr/>
          <p:nvPr/>
        </p:nvSpPr>
        <p:spPr>
          <a:xfrm>
            <a:off x="3239321" y="8216852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댓글</a:t>
            </a:r>
          </a:p>
        </p:txBody>
      </p:sp>
      <p:cxnSp>
        <p:nvCxnSpPr>
          <p:cNvPr id="176" name="직선 연결선 175"/>
          <p:cNvCxnSpPr>
            <a:stCxn id="171" idx="2"/>
            <a:endCxn id="174" idx="0"/>
          </p:cNvCxnSpPr>
          <p:nvPr/>
        </p:nvCxnSpPr>
        <p:spPr>
          <a:xfrm>
            <a:off x="2771256" y="7585681"/>
            <a:ext cx="0" cy="6311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67" idx="2"/>
            <a:endCxn id="175" idx="0"/>
          </p:cNvCxnSpPr>
          <p:nvPr/>
        </p:nvCxnSpPr>
        <p:spPr>
          <a:xfrm>
            <a:off x="3563321" y="7585681"/>
            <a:ext cx="0" cy="6311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endCxn id="183" idx="0"/>
          </p:cNvCxnSpPr>
          <p:nvPr/>
        </p:nvCxnSpPr>
        <p:spPr>
          <a:xfrm rot="16200000" flipH="1">
            <a:off x="12450954" y="5798111"/>
            <a:ext cx="1367286" cy="3718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12204461" y="6667682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글보기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12996525" y="6667682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글수정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cxnSp>
        <p:nvCxnSpPr>
          <p:cNvPr id="184" name="꺾인 연결선 183"/>
          <p:cNvCxnSpPr>
            <a:endCxn id="182" idx="0"/>
          </p:cNvCxnSpPr>
          <p:nvPr/>
        </p:nvCxnSpPr>
        <p:spPr>
          <a:xfrm rot="5400000">
            <a:off x="12054923" y="5773934"/>
            <a:ext cx="1367286" cy="42021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13788588" y="6667682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글삭제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11412396" y="6667682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글작성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87" name="꺾인 연결선 186"/>
          <p:cNvCxnSpPr>
            <a:endCxn id="186" idx="0"/>
          </p:cNvCxnSpPr>
          <p:nvPr/>
        </p:nvCxnSpPr>
        <p:spPr>
          <a:xfrm rot="5400000">
            <a:off x="11658891" y="5377903"/>
            <a:ext cx="1367286" cy="1212275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꺾인 연결선 187"/>
          <p:cNvCxnSpPr>
            <a:endCxn id="185" idx="0"/>
          </p:cNvCxnSpPr>
          <p:nvPr/>
        </p:nvCxnSpPr>
        <p:spPr>
          <a:xfrm rot="16200000" flipH="1">
            <a:off x="12846986" y="5402080"/>
            <a:ext cx="1367286" cy="1163918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>
          <a:xfrm>
            <a:off x="11412396" y="8216853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문의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상품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등록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cxnSp>
        <p:nvCxnSpPr>
          <p:cNvPr id="191" name="직선 연결선 190"/>
          <p:cNvCxnSpPr>
            <a:stCxn id="186" idx="2"/>
            <a:endCxn id="189" idx="0"/>
          </p:cNvCxnSpPr>
          <p:nvPr/>
        </p:nvCxnSpPr>
        <p:spPr>
          <a:xfrm>
            <a:off x="11736396" y="7585682"/>
            <a:ext cx="0" cy="6311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/>
          <p:cNvSpPr/>
          <p:nvPr/>
        </p:nvSpPr>
        <p:spPr>
          <a:xfrm>
            <a:off x="5903640" y="6667680"/>
            <a:ext cx="648003" cy="91800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상품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추가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712335" y="6667680"/>
            <a:ext cx="648003" cy="91800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리스트수정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521030" y="6667680"/>
            <a:ext cx="648003" cy="91800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상품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204" name="직선 연결선 203"/>
          <p:cNvCxnSpPr>
            <a:stCxn id="102" idx="2"/>
            <a:endCxn id="199" idx="0"/>
          </p:cNvCxnSpPr>
          <p:nvPr/>
        </p:nvCxnSpPr>
        <p:spPr>
          <a:xfrm flipH="1">
            <a:off x="7036337" y="5300394"/>
            <a:ext cx="2" cy="136728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102" idx="2"/>
            <a:endCxn id="200" idx="0"/>
          </p:cNvCxnSpPr>
          <p:nvPr/>
        </p:nvCxnSpPr>
        <p:spPr>
          <a:xfrm rot="16200000" flipH="1">
            <a:off x="6757041" y="5579690"/>
            <a:ext cx="1367286" cy="80869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102" idx="2"/>
            <a:endCxn id="198" idx="0"/>
          </p:cNvCxnSpPr>
          <p:nvPr/>
        </p:nvCxnSpPr>
        <p:spPr>
          <a:xfrm rot="5400000">
            <a:off x="5948348" y="5579690"/>
            <a:ext cx="1367286" cy="808697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/>
          <p:cNvSpPr/>
          <p:nvPr/>
        </p:nvSpPr>
        <p:spPr>
          <a:xfrm>
            <a:off x="8603940" y="6667682"/>
            <a:ext cx="648003" cy="91800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주문서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214" name="직사각형 213"/>
          <p:cNvSpPr/>
          <p:nvPr/>
        </p:nvSpPr>
        <p:spPr>
          <a:xfrm>
            <a:off x="9412635" y="6667682"/>
            <a:ext cx="648003" cy="91800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주문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하기</a:t>
            </a:r>
          </a:p>
        </p:txBody>
      </p:sp>
      <p:sp>
        <p:nvSpPr>
          <p:cNvPr id="215" name="직사각형 214"/>
          <p:cNvSpPr/>
          <p:nvPr/>
        </p:nvSpPr>
        <p:spPr>
          <a:xfrm>
            <a:off x="10221330" y="6667682"/>
            <a:ext cx="648003" cy="91800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주문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내역</a:t>
            </a:r>
          </a:p>
        </p:txBody>
      </p:sp>
      <p:cxnSp>
        <p:nvCxnSpPr>
          <p:cNvPr id="216" name="직선 연결선 215"/>
          <p:cNvCxnSpPr>
            <a:stCxn id="104" idx="2"/>
            <a:endCxn id="214" idx="0"/>
          </p:cNvCxnSpPr>
          <p:nvPr/>
        </p:nvCxnSpPr>
        <p:spPr>
          <a:xfrm>
            <a:off x="9727951" y="5300395"/>
            <a:ext cx="8687" cy="136728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꺾인 연결선 216"/>
          <p:cNvCxnSpPr>
            <a:stCxn id="104" idx="2"/>
            <a:endCxn id="215" idx="0"/>
          </p:cNvCxnSpPr>
          <p:nvPr/>
        </p:nvCxnSpPr>
        <p:spPr>
          <a:xfrm rot="16200000" flipH="1">
            <a:off x="9452998" y="5575346"/>
            <a:ext cx="1367288" cy="81738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꺾인 연결선 217"/>
          <p:cNvCxnSpPr>
            <a:stCxn id="104" idx="2"/>
            <a:endCxn id="213" idx="0"/>
          </p:cNvCxnSpPr>
          <p:nvPr/>
        </p:nvCxnSpPr>
        <p:spPr>
          <a:xfrm rot="5400000">
            <a:off x="8644304" y="5584034"/>
            <a:ext cx="1367288" cy="80000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73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75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71293" y="161010"/>
            <a:ext cx="44066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rgbClr val="756B5F"/>
                </a:solidFill>
              </a:rPr>
              <a:t>3.  </a:t>
            </a:r>
            <a:r>
              <a:rPr lang="ko-KR" altLang="en-US" sz="2700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9665" y="230261"/>
            <a:ext cx="24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관리자 모드 측 </a:t>
            </a:r>
            <a:r>
              <a:rPr lang="en-US" altLang="ko-KR" b="1" dirty="0">
                <a:solidFill>
                  <a:srgbClr val="756B5F"/>
                </a:solidFill>
              </a:rPr>
              <a:t>WBS)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570256" y="1265360"/>
            <a:ext cx="1080000" cy="540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 err="1"/>
              <a:t>bowow</a:t>
            </a:r>
            <a:endParaRPr lang="en-US" altLang="ko-KR" sz="1500" b="1" dirty="0"/>
          </a:p>
        </p:txBody>
      </p:sp>
      <p:sp>
        <p:nvSpPr>
          <p:cNvPr id="63" name="직사각형 62"/>
          <p:cNvSpPr/>
          <p:nvPr/>
        </p:nvSpPr>
        <p:spPr>
          <a:xfrm>
            <a:off x="-36924" y="3320615"/>
            <a:ext cx="864000" cy="486000"/>
          </a:xfrm>
          <a:prstGeom prst="rect">
            <a:avLst/>
          </a:prstGeom>
          <a:solidFill>
            <a:srgbClr val="BE8D6E">
              <a:alpha val="70000"/>
            </a:srgbClr>
          </a:solidFill>
          <a:ln>
            <a:solidFill>
              <a:srgbClr val="BE8D6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회원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8678256" y="2220788"/>
            <a:ext cx="864000" cy="486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로그인</a:t>
            </a:r>
            <a:r>
              <a:rPr lang="en-US" altLang="ko-KR" sz="1500" b="1" dirty="0"/>
              <a:t>/</a:t>
            </a:r>
          </a:p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1196228" y="3320615"/>
            <a:ext cx="864000" cy="486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관리자</a:t>
            </a:r>
            <a:endParaRPr lang="en-US" altLang="ko-KR" sz="1500" b="1" dirty="0"/>
          </a:p>
        </p:txBody>
      </p:sp>
      <p:sp>
        <p:nvSpPr>
          <p:cNvPr id="66" name="직사각형 65"/>
          <p:cNvSpPr/>
          <p:nvPr/>
        </p:nvSpPr>
        <p:spPr>
          <a:xfrm>
            <a:off x="4162989" y="4558871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 err="1"/>
              <a:t>QnA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게시판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976721" y="4558871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/>
              <a:t>FAQ</a:t>
            </a:r>
          </a:p>
          <a:p>
            <a:pPr algn="ctr"/>
            <a:r>
              <a:rPr lang="ko-KR" altLang="en-US" sz="1500" b="1" dirty="0"/>
              <a:t>게시판</a:t>
            </a:r>
            <a:endParaRPr lang="en-US" altLang="ko-KR" sz="1500" b="1" dirty="0"/>
          </a:p>
        </p:txBody>
      </p:sp>
      <p:sp>
        <p:nvSpPr>
          <p:cNvPr id="69" name="직사각형 68"/>
          <p:cNvSpPr/>
          <p:nvPr/>
        </p:nvSpPr>
        <p:spPr>
          <a:xfrm>
            <a:off x="9790452" y="4558871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/>
              <a:t>1:1</a:t>
            </a:r>
          </a:p>
          <a:p>
            <a:pPr algn="ctr"/>
            <a:r>
              <a:rPr lang="ko-KR" altLang="en-US" sz="1500" b="1" dirty="0"/>
              <a:t>문의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게시판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2604184" y="4558871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공지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사항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게시판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5417915" y="4558871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매출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통계</a:t>
            </a:r>
            <a:endParaRPr lang="en-US" altLang="ko-KR" sz="1500" b="1" dirty="0"/>
          </a:p>
        </p:txBody>
      </p:sp>
      <p:cxnSp>
        <p:nvCxnSpPr>
          <p:cNvPr id="92" name="직선 연결선 91"/>
          <p:cNvCxnSpPr>
            <a:stCxn id="64" idx="0"/>
            <a:endCxn id="60" idx="2"/>
          </p:cNvCxnSpPr>
          <p:nvPr/>
        </p:nvCxnSpPr>
        <p:spPr>
          <a:xfrm flipV="1">
            <a:off x="9110256" y="1805360"/>
            <a:ext cx="0" cy="41542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64" idx="2"/>
            <a:endCxn id="63" idx="0"/>
          </p:cNvCxnSpPr>
          <p:nvPr/>
        </p:nvCxnSpPr>
        <p:spPr>
          <a:xfrm rot="5400000">
            <a:off x="4445753" y="-1343889"/>
            <a:ext cx="613827" cy="871518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64" idx="2"/>
            <a:endCxn id="65" idx="0"/>
          </p:cNvCxnSpPr>
          <p:nvPr/>
        </p:nvCxnSpPr>
        <p:spPr>
          <a:xfrm rot="16200000" flipH="1">
            <a:off x="10062329" y="1754715"/>
            <a:ext cx="613827" cy="251797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65" idx="2"/>
            <a:endCxn id="66" idx="0"/>
          </p:cNvCxnSpPr>
          <p:nvPr/>
        </p:nvCxnSpPr>
        <p:spPr>
          <a:xfrm rot="5400000">
            <a:off x="7681481" y="612123"/>
            <a:ext cx="752256" cy="714123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65" idx="2"/>
            <a:endCxn id="68" idx="0"/>
          </p:cNvCxnSpPr>
          <p:nvPr/>
        </p:nvCxnSpPr>
        <p:spPr>
          <a:xfrm rot="5400000">
            <a:off x="9088347" y="2018990"/>
            <a:ext cx="752256" cy="4327508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65" idx="2"/>
            <a:endCxn id="69" idx="0"/>
          </p:cNvCxnSpPr>
          <p:nvPr/>
        </p:nvCxnSpPr>
        <p:spPr>
          <a:xfrm rot="5400000">
            <a:off x="10495212" y="3425855"/>
            <a:ext cx="752256" cy="1513776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65" idx="2"/>
            <a:endCxn id="70" idx="0"/>
          </p:cNvCxnSpPr>
          <p:nvPr/>
        </p:nvCxnSpPr>
        <p:spPr>
          <a:xfrm rot="16200000" flipH="1">
            <a:off x="11902077" y="3532765"/>
            <a:ext cx="752256" cy="1299956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65" idx="2"/>
            <a:endCxn id="72" idx="0"/>
          </p:cNvCxnSpPr>
          <p:nvPr/>
        </p:nvCxnSpPr>
        <p:spPr>
          <a:xfrm rot="16200000" flipH="1">
            <a:off x="13308944" y="2125899"/>
            <a:ext cx="752256" cy="4113687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66" idx="2"/>
            <a:endCxn id="113" idx="0"/>
          </p:cNvCxnSpPr>
          <p:nvPr/>
        </p:nvCxnSpPr>
        <p:spPr>
          <a:xfrm rot="16200000" flipH="1">
            <a:off x="4073211" y="5890649"/>
            <a:ext cx="1340916" cy="5133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3596157" y="6817787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글삭제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676349" y="6817787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글답변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cxnSp>
        <p:nvCxnSpPr>
          <p:cNvPr id="114" name="꺾인 연결선 113"/>
          <p:cNvCxnSpPr>
            <a:stCxn id="66" idx="2"/>
            <a:endCxn id="111" idx="0"/>
          </p:cNvCxnSpPr>
          <p:nvPr/>
        </p:nvCxnSpPr>
        <p:spPr>
          <a:xfrm rot="5400000">
            <a:off x="3533115" y="5863913"/>
            <a:ext cx="1340916" cy="5668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69" idx="2"/>
            <a:endCxn id="118" idx="0"/>
          </p:cNvCxnSpPr>
          <p:nvPr/>
        </p:nvCxnSpPr>
        <p:spPr>
          <a:xfrm rot="16200000" flipH="1">
            <a:off x="9710501" y="5880821"/>
            <a:ext cx="1340916" cy="53301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9243275" y="6817787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글삭제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323467" y="6817787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글답변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cxnSp>
        <p:nvCxnSpPr>
          <p:cNvPr id="119" name="꺾인 연결선 118"/>
          <p:cNvCxnSpPr>
            <a:stCxn id="69" idx="2"/>
            <a:endCxn id="117" idx="0"/>
          </p:cNvCxnSpPr>
          <p:nvPr/>
        </p:nvCxnSpPr>
        <p:spPr>
          <a:xfrm rot="5400000">
            <a:off x="9170406" y="5873741"/>
            <a:ext cx="1340916" cy="54717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endCxn id="128" idx="0"/>
          </p:cNvCxnSpPr>
          <p:nvPr/>
        </p:nvCxnSpPr>
        <p:spPr>
          <a:xfrm rot="16200000" flipH="1">
            <a:off x="15335862" y="5880823"/>
            <a:ext cx="1340916" cy="53301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4868636" y="6817788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일별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매출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15948828" y="6817788"/>
            <a:ext cx="648000" cy="91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카테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고리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매출</a:t>
            </a:r>
          </a:p>
        </p:txBody>
      </p:sp>
      <p:cxnSp>
        <p:nvCxnSpPr>
          <p:cNvPr id="129" name="꺾인 연결선 128"/>
          <p:cNvCxnSpPr>
            <a:endCxn id="127" idx="0"/>
          </p:cNvCxnSpPr>
          <p:nvPr/>
        </p:nvCxnSpPr>
        <p:spPr>
          <a:xfrm rot="5400000">
            <a:off x="14795768" y="5873743"/>
            <a:ext cx="1340916" cy="54717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1622249" y="4558871"/>
            <a:ext cx="648000" cy="918000"/>
          </a:xfrm>
          <a:prstGeom prst="rect">
            <a:avLst/>
          </a:prstGeom>
          <a:solidFill>
            <a:srgbClr val="BE8D6E"/>
          </a:solidFill>
          <a:ln>
            <a:solidFill>
              <a:srgbClr val="BE8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상품</a:t>
            </a:r>
            <a:endParaRPr lang="en-US" altLang="ko-KR" sz="1500" b="1" dirty="0"/>
          </a:p>
        </p:txBody>
      </p:sp>
      <p:cxnSp>
        <p:nvCxnSpPr>
          <p:cNvPr id="175" name="꺾인 연결선 174"/>
          <p:cNvCxnSpPr>
            <a:stCxn id="65" idx="2"/>
            <a:endCxn id="170" idx="0"/>
          </p:cNvCxnSpPr>
          <p:nvPr/>
        </p:nvCxnSpPr>
        <p:spPr>
          <a:xfrm rot="5400000">
            <a:off x="6411111" y="-658246"/>
            <a:ext cx="752256" cy="968198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809438" y="6817790"/>
            <a:ext cx="648003" cy="91800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상품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등록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618133" y="6817790"/>
            <a:ext cx="648003" cy="91800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상품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2426828" y="6817790"/>
            <a:ext cx="648003" cy="91800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상품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184" name="직선 연결선 183"/>
          <p:cNvCxnSpPr>
            <a:stCxn id="170" idx="2"/>
            <a:endCxn id="182" idx="0"/>
          </p:cNvCxnSpPr>
          <p:nvPr/>
        </p:nvCxnSpPr>
        <p:spPr>
          <a:xfrm flipH="1">
            <a:off x="1942135" y="5476871"/>
            <a:ext cx="4115" cy="134091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 184"/>
          <p:cNvCxnSpPr>
            <a:stCxn id="170" idx="2"/>
            <a:endCxn id="183" idx="0"/>
          </p:cNvCxnSpPr>
          <p:nvPr/>
        </p:nvCxnSpPr>
        <p:spPr>
          <a:xfrm rot="16200000" flipH="1">
            <a:off x="1678079" y="5745040"/>
            <a:ext cx="1340919" cy="80458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꺾인 연결선 185"/>
          <p:cNvCxnSpPr>
            <a:stCxn id="170" idx="2"/>
            <a:endCxn id="181" idx="0"/>
          </p:cNvCxnSpPr>
          <p:nvPr/>
        </p:nvCxnSpPr>
        <p:spPr>
          <a:xfrm rot="5400000">
            <a:off x="869385" y="5740927"/>
            <a:ext cx="1340919" cy="81281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6180636" y="6817791"/>
            <a:ext cx="648003" cy="91800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글작성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6989331" y="6817791"/>
            <a:ext cx="648003" cy="91800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글수정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798026" y="6817791"/>
            <a:ext cx="648003" cy="91800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글삭제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96" name="꺾인 연결선 195"/>
          <p:cNvCxnSpPr>
            <a:stCxn id="68" idx="2"/>
            <a:endCxn id="194" idx="0"/>
          </p:cNvCxnSpPr>
          <p:nvPr/>
        </p:nvCxnSpPr>
        <p:spPr>
          <a:xfrm rot="16200000" flipH="1">
            <a:off x="7040915" y="5736677"/>
            <a:ext cx="1340921" cy="821307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68" idx="2"/>
            <a:endCxn id="192" idx="0"/>
          </p:cNvCxnSpPr>
          <p:nvPr/>
        </p:nvCxnSpPr>
        <p:spPr>
          <a:xfrm rot="5400000">
            <a:off x="6232220" y="5749289"/>
            <a:ext cx="1340921" cy="796083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/>
          <p:nvPr/>
        </p:nvSpPr>
        <p:spPr>
          <a:xfrm>
            <a:off x="11829432" y="6817793"/>
            <a:ext cx="648003" cy="91800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글작성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12638127" y="6817793"/>
            <a:ext cx="648003" cy="91800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글수정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13446822" y="6817793"/>
            <a:ext cx="648003" cy="91800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글삭제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70" idx="2"/>
            <a:endCxn id="205" idx="0"/>
          </p:cNvCxnSpPr>
          <p:nvPr/>
        </p:nvCxnSpPr>
        <p:spPr>
          <a:xfrm rot="16200000" flipH="1">
            <a:off x="12679043" y="5726012"/>
            <a:ext cx="1340922" cy="84264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>
            <a:stCxn id="70" idx="2"/>
            <a:endCxn id="203" idx="0"/>
          </p:cNvCxnSpPr>
          <p:nvPr/>
        </p:nvCxnSpPr>
        <p:spPr>
          <a:xfrm rot="5400000">
            <a:off x="11870348" y="5759957"/>
            <a:ext cx="1340922" cy="77475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193" idx="0"/>
            <a:endCxn id="68" idx="2"/>
          </p:cNvCxnSpPr>
          <p:nvPr/>
        </p:nvCxnSpPr>
        <p:spPr>
          <a:xfrm flipH="1" flipV="1">
            <a:off x="7300721" y="5476871"/>
            <a:ext cx="12612" cy="134092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204" idx="0"/>
            <a:endCxn id="70" idx="2"/>
          </p:cNvCxnSpPr>
          <p:nvPr/>
        </p:nvCxnSpPr>
        <p:spPr>
          <a:xfrm flipH="1" flipV="1">
            <a:off x="12928184" y="5476871"/>
            <a:ext cx="33945" cy="134092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55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57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6772029" y="601747"/>
            <a:ext cx="832162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" kern="0" spc="-100" dirty="0" smtClean="0">
                <a:solidFill>
                  <a:srgbClr val="BE8D6E"/>
                </a:solidFill>
                <a:latin typeface="S-Core Dream 3 Light" pitchFamily="34" charset="0"/>
                <a:cs typeface="S-Core Dream 3 Light" pitchFamily="34" charset="0"/>
              </a:rPr>
              <a:t>01</a:t>
            </a:r>
            <a:endParaRPr lang="en-US" dirty="0">
              <a:solidFill>
                <a:srgbClr val="BE8D6E"/>
              </a:solidFill>
            </a:endParaRPr>
          </a:p>
        </p:txBody>
      </p:sp>
      <p:grpSp>
        <p:nvGrpSpPr>
          <p:cNvPr id="17" name="그룹 8"/>
          <p:cNvGrpSpPr>
            <a:grpSpLocks/>
          </p:cNvGrpSpPr>
          <p:nvPr/>
        </p:nvGrpSpPr>
        <p:grpSpPr bwMode="auto">
          <a:xfrm>
            <a:off x="2362200" y="1028700"/>
            <a:ext cx="4267200" cy="7270264"/>
            <a:chOff x="683568" y="908719"/>
            <a:chExt cx="3420000" cy="3023144"/>
          </a:xfrm>
        </p:grpSpPr>
        <p:sp>
          <p:nvSpPr>
            <p:cNvPr id="18" name="직사각형 17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김소연</a:t>
              </a:r>
              <a:endParaRPr lang="ko-KR" altLang="en-US" sz="1400" b="1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18135" y="2703390"/>
            <a:ext cx="3348038" cy="44012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+mn-ea"/>
              </a:rPr>
              <a:t>■ 소프트웨어 설계</a:t>
            </a:r>
            <a:endParaRPr lang="en-US" altLang="ko-KR" sz="1400" b="1" dirty="0"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latin typeface="+mn-ea"/>
              </a:rPr>
              <a:t> - </a:t>
            </a:r>
            <a:r>
              <a:rPr lang="ko-KR" altLang="en-US" sz="1400" dirty="0">
                <a:latin typeface="+mn-ea"/>
              </a:rPr>
              <a:t>프로젝트 전반적 설계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smtClean="0">
                <a:latin typeface="+mn-ea"/>
              </a:rPr>
              <a:t>UML</a:t>
            </a:r>
            <a:endParaRPr lang="en-US" altLang="ko-KR" sz="1400" b="1" dirty="0">
              <a:latin typeface="+mn-ea"/>
            </a:endParaRPr>
          </a:p>
          <a:p>
            <a:pPr>
              <a:defRPr/>
            </a:pPr>
            <a:endParaRPr lang="en-US" altLang="ko-KR" sz="1400" b="1" dirty="0">
              <a:latin typeface="+mn-ea"/>
            </a:endParaRP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■ </a:t>
            </a:r>
            <a:r>
              <a:rPr lang="ko-KR" altLang="en-US" sz="1400" b="1" dirty="0" smtClean="0">
                <a:latin typeface="+mn-ea"/>
              </a:rPr>
              <a:t>메인 페이지</a:t>
            </a:r>
            <a:r>
              <a:rPr lang="en-US" altLang="ko-KR" sz="1400" b="1" dirty="0" smtClean="0">
                <a:latin typeface="+mn-ea"/>
              </a:rPr>
              <a:t>(header, footer </a:t>
            </a:r>
            <a:r>
              <a:rPr lang="ko-KR" altLang="en-US" sz="1400" b="1" dirty="0" smtClean="0">
                <a:latin typeface="+mn-ea"/>
              </a:rPr>
              <a:t>포함</a:t>
            </a:r>
            <a:r>
              <a:rPr lang="en-US" altLang="ko-KR" sz="1400" b="1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 err="1" smtClean="0">
                <a:latin typeface="+mn-ea"/>
              </a:rPr>
              <a:t>꼬떼아꼬떼</a:t>
            </a:r>
            <a:r>
              <a:rPr lang="en-US" altLang="ko-KR" sz="1400" dirty="0" smtClean="0">
                <a:latin typeface="+mn-ea"/>
              </a:rPr>
              <a:t>, WOOF, </a:t>
            </a:r>
            <a:r>
              <a:rPr lang="ko-KR" altLang="en-US" sz="1400" dirty="0" smtClean="0">
                <a:latin typeface="+mn-ea"/>
              </a:rPr>
              <a:t>아르르 등 </a:t>
            </a:r>
            <a:r>
              <a:rPr lang="ko-KR" altLang="en-US" sz="1400" dirty="0" err="1" smtClean="0">
                <a:latin typeface="+mn-ea"/>
              </a:rPr>
              <a:t>애견쇼핑몰</a:t>
            </a:r>
            <a:r>
              <a:rPr lang="ko-KR" altLang="en-US" sz="1400" dirty="0" smtClean="0">
                <a:latin typeface="+mn-ea"/>
              </a:rPr>
              <a:t> 벤치마킹</a:t>
            </a:r>
            <a:endParaRPr lang="en-US" altLang="ko-KR" sz="1400" dirty="0" smtClean="0"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사이트 메인 아이콘 자체 제작</a:t>
            </a:r>
            <a:endParaRPr lang="en-US" altLang="ko-KR" sz="1400" dirty="0" smtClean="0"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latin typeface="+mn-ea"/>
              </a:rPr>
              <a:t> </a:t>
            </a: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■ </a:t>
            </a:r>
            <a:r>
              <a:rPr lang="ko-KR" altLang="en-US" sz="1400" b="1" dirty="0" smtClean="0">
                <a:latin typeface="+mn-ea"/>
              </a:rPr>
              <a:t>회원관리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사용자측</a:t>
            </a:r>
            <a:r>
              <a:rPr lang="en-US" altLang="ko-KR" sz="1400" b="1" dirty="0" smtClean="0">
                <a:latin typeface="+mn-ea"/>
              </a:rPr>
              <a:t>)</a:t>
            </a:r>
            <a:endParaRPr lang="en-US" altLang="ko-KR" sz="1400" b="1" dirty="0"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로그인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로그아웃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회원가입</a:t>
            </a:r>
            <a:endParaRPr lang="en-US" altLang="ko-KR" sz="1400" dirty="0" smtClean="0">
              <a:latin typeface="+mn-ea"/>
            </a:endParaRPr>
          </a:p>
          <a:p>
            <a:pPr>
              <a:defRPr/>
            </a:pPr>
            <a:endParaRPr lang="en-US" altLang="ko-KR" sz="1400" dirty="0">
              <a:latin typeface="+mn-ea"/>
            </a:endParaRPr>
          </a:p>
          <a:p>
            <a:pPr>
              <a:defRPr/>
            </a:pPr>
            <a:r>
              <a:rPr lang="ko-KR" altLang="en-US" sz="1400" b="1" dirty="0" smtClean="0">
                <a:latin typeface="+mn-ea"/>
              </a:rPr>
              <a:t>■  </a:t>
            </a:r>
            <a:r>
              <a:rPr lang="ko-KR" altLang="en-US" sz="1400" b="1" dirty="0" err="1" smtClean="0">
                <a:latin typeface="+mn-ea"/>
              </a:rPr>
              <a:t>마이페이지</a:t>
            </a:r>
            <a:endParaRPr lang="en-US" altLang="ko-KR" sz="1400" b="1" dirty="0" smtClean="0">
              <a:latin typeface="+mn-ea"/>
            </a:endParaRPr>
          </a:p>
          <a:p>
            <a:pPr>
              <a:defRPr/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회원 정보 수정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회원 탈퇴</a:t>
            </a:r>
            <a:endParaRPr lang="en-US" altLang="ko-KR" sz="1400" dirty="0" smtClean="0"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주문내역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리뷰내역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질문내역</a:t>
            </a:r>
            <a:r>
              <a:rPr lang="en-US" altLang="ko-KR" sz="1400" dirty="0" smtClean="0">
                <a:latin typeface="+mn-ea"/>
              </a:rPr>
              <a:t> </a:t>
            </a:r>
          </a:p>
          <a:p>
            <a:pPr>
              <a:defRPr/>
            </a:pPr>
            <a:r>
              <a:rPr lang="ko-KR" altLang="en-US" sz="1400" dirty="0" smtClean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회원 등급 확인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내 쿠폰</a:t>
            </a:r>
            <a:endParaRPr lang="en-US" altLang="ko-KR" sz="1400" dirty="0" smtClean="0">
              <a:latin typeface="+mn-ea"/>
            </a:endParaRPr>
          </a:p>
          <a:p>
            <a:pPr>
              <a:defRPr/>
            </a:pPr>
            <a:endParaRPr lang="en-US" altLang="ko-KR" sz="1400" dirty="0" smtClean="0">
              <a:latin typeface="+mn-ea"/>
            </a:endParaRPr>
          </a:p>
          <a:p>
            <a:pPr>
              <a:defRPr/>
            </a:pPr>
            <a:r>
              <a:rPr lang="ko-KR" altLang="en-US" sz="1400" b="1" dirty="0" smtClean="0">
                <a:latin typeface="+mn-ea"/>
              </a:rPr>
              <a:t>■ 아이디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비밀번호 찾기</a:t>
            </a:r>
            <a:endParaRPr lang="en-US" altLang="ko-KR" sz="1400" dirty="0" smtClean="0">
              <a:latin typeface="+mn-ea"/>
            </a:endParaRPr>
          </a:p>
          <a:p>
            <a:pPr>
              <a:defRPr/>
            </a:pPr>
            <a:endParaRPr lang="en-US" altLang="ko-KR" sz="1400" b="1" dirty="0">
              <a:latin typeface="+mn-ea"/>
            </a:endParaRP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■ </a:t>
            </a:r>
            <a:r>
              <a:rPr lang="ko-KR" altLang="en-US" sz="1400" b="1" dirty="0" err="1" smtClean="0">
                <a:latin typeface="+mn-ea"/>
              </a:rPr>
              <a:t>리뷰게시판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사용자</a:t>
            </a:r>
            <a:r>
              <a:rPr lang="en-US" altLang="ko-KR" sz="14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 - </a:t>
            </a:r>
            <a:r>
              <a:rPr lang="ko-KR" altLang="en-US" sz="1400" dirty="0" err="1" smtClean="0">
                <a:latin typeface="+mn-ea"/>
              </a:rPr>
              <a:t>페이징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댓글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답변</a:t>
            </a:r>
            <a:endParaRPr lang="en-US" altLang="ko-KR" sz="1400" dirty="0" smtClean="0">
              <a:latin typeface="+mn-ea"/>
            </a:endParaRPr>
          </a:p>
        </p:txBody>
      </p:sp>
      <p:grpSp>
        <p:nvGrpSpPr>
          <p:cNvPr id="36" name="그룹 8"/>
          <p:cNvGrpSpPr>
            <a:grpSpLocks/>
          </p:cNvGrpSpPr>
          <p:nvPr/>
        </p:nvGrpSpPr>
        <p:grpSpPr bwMode="auto">
          <a:xfrm>
            <a:off x="7170968" y="1028700"/>
            <a:ext cx="4267200" cy="7270264"/>
            <a:chOff x="683568" y="908719"/>
            <a:chExt cx="3420000" cy="3023144"/>
          </a:xfrm>
        </p:grpSpPr>
        <p:sp>
          <p:nvSpPr>
            <p:cNvPr id="37" name="직사각형 36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 smtClean="0"/>
                <a:t>신치윤</a:t>
              </a:r>
              <a:endParaRPr lang="ko-KR" altLang="en-US" sz="14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726903" y="2703390"/>
            <a:ext cx="3348038" cy="48320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+mn-ea"/>
              </a:rPr>
              <a:t>■ 소프트웨어 </a:t>
            </a:r>
            <a:r>
              <a:rPr lang="ko-KR" altLang="en-US" sz="1400" b="1" dirty="0" smtClean="0">
                <a:latin typeface="+mn-ea"/>
              </a:rPr>
              <a:t>설계</a:t>
            </a:r>
            <a:endParaRPr lang="en-US" altLang="ko-KR" sz="1400" b="1" dirty="0"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latin typeface="+mn-ea"/>
              </a:rPr>
              <a:t> - </a:t>
            </a:r>
            <a:r>
              <a:rPr lang="ko-KR" altLang="en-US" sz="1400" dirty="0">
                <a:latin typeface="+mn-ea"/>
              </a:rPr>
              <a:t>프로젝트 전반적 설계</a:t>
            </a:r>
            <a:r>
              <a:rPr lang="en-US" altLang="ko-KR" sz="1400" dirty="0">
                <a:latin typeface="+mn-ea"/>
              </a:rPr>
              <a:t>, e-r diagram</a:t>
            </a:r>
            <a:endParaRPr lang="en-US" altLang="ko-KR" sz="1400" b="1" dirty="0">
              <a:latin typeface="+mn-ea"/>
            </a:endParaRPr>
          </a:p>
          <a:p>
            <a:pPr>
              <a:defRPr/>
            </a:pPr>
            <a:endParaRPr lang="en-US" altLang="ko-KR" sz="1400" b="1" dirty="0">
              <a:latin typeface="+mn-ea"/>
            </a:endParaRP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■ </a:t>
            </a:r>
            <a:r>
              <a:rPr lang="ko-KR" altLang="en-US" sz="1400" b="1" dirty="0" smtClean="0">
                <a:latin typeface="+mn-ea"/>
              </a:rPr>
              <a:t>상품 관련 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사용자</a:t>
            </a:r>
            <a:r>
              <a:rPr lang="en-US" altLang="ko-KR" sz="1400" b="1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 smtClean="0">
                <a:latin typeface="+mn-ea"/>
              </a:rPr>
              <a:t>상품 리스트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검색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상세보기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옵션 별 메뉴 추가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및 수정 삭제</a:t>
            </a:r>
            <a:endParaRPr lang="en-US" altLang="ko-KR" sz="1400" dirty="0" smtClean="0"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latin typeface="+mn-ea"/>
              </a:rPr>
              <a:t> </a:t>
            </a: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■ </a:t>
            </a:r>
            <a:r>
              <a:rPr lang="ko-KR" altLang="en-US" sz="1400" b="1" dirty="0" smtClean="0">
                <a:latin typeface="+mn-ea"/>
              </a:rPr>
              <a:t>장바구니 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사용자 기능</a:t>
            </a:r>
            <a:r>
              <a:rPr lang="en-US" altLang="ko-KR" sz="1400" b="1" dirty="0" smtClean="0">
                <a:latin typeface="+mn-ea"/>
              </a:rPr>
              <a:t>)</a:t>
            </a:r>
            <a:endParaRPr lang="en-US" altLang="ko-KR" sz="1400" b="1" dirty="0"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 smtClean="0">
                <a:latin typeface="+mn-ea"/>
              </a:rPr>
              <a:t>장바구니 중복 확인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상품 옵션 별도 추가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수량 변경</a:t>
            </a:r>
            <a:endParaRPr lang="en-US" altLang="ko-KR" sz="1400" dirty="0">
              <a:latin typeface="+mn-ea"/>
            </a:endParaRP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  - </a:t>
            </a:r>
            <a:r>
              <a:rPr lang="ko-KR" altLang="en-US" sz="1400" dirty="0" smtClean="0">
                <a:latin typeface="+mn-ea"/>
              </a:rPr>
              <a:t>체크한 상품만 선택 삭제 혹은 선택 주문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전체 삭제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전체 주문</a:t>
            </a:r>
            <a:endParaRPr lang="en-US" altLang="ko-KR" sz="1400" dirty="0" smtClean="0">
              <a:latin typeface="+mn-ea"/>
            </a:endParaRPr>
          </a:p>
          <a:p>
            <a:pPr>
              <a:defRPr/>
            </a:pPr>
            <a:endParaRPr lang="en-US" altLang="ko-KR" sz="1400" dirty="0">
              <a:latin typeface="+mn-ea"/>
            </a:endParaRPr>
          </a:p>
          <a:p>
            <a:pPr>
              <a:defRPr/>
            </a:pPr>
            <a:r>
              <a:rPr lang="ko-KR" altLang="en-US" sz="1400" b="1" dirty="0" smtClean="0">
                <a:latin typeface="+mn-ea"/>
              </a:rPr>
              <a:t>■ 주문하기 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사용자 기능</a:t>
            </a:r>
            <a:r>
              <a:rPr lang="en-US" altLang="ko-KR" sz="14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상품상세에서 주문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혹은 장바구니에서 주문</a:t>
            </a:r>
            <a:endParaRPr lang="en-US" altLang="ko-KR" sz="1400" dirty="0" smtClean="0">
              <a:latin typeface="+mn-ea"/>
            </a:endParaRPr>
          </a:p>
          <a:p>
            <a:pPr>
              <a:defRPr/>
            </a:pPr>
            <a:endParaRPr lang="en-US" altLang="ko-KR" sz="1400" dirty="0" smtClean="0">
              <a:latin typeface="+mn-ea"/>
            </a:endParaRPr>
          </a:p>
          <a:p>
            <a:pPr>
              <a:defRPr/>
            </a:pPr>
            <a:r>
              <a:rPr lang="ko-KR" altLang="en-US" sz="1400" b="1" dirty="0" smtClean="0">
                <a:latin typeface="+mn-ea"/>
              </a:rPr>
              <a:t>■ 공지사항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게시판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사용자 측</a:t>
            </a:r>
            <a:r>
              <a:rPr lang="en-US" altLang="ko-KR" sz="14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공지사항 리스트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상세보기</a:t>
            </a:r>
            <a:endParaRPr lang="en-US" altLang="ko-KR" sz="1400" dirty="0">
              <a:latin typeface="+mn-ea"/>
            </a:endParaRPr>
          </a:p>
          <a:p>
            <a:pPr>
              <a:defRPr/>
            </a:pPr>
            <a:endParaRPr lang="en-US" altLang="ko-KR" sz="1400" b="1" dirty="0">
              <a:latin typeface="+mn-ea"/>
            </a:endParaRP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■ 공지사항 게시판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관리자 측</a:t>
            </a:r>
            <a:r>
              <a:rPr lang="en-US" altLang="ko-KR" sz="14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공지사항 추가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수정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삭제</a:t>
            </a:r>
            <a:endParaRPr lang="en-US" altLang="ko-KR" sz="1400" dirty="0" smtClean="0">
              <a:latin typeface="+mn-ea"/>
            </a:endParaRPr>
          </a:p>
        </p:txBody>
      </p:sp>
      <p:grpSp>
        <p:nvGrpSpPr>
          <p:cNvPr id="40" name="그룹 8"/>
          <p:cNvGrpSpPr>
            <a:grpSpLocks/>
          </p:cNvGrpSpPr>
          <p:nvPr/>
        </p:nvGrpSpPr>
        <p:grpSpPr bwMode="auto">
          <a:xfrm>
            <a:off x="11979736" y="1028700"/>
            <a:ext cx="4267200" cy="7270264"/>
            <a:chOff x="683568" y="908719"/>
            <a:chExt cx="3420000" cy="3023144"/>
          </a:xfrm>
        </p:grpSpPr>
        <p:sp>
          <p:nvSpPr>
            <p:cNvPr id="41" name="직사각형 40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유민상</a:t>
              </a:r>
              <a:endParaRPr lang="ko-KR" altLang="en-US" sz="1400" b="1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535671" y="2703390"/>
            <a:ext cx="3348038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+mn-ea"/>
              </a:rPr>
              <a:t>■ 소프트웨어 </a:t>
            </a:r>
            <a:r>
              <a:rPr lang="ko-KR" altLang="en-US" sz="1400" b="1" dirty="0" smtClean="0">
                <a:latin typeface="+mn-ea"/>
              </a:rPr>
              <a:t>설계</a:t>
            </a:r>
            <a:endParaRPr lang="en-US" altLang="ko-KR" sz="1400" b="1" dirty="0"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latin typeface="+mn-ea"/>
              </a:rPr>
              <a:t> - </a:t>
            </a:r>
            <a:r>
              <a:rPr lang="ko-KR" altLang="en-US" sz="1400" dirty="0">
                <a:latin typeface="+mn-ea"/>
              </a:rPr>
              <a:t>프로젝트 전반적 설계</a:t>
            </a:r>
            <a:r>
              <a:rPr lang="en-US" altLang="ko-KR" sz="1400" dirty="0">
                <a:latin typeface="+mn-ea"/>
              </a:rPr>
              <a:t>, e-r diagram</a:t>
            </a:r>
            <a:endParaRPr lang="en-US" altLang="ko-KR" sz="1400" b="1" dirty="0">
              <a:latin typeface="+mn-ea"/>
            </a:endParaRPr>
          </a:p>
          <a:p>
            <a:pPr>
              <a:defRPr/>
            </a:pPr>
            <a:endParaRPr lang="en-US" altLang="ko-KR" sz="1400" b="1" dirty="0">
              <a:latin typeface="+mn-ea"/>
            </a:endParaRP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■ </a:t>
            </a:r>
            <a:r>
              <a:rPr lang="ko-KR" altLang="en-US" sz="1400" b="1" dirty="0" smtClean="0">
                <a:latin typeface="+mn-ea"/>
              </a:rPr>
              <a:t>관리자 모드</a:t>
            </a:r>
            <a:endParaRPr lang="en-US" altLang="ko-KR" sz="1400" dirty="0" smtClean="0">
              <a:latin typeface="+mn-ea"/>
            </a:endParaRP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  - </a:t>
            </a:r>
            <a:r>
              <a:rPr lang="ko-KR" altLang="en-US" sz="1400" dirty="0" smtClean="0">
                <a:latin typeface="+mn-ea"/>
              </a:rPr>
              <a:t>관리자 로그인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로그아웃</a:t>
            </a:r>
            <a:endParaRPr lang="en-US" altLang="ko-KR" sz="1400" dirty="0">
              <a:latin typeface="+mn-ea"/>
            </a:endParaRP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매출 현황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통계</a:t>
            </a:r>
            <a:endParaRPr lang="en-US" altLang="ko-KR" sz="1400" dirty="0" smtClean="0"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- 1</a:t>
            </a:r>
            <a:r>
              <a:rPr lang="ko-KR" altLang="en-US" sz="1400" dirty="0" smtClean="0">
                <a:latin typeface="+mn-ea"/>
              </a:rPr>
              <a:t>대</a:t>
            </a:r>
            <a:r>
              <a:rPr lang="en-US" altLang="ko-KR" sz="1400" dirty="0" smtClean="0">
                <a:latin typeface="+mn-ea"/>
              </a:rPr>
              <a:t>1 </a:t>
            </a:r>
            <a:r>
              <a:rPr lang="ko-KR" altLang="en-US" sz="1400" dirty="0" smtClean="0">
                <a:latin typeface="+mn-ea"/>
              </a:rPr>
              <a:t>문의 확인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공지사항 관리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추가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수정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삭제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상품 관리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등록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조회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수정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삭제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  <a:p>
            <a:pPr>
              <a:defRPr/>
            </a:pPr>
            <a:endParaRPr lang="en-US" altLang="ko-KR" sz="1400" dirty="0">
              <a:latin typeface="+mn-ea"/>
            </a:endParaRP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■ </a:t>
            </a:r>
            <a:r>
              <a:rPr lang="en-US" altLang="ko-KR" sz="1400" b="1" dirty="0" smtClean="0">
                <a:latin typeface="+mn-ea"/>
              </a:rPr>
              <a:t>QNA </a:t>
            </a:r>
            <a:r>
              <a:rPr lang="ko-KR" altLang="en-US" sz="1400" b="1" dirty="0" smtClean="0">
                <a:latin typeface="+mn-ea"/>
              </a:rPr>
              <a:t>게시판 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사용자</a:t>
            </a:r>
            <a:r>
              <a:rPr lang="en-US" altLang="ko-KR" sz="1400" b="1" dirty="0" smtClean="0">
                <a:latin typeface="+mn-ea"/>
              </a:rPr>
              <a:t>)</a:t>
            </a:r>
            <a:endParaRPr lang="en-US" altLang="ko-KR" sz="1400" b="1" dirty="0"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답변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페이징</a:t>
            </a:r>
            <a:endParaRPr lang="en-US" altLang="ko-KR" sz="1400" dirty="0" smtClean="0">
              <a:latin typeface="+mn-ea"/>
            </a:endParaRPr>
          </a:p>
          <a:p>
            <a:pPr>
              <a:defRPr/>
            </a:pPr>
            <a:endParaRPr lang="en-US" altLang="ko-KR" sz="1400" dirty="0">
              <a:latin typeface="+mn-ea"/>
            </a:endParaRPr>
          </a:p>
          <a:p>
            <a:pPr>
              <a:defRPr/>
            </a:pPr>
            <a:r>
              <a:rPr lang="ko-KR" altLang="en-US" sz="1400" b="1" dirty="0" smtClean="0">
                <a:latin typeface="+mn-ea"/>
              </a:rPr>
              <a:t>■ </a:t>
            </a:r>
            <a:r>
              <a:rPr lang="en-US" altLang="ko-KR" sz="1400" b="1" dirty="0" smtClean="0">
                <a:latin typeface="+mn-ea"/>
              </a:rPr>
              <a:t>1</a:t>
            </a:r>
            <a:r>
              <a:rPr lang="ko-KR" altLang="en-US" sz="1400" b="1" dirty="0" smtClean="0">
                <a:latin typeface="+mn-ea"/>
              </a:rPr>
              <a:t>대</a:t>
            </a:r>
            <a:r>
              <a:rPr lang="en-US" altLang="ko-KR" sz="1400" b="1" dirty="0" smtClean="0">
                <a:latin typeface="+mn-ea"/>
              </a:rPr>
              <a:t>1 </a:t>
            </a:r>
            <a:r>
              <a:rPr lang="ko-KR" altLang="en-US" sz="1400" b="1" dirty="0" smtClean="0">
                <a:latin typeface="+mn-ea"/>
              </a:rPr>
              <a:t>문의 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사용자</a:t>
            </a:r>
            <a:r>
              <a:rPr lang="en-US" altLang="ko-KR" sz="14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사용자가 작성시</a:t>
            </a:r>
            <a:endParaRPr lang="en-US" altLang="ko-KR" sz="1400" dirty="0" smtClean="0">
              <a:latin typeface="+mn-ea"/>
            </a:endParaRPr>
          </a:p>
          <a:p>
            <a:pPr>
              <a:defRPr/>
            </a:pPr>
            <a:endParaRPr lang="en-US" altLang="ko-KR" sz="1400" dirty="0" smtClean="0">
              <a:latin typeface="+mn-ea"/>
            </a:endParaRPr>
          </a:p>
          <a:p>
            <a:pPr>
              <a:defRPr/>
            </a:pPr>
            <a:r>
              <a:rPr lang="ko-KR" altLang="en-US" sz="1400" b="1" dirty="0" smtClean="0">
                <a:latin typeface="+mn-ea"/>
              </a:rPr>
              <a:t>■ </a:t>
            </a:r>
            <a:r>
              <a:rPr lang="en-US" altLang="ko-KR" sz="1400" b="1" dirty="0" smtClean="0">
                <a:latin typeface="+mn-ea"/>
              </a:rPr>
              <a:t>FAQ </a:t>
            </a:r>
            <a:r>
              <a:rPr lang="ko-KR" altLang="en-US" sz="1400" b="1" dirty="0" err="1" smtClean="0">
                <a:latin typeface="+mn-ea"/>
              </a:rPr>
              <a:t>자주묻는질문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사용자</a:t>
            </a:r>
            <a:r>
              <a:rPr lang="en-US" altLang="ko-KR" sz="14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만족할 질문 없으면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대</a:t>
            </a:r>
            <a:r>
              <a:rPr lang="en-US" altLang="ko-KR" sz="1400" dirty="0" smtClean="0">
                <a:latin typeface="+mn-ea"/>
              </a:rPr>
              <a:t>1 </a:t>
            </a:r>
            <a:r>
              <a:rPr lang="ko-KR" altLang="en-US" sz="1400" dirty="0" smtClean="0">
                <a:latin typeface="+mn-ea"/>
              </a:rPr>
              <a:t>문의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1292" y="161011"/>
            <a:ext cx="660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dirty="0" smtClean="0">
                <a:solidFill>
                  <a:srgbClr val="756B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  <a:endParaRPr lang="ko-KR" altLang="en-US" sz="2800" b="1" dirty="0">
              <a:solidFill>
                <a:srgbClr val="756B5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25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89" y="9353816"/>
            <a:ext cx="1824025" cy="818884"/>
          </a:xfrm>
          <a:prstGeom prst="rect">
            <a:avLst/>
          </a:prstGeom>
        </p:spPr>
      </p:pic>
      <p:sp>
        <p:nvSpPr>
          <p:cNvPr id="28" name="Object 44"/>
          <p:cNvSpPr txBox="1"/>
          <p:nvPr/>
        </p:nvSpPr>
        <p:spPr>
          <a:xfrm>
            <a:off x="711111" y="9669283"/>
            <a:ext cx="3633333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 smtClean="0">
                <a:solidFill>
                  <a:srgbClr val="BE8D6E"/>
                </a:solidFill>
                <a:latin typeface="DynaPuff Regular" pitchFamily="2" charset="0"/>
                <a:ea typeface="DynaPuff Regular" pitchFamily="2" charset="0"/>
                <a:cs typeface="S-Core Dream 3 Light" pitchFamily="34" charset="0"/>
              </a:rPr>
              <a:t>About BOWOW</a:t>
            </a:r>
            <a:endParaRPr lang="en-US" dirty="0">
              <a:solidFill>
                <a:srgbClr val="BE8D6E"/>
              </a:solidFill>
              <a:latin typeface="DynaPuff Regular" pitchFamily="2" charset="0"/>
              <a:ea typeface="DynaPuff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1200</Words>
  <Application>Microsoft Office PowerPoint</Application>
  <PresentationFormat>사용자 지정</PresentationFormat>
  <Paragraphs>405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8" baseType="lpstr">
      <vt:lpstr>?? ??</vt:lpstr>
      <vt:lpstr>Arial Unicode MS</vt:lpstr>
      <vt:lpstr>DynaPuff Regular</vt:lpstr>
      <vt:lpstr>MS P????</vt:lpstr>
      <vt:lpstr>ONE 모바일고딕 OTF Light</vt:lpstr>
      <vt:lpstr>ONE 모바일고딕 OTF Regular</vt:lpstr>
      <vt:lpstr>ONE 모바일고딕 Title</vt:lpstr>
      <vt:lpstr>S-Core Dream 3 Light</vt:lpstr>
      <vt:lpstr>S-Core Dream 6 Bold</vt:lpstr>
      <vt:lpstr>다음_SemiBold</vt:lpstr>
      <vt:lpstr>맑은 고딕</vt:lpstr>
      <vt:lpstr>한컴 윤고딕 230</vt:lpstr>
      <vt:lpstr>Arial</vt:lpstr>
      <vt:lpstr>Calibri</vt:lpstr>
      <vt:lpstr>Segoe UI Black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EZEN202</cp:lastModifiedBy>
  <cp:revision>17</cp:revision>
  <dcterms:created xsi:type="dcterms:W3CDTF">2023-04-28T09:42:31Z</dcterms:created>
  <dcterms:modified xsi:type="dcterms:W3CDTF">2023-04-28T07:26:48Z</dcterms:modified>
</cp:coreProperties>
</file>