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293" r:id="rId3"/>
    <p:sldId id="294" r:id="rId4"/>
    <p:sldId id="295" r:id="rId5"/>
    <p:sldId id="274" r:id="rId6"/>
    <p:sldId id="316" r:id="rId7"/>
    <p:sldId id="317" r:id="rId8"/>
    <p:sldId id="339" r:id="rId9"/>
    <p:sldId id="340" r:id="rId10"/>
    <p:sldId id="343" r:id="rId11"/>
    <p:sldId id="365" r:id="rId12"/>
    <p:sldId id="366" r:id="rId13"/>
    <p:sldId id="346" r:id="rId14"/>
    <p:sldId id="347" r:id="rId15"/>
    <p:sldId id="349" r:id="rId16"/>
    <p:sldId id="350" r:id="rId17"/>
    <p:sldId id="359" r:id="rId18"/>
    <p:sldId id="362" r:id="rId19"/>
    <p:sldId id="363" r:id="rId20"/>
    <p:sldId id="351" r:id="rId21"/>
    <p:sldId id="360" r:id="rId22"/>
    <p:sldId id="354" r:id="rId23"/>
    <p:sldId id="355" r:id="rId24"/>
    <p:sldId id="356" r:id="rId25"/>
    <p:sldId id="357" r:id="rId26"/>
    <p:sldId id="358" r:id="rId27"/>
    <p:sldId id="361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7D54"/>
    <a:srgbClr val="987C4D"/>
    <a:srgbClr val="756B5F"/>
    <a:srgbClr val="333333"/>
    <a:srgbClr val="CDC1B6"/>
    <a:srgbClr val="5F5556"/>
    <a:srgbClr val="232380"/>
    <a:srgbClr val="D35F5F"/>
    <a:srgbClr val="802323"/>
    <a:srgbClr val="E02F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097" autoAdjust="0"/>
    <p:restoredTop sz="92416" autoAdjust="0"/>
  </p:normalViewPr>
  <p:slideViewPr>
    <p:cSldViewPr>
      <p:cViewPr varScale="1">
        <p:scale>
          <a:sx n="73" d="100"/>
          <a:sy n="73" d="100"/>
        </p:scale>
        <p:origin x="6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06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ABEAC-FD1E-446D-854E-09142DFB339C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40037E-5901-4B68-9415-DA47D42F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5040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99D967-67B2-4132-B52D-A253871A1F24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1EE08-D29B-4EEA-AE59-EA43F352A7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101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ts val="2400"/>
              </a:lnSpc>
              <a:buFontTx/>
              <a:buNone/>
            </a:pPr>
            <a:r>
              <a:rPr lang="ko-KR" altLang="en-US" sz="12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기존에 운용되고 있는 공공도서관 및 대학도서관 웹 페이지 및 도서관 관리 시스템인 </a:t>
            </a:r>
            <a:r>
              <a:rPr lang="en-US" altLang="ko-KR" sz="12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KOLAS</a:t>
            </a:r>
            <a:r>
              <a:rPr lang="ko-KR" altLang="en-US" sz="12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참조</a:t>
            </a:r>
            <a:endParaRPr lang="en-US" altLang="ko-KR" sz="1200" dirty="0" smtClean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1EE08-D29B-4EEA-AE59-EA43F352A71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075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ts val="2400"/>
              </a:lnSpc>
              <a:buFontTx/>
              <a:buNone/>
            </a:pPr>
            <a:r>
              <a:rPr lang="ko-KR" altLang="en-US" sz="12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기존에 운용되고 있는 공공도서관 및 대학도서관 웹 페이지 및 도서관 관리 시스템인 </a:t>
            </a:r>
            <a:r>
              <a:rPr lang="en-US" altLang="ko-KR" sz="12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KOLAS</a:t>
            </a:r>
            <a:r>
              <a:rPr lang="ko-KR" altLang="en-US" sz="12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참조</a:t>
            </a:r>
            <a:endParaRPr lang="en-US" altLang="ko-KR" sz="1200" dirty="0" smtClean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1EE08-D29B-4EEA-AE59-EA43F352A71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075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03F18-CB98-4E85-A37B-EF5A4E6C8DE7}" type="datetime1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284039" y="6460127"/>
            <a:ext cx="2844800" cy="365125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641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6C65-58A5-46D5-A762-12670B92641B}" type="datetime1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184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9A68A-AC6E-41FE-B28C-2BB812CC2E01}" type="datetime1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585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B8B09-A0F3-4880-B090-7FDDEE5B5065}" type="datetime1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309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7D3F4-816B-4FA6-91FC-91836ECD0E53}" type="datetime1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493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9FCFF-984A-4549-AB53-391F9EC1244A}" type="datetime1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215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18DE4-C4FE-4171-90C7-38CF01638033}" type="datetime1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161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7621-9D18-4C20-9B84-3E938621A025}" type="datetime1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182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9367528" y="6509627"/>
            <a:ext cx="2844800" cy="365125"/>
          </a:xfrm>
        </p:spPr>
        <p:txBody>
          <a:bodyPr/>
          <a:lstStyle>
            <a:lvl1pPr>
              <a:defRPr>
                <a:solidFill>
                  <a:srgbClr val="756B5F"/>
                </a:solidFill>
              </a:defRPr>
            </a:lvl1pPr>
          </a:lstStyle>
          <a:p>
            <a:fld id="{8E974B11-60DB-405B-8211-256C6E06427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39349" y="116672"/>
            <a:ext cx="0" cy="360000"/>
          </a:xfrm>
          <a:prstGeom prst="line">
            <a:avLst/>
          </a:prstGeom>
          <a:ln w="38100">
            <a:solidFill>
              <a:srgbClr val="987C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753888" y="6525924"/>
            <a:ext cx="14863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>
                <a:solidFill>
                  <a:srgbClr val="987C4D"/>
                </a:solidFill>
              </a:rPr>
              <a:t>Integrated </a:t>
            </a:r>
            <a:r>
              <a:rPr lang="en-US" altLang="ko-KR" sz="800" b="1" dirty="0" err="1" smtClean="0">
                <a:solidFill>
                  <a:srgbClr val="756B5F"/>
                </a:solidFill>
              </a:rPr>
              <a:t>L</a:t>
            </a:r>
            <a:r>
              <a:rPr lang="en-US" altLang="ko-KR" sz="800" dirty="0" err="1" smtClean="0">
                <a:solidFill>
                  <a:srgbClr val="987C4D"/>
                </a:solidFill>
              </a:rPr>
              <a:t>ibr</a:t>
            </a:r>
            <a:r>
              <a:rPr lang="en-US" altLang="ko-KR" sz="800" b="1" dirty="0" err="1" smtClean="0">
                <a:solidFill>
                  <a:srgbClr val="756B5F"/>
                </a:solidFill>
              </a:rPr>
              <a:t>A</a:t>
            </a:r>
            <a:r>
              <a:rPr lang="en-US" altLang="ko-KR" sz="800" dirty="0" err="1" smtClean="0">
                <a:solidFill>
                  <a:srgbClr val="987C4D"/>
                </a:solidFill>
              </a:rPr>
              <a:t>ry</a:t>
            </a:r>
            <a:r>
              <a:rPr lang="en-US" altLang="ko-KR" sz="800" b="1" dirty="0" err="1" smtClean="0">
                <a:solidFill>
                  <a:srgbClr val="5F5556"/>
                </a:solidFill>
              </a:rPr>
              <a:t>S</a:t>
            </a:r>
            <a:r>
              <a:rPr lang="en-US" altLang="ko-KR" sz="800" dirty="0" err="1" smtClean="0">
                <a:solidFill>
                  <a:srgbClr val="987C4D"/>
                </a:solidFill>
              </a:rPr>
              <a:t>ystem</a:t>
            </a:r>
            <a:r>
              <a:rPr lang="en-US" altLang="ko-KR" sz="800" dirty="0" smtClean="0">
                <a:solidFill>
                  <a:srgbClr val="987C4D"/>
                </a:solidFill>
              </a:rPr>
              <a:t> </a:t>
            </a:r>
            <a:r>
              <a:rPr lang="en-US" altLang="ko-KR" sz="800" b="1" dirty="0" smtClean="0">
                <a:solidFill>
                  <a:srgbClr val="756B5F"/>
                </a:solidFill>
              </a:rPr>
              <a:t>*</a:t>
            </a:r>
            <a:endParaRPr lang="ko-KR" altLang="en-US" sz="800" b="1" dirty="0">
              <a:solidFill>
                <a:srgbClr val="756B5F"/>
              </a:solidFill>
            </a:endParaRPr>
          </a:p>
        </p:txBody>
      </p:sp>
      <p:grpSp>
        <p:nvGrpSpPr>
          <p:cNvPr id="2" name="그룹 1"/>
          <p:cNvGrpSpPr/>
          <p:nvPr userDrawn="1"/>
        </p:nvGrpSpPr>
        <p:grpSpPr>
          <a:xfrm>
            <a:off x="160485" y="6369148"/>
            <a:ext cx="654929" cy="444228"/>
            <a:chOff x="120363" y="6369148"/>
            <a:chExt cx="491197" cy="444228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100" y="6369148"/>
              <a:ext cx="375721" cy="375721"/>
            </a:xfrm>
            <a:prstGeom prst="rect">
              <a:avLst/>
            </a:prstGeom>
          </p:spPr>
        </p:pic>
        <p:sp>
          <p:nvSpPr>
            <p:cNvPr id="14" name="타원 13"/>
            <p:cNvSpPr/>
            <p:nvPr/>
          </p:nvSpPr>
          <p:spPr>
            <a:xfrm>
              <a:off x="120363" y="6381328"/>
              <a:ext cx="491197" cy="432048"/>
            </a:xfrm>
            <a:prstGeom prst="ellipse">
              <a:avLst/>
            </a:prstGeom>
            <a:noFill/>
            <a:ln w="38100">
              <a:solidFill>
                <a:srgbClr val="756B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tIns="0" rIns="0" bIns="0" rtlCol="0" anchor="b" anchorCtr="0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rgbClr val="756B5F"/>
                  </a:solidFill>
                </a:rPr>
                <a:t>LAS</a:t>
              </a:r>
              <a:r>
                <a:rPr lang="en-US" altLang="ko-KR" sz="800" b="1" baseline="30000" dirty="0" smtClean="0">
                  <a:solidFill>
                    <a:srgbClr val="756B5F"/>
                  </a:solidFill>
                </a:rPr>
                <a:t>*</a:t>
              </a:r>
              <a:endParaRPr lang="ko-KR" altLang="en-US" sz="800" b="1" baseline="30000" dirty="0">
                <a:solidFill>
                  <a:srgbClr val="756B5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0801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7649B-2577-404C-858E-51E9DEBB2548}" type="datetime1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747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4C674-EF46-4F27-9E3E-4F6A170B0DC6}" type="datetime1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872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F11ED-9D7B-4CCE-A57D-CC1D7760FB25}" type="datetime1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174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hyperlink" Target="http://kolas.nl.go.kr/nltech/index.do" TargetMode="Externa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934" y="1179750"/>
            <a:ext cx="823905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0" descr="https://jessgroopman.files.wordpress.com/2014/02/istock_iotpost_interoperability.pn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15721" t="6507"/>
          <a:stretch/>
        </p:blipFill>
        <p:spPr bwMode="auto">
          <a:xfrm flipH="1">
            <a:off x="8301752" y="2043846"/>
            <a:ext cx="1466656" cy="1514642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2615128" y="2707614"/>
            <a:ext cx="46330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800" b="1" spc="-300" dirty="0" err="1"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프로젝트명</a:t>
            </a:r>
            <a:r>
              <a:rPr lang="en-US" altLang="ko-KR" sz="2800" b="1" spc="-300" dirty="0"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800" b="1" spc="-300" dirty="0"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프로젝트  </a:t>
            </a:r>
            <a:r>
              <a:rPr lang="ko-KR" altLang="en-US" sz="2800" b="1" spc="-300" dirty="0" err="1"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간략</a:t>
            </a:r>
            <a:r>
              <a:rPr lang="ko-KR" altLang="en-US" sz="2800" b="1" spc="-300" dirty="0"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설명</a:t>
            </a:r>
            <a:r>
              <a:rPr lang="en-US" altLang="ko-KR" sz="2800" b="1" spc="-300" dirty="0"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1514785" y="2133856"/>
            <a:ext cx="675535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514785" y="3754036"/>
            <a:ext cx="6790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429846" y="1455167"/>
            <a:ext cx="4098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가는안상수체" pitchFamily="2" charset="-127"/>
                <a:ea typeface="가는안상수체" pitchFamily="2" charset="-127"/>
              </a:rPr>
              <a:t>2023</a:t>
            </a:r>
            <a:r>
              <a:rPr lang="ko-KR" altLang="en-US" sz="1200">
                <a:latin typeface="가는안상수체" pitchFamily="2" charset="-127"/>
                <a:ea typeface="가는안상수체" pitchFamily="2" charset="-127"/>
              </a:rPr>
              <a:t>년</a:t>
            </a:r>
            <a:r>
              <a:rPr lang="ko-KR" altLang="en-US" sz="2000" spc="-15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>
                <a:latin typeface="가는안상수체" pitchFamily="2" charset="-127"/>
                <a:ea typeface="가는안상수체" pitchFamily="2" charset="-127"/>
              </a:rPr>
              <a:t>05</a:t>
            </a:r>
            <a:r>
              <a:rPr lang="ko-KR" altLang="en-US" sz="1200" spc="-15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월</a:t>
            </a:r>
            <a:r>
              <a:rPr lang="ko-KR" altLang="en-US" sz="2000" spc="-15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>
                <a:latin typeface="가는안상수체" pitchFamily="2" charset="-127"/>
                <a:ea typeface="가는안상수체" pitchFamily="2" charset="-127"/>
              </a:rPr>
              <a:t> 08</a:t>
            </a:r>
            <a:r>
              <a:rPr lang="ko-KR" altLang="en-US" sz="1200" spc="-15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일</a:t>
            </a:r>
            <a:r>
              <a:rPr lang="en-US" altLang="ko-KR" sz="2000" spc="-150">
                <a:latin typeface="가는안상수체" pitchFamily="2" charset="-127"/>
                <a:ea typeface="가는안상수체" pitchFamily="2" charset="-127"/>
              </a:rPr>
              <a:t>  </a:t>
            </a:r>
            <a:r>
              <a:rPr lang="ko-KR" altLang="en-US" sz="2000" spc="-150">
                <a:latin typeface="가는안상수체" pitchFamily="2" charset="-127"/>
                <a:ea typeface="가는안상수체" pitchFamily="2" charset="-127"/>
              </a:rPr>
              <a:t>월</a:t>
            </a:r>
            <a:r>
              <a:rPr lang="ko-KR" altLang="en-US" sz="1200" spc="-15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요일</a:t>
            </a:r>
            <a:r>
              <a:rPr lang="ko-KR" altLang="en-US" sz="2000" spc="-15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>
                <a:latin typeface="가는안상수체" pitchFamily="2" charset="-127"/>
                <a:ea typeface="가는안상수체" pitchFamily="2" charset="-127"/>
              </a:rPr>
              <a:t> 9</a:t>
            </a:r>
            <a:r>
              <a:rPr lang="ko-KR" altLang="en-US" sz="1200" spc="-15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시</a:t>
            </a:r>
            <a:r>
              <a:rPr lang="en-US" altLang="ko-KR" sz="1200" spc="-15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 dirty="0">
                <a:latin typeface="가는안상수체" pitchFamily="2" charset="-127"/>
                <a:ea typeface="가는안상수체" pitchFamily="2" charset="-127"/>
              </a:rPr>
              <a:t>30</a:t>
            </a:r>
            <a:r>
              <a:rPr lang="ko-KR" altLang="en-US" sz="1200" spc="-150" dirty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분</a:t>
            </a:r>
            <a:endParaRPr lang="ko-KR" altLang="en-US" sz="1200" spc="-150" dirty="0">
              <a:latin typeface="가는안상수체" pitchFamily="2" charset="-127"/>
              <a:ea typeface="가는안상수체" pitchFamily="2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431704" y="3861048"/>
            <a:ext cx="6480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>
                <a:solidFill>
                  <a:srgbClr val="FFC000"/>
                </a:solidFill>
              </a:rPr>
              <a:t>[</a:t>
            </a:r>
            <a:r>
              <a:rPr lang="ko-KR" altLang="en-US" b="1">
                <a:solidFill>
                  <a:srgbClr val="FFC000"/>
                </a:solidFill>
              </a:rPr>
              <a:t>디지털컨버전스</a:t>
            </a:r>
            <a:r>
              <a:rPr lang="en-US" altLang="ko-KR" b="1">
                <a:solidFill>
                  <a:srgbClr val="FFC000"/>
                </a:solidFill>
              </a:rPr>
              <a:t>]Full stack(</a:t>
            </a:r>
            <a:r>
              <a:rPr lang="ko-KR" altLang="en-US" b="1">
                <a:solidFill>
                  <a:srgbClr val="FFC000"/>
                </a:solidFill>
              </a:rPr>
              <a:t>풀 스택</a:t>
            </a:r>
            <a:r>
              <a:rPr lang="en-US" altLang="ko-KR" b="1">
                <a:solidFill>
                  <a:srgbClr val="FFC000"/>
                </a:solidFill>
              </a:rPr>
              <a:t>)</a:t>
            </a:r>
            <a:r>
              <a:rPr lang="ko-KR" altLang="en-US" b="1">
                <a:solidFill>
                  <a:srgbClr val="FFC000"/>
                </a:solidFill>
              </a:rPr>
              <a:t> 개뱔자 과정</a:t>
            </a:r>
            <a:endParaRPr lang="en-US" altLang="ko-KR" b="1" dirty="0">
              <a:solidFill>
                <a:srgbClr val="FFC000"/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b="1">
                <a:solidFill>
                  <a:srgbClr val="FFC000"/>
                </a:solidFill>
              </a:rPr>
              <a:t>홍길동</a:t>
            </a:r>
            <a:r>
              <a:rPr lang="en-US" altLang="ko-KR" b="1">
                <a:solidFill>
                  <a:srgbClr val="FFC000"/>
                </a:solidFill>
              </a:rPr>
              <a:t>, </a:t>
            </a:r>
            <a:r>
              <a:rPr lang="ko-KR" altLang="en-US" b="1">
                <a:solidFill>
                  <a:srgbClr val="FFC000"/>
                </a:solidFill>
              </a:rPr>
              <a:t>아무개</a:t>
            </a:r>
            <a:r>
              <a:rPr lang="en-US" altLang="ko-KR" b="1">
                <a:solidFill>
                  <a:srgbClr val="FFC000"/>
                </a:solidFill>
              </a:rPr>
              <a:t>, </a:t>
            </a:r>
            <a:r>
              <a:rPr lang="ko-KR" altLang="en-US" b="1">
                <a:solidFill>
                  <a:srgbClr val="FFC000"/>
                </a:solidFill>
              </a:rPr>
              <a:t>이무개</a:t>
            </a:r>
            <a:r>
              <a:rPr lang="en-US" altLang="ko-KR" b="1">
                <a:solidFill>
                  <a:srgbClr val="FFC000"/>
                </a:solidFill>
              </a:rPr>
              <a:t>, </a:t>
            </a:r>
            <a:r>
              <a:rPr lang="ko-KR" altLang="en-US" b="1">
                <a:solidFill>
                  <a:srgbClr val="FFC000"/>
                </a:solidFill>
              </a:rPr>
              <a:t>김무개</a:t>
            </a:r>
            <a:endParaRPr lang="ko-KR" altLang="en-US" b="1" dirty="0">
              <a:solidFill>
                <a:srgbClr val="FFC000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46070">
            <a:off x="8260966" y="4756170"/>
            <a:ext cx="2258852" cy="20179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761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2063552" y="1772816"/>
            <a:ext cx="7776864" cy="2391548"/>
            <a:chOff x="971600" y="1556792"/>
            <a:chExt cx="7776864" cy="2082961"/>
          </a:xfrm>
        </p:grpSpPr>
        <p:sp>
          <p:nvSpPr>
            <p:cNvPr id="3" name="모서리가 둥근 직사각형 2"/>
            <p:cNvSpPr/>
            <p:nvPr/>
          </p:nvSpPr>
          <p:spPr>
            <a:xfrm>
              <a:off x="1079612" y="1556794"/>
              <a:ext cx="1044116" cy="539390"/>
            </a:xfrm>
            <a:prstGeom prst="round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bg1"/>
                  </a:solidFill>
                  <a:latin typeface="Segoe UI Black" panose="020B0A02040204020203" pitchFamily="34" charset="0"/>
                  <a:ea typeface="다음_SemiBold" panose="02000700060000000000" pitchFamily="2" charset="-127"/>
                  <a:cs typeface="Segoe UI Black" panose="020B0A02040204020203" pitchFamily="34" charset="0"/>
                </a:rPr>
                <a:t>비회원</a:t>
              </a:r>
              <a:endParaRPr lang="ko-KR" altLang="en-US" sz="1400" b="1" dirty="0">
                <a:solidFill>
                  <a:schemeClr val="bg1"/>
                </a:solidFill>
                <a:latin typeface="Segoe UI Black" panose="020B0A02040204020203" pitchFamily="34" charset="0"/>
                <a:ea typeface="다음_SemiBold" panose="02000700060000000000" pitchFamily="2" charset="-127"/>
                <a:cs typeface="Segoe UI Black" panose="020B0A02040204020203" pitchFamily="34" charset="0"/>
              </a:endParaRPr>
            </a:p>
          </p:txBody>
        </p:sp>
        <p:sp>
          <p:nvSpPr>
            <p:cNvPr id="4" name="모서리가 둥근 직사각형 3"/>
            <p:cNvSpPr/>
            <p:nvPr/>
          </p:nvSpPr>
          <p:spPr>
            <a:xfrm>
              <a:off x="2941783" y="1556794"/>
              <a:ext cx="1044116" cy="539390"/>
            </a:xfrm>
            <a:prstGeom prst="round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bg1"/>
                  </a:solidFill>
                  <a:latin typeface="Segoe UI Black" panose="020B0A02040204020203" pitchFamily="34" charset="0"/>
                  <a:ea typeface="다음_SemiBold" panose="02000700060000000000" pitchFamily="2" charset="-127"/>
                  <a:cs typeface="Segoe UI Black" panose="020B0A02040204020203" pitchFamily="34" charset="0"/>
                </a:rPr>
                <a:t>준회원</a:t>
              </a:r>
              <a:endParaRPr lang="ko-KR" altLang="en-US" sz="1400" b="1" dirty="0">
                <a:solidFill>
                  <a:schemeClr val="bg1"/>
                </a:solidFill>
                <a:latin typeface="Segoe UI Black" panose="020B0A02040204020203" pitchFamily="34" charset="0"/>
                <a:ea typeface="다음_SemiBold" panose="02000700060000000000" pitchFamily="2" charset="-127"/>
                <a:cs typeface="Segoe UI Black" panose="020B0A02040204020203" pitchFamily="34" charset="0"/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4829478" y="1556793"/>
              <a:ext cx="1044116" cy="539390"/>
            </a:xfrm>
            <a:prstGeom prst="round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>
                  <a:solidFill>
                    <a:schemeClr val="bg1"/>
                  </a:solidFill>
                  <a:latin typeface="Segoe UI Black" panose="020B0A02040204020203" pitchFamily="34" charset="0"/>
                  <a:ea typeface="다음_SemiBold" panose="02000700060000000000" pitchFamily="2" charset="-127"/>
                  <a:cs typeface="Segoe UI Black" panose="020B0A02040204020203" pitchFamily="34" charset="0"/>
                </a:rPr>
                <a:t>정</a:t>
              </a:r>
              <a:r>
                <a:rPr lang="ko-KR" altLang="en-US" sz="1400" b="1">
                  <a:solidFill>
                    <a:schemeClr val="bg1"/>
                  </a:solidFill>
                  <a:latin typeface="Segoe UI Black" panose="020B0A02040204020203" pitchFamily="34" charset="0"/>
                  <a:ea typeface="다음_SemiBold" panose="02000700060000000000" pitchFamily="2" charset="-127"/>
                  <a:cs typeface="Segoe UI Black" panose="020B0A02040204020203" pitchFamily="34" charset="0"/>
                </a:rPr>
                <a:t>회원</a:t>
              </a:r>
              <a:endParaRPr lang="ko-KR" altLang="en-US" sz="1400" b="1">
                <a:solidFill>
                  <a:schemeClr val="bg1"/>
                </a:solidFill>
                <a:latin typeface="Segoe UI Black" panose="020B0A02040204020203" pitchFamily="34" charset="0"/>
                <a:ea typeface="다음_SemiBold" panose="02000700060000000000" pitchFamily="2" charset="-127"/>
                <a:cs typeface="Segoe UI Black" panose="020B0A02040204020203" pitchFamily="34" charset="0"/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6733126" y="1556792"/>
              <a:ext cx="1044116" cy="539390"/>
            </a:xfrm>
            <a:prstGeom prst="round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>
                  <a:solidFill>
                    <a:schemeClr val="bg1"/>
                  </a:solidFill>
                  <a:latin typeface="Segoe UI Black" panose="020B0A02040204020203" pitchFamily="34" charset="0"/>
                  <a:ea typeface="다음_SemiBold" panose="02000700060000000000" pitchFamily="2" charset="-127"/>
                  <a:cs typeface="Segoe UI Black" panose="020B0A02040204020203" pitchFamily="34" charset="0"/>
                </a:rPr>
                <a:t>우수회원</a:t>
              </a:r>
              <a:endParaRPr lang="ko-KR" altLang="en-US" sz="1400" b="1">
                <a:solidFill>
                  <a:schemeClr val="bg1"/>
                </a:solidFill>
                <a:latin typeface="Segoe UI Black" panose="020B0A02040204020203" pitchFamily="34" charset="0"/>
                <a:ea typeface="다음_SemiBold" panose="02000700060000000000" pitchFamily="2" charset="-127"/>
                <a:cs typeface="Segoe UI Black" panose="020B0A02040204020203" pitchFamily="34" charset="0"/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1080939" y="2589023"/>
              <a:ext cx="864096" cy="539390"/>
            </a:xfrm>
            <a:prstGeom prst="round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>
                  <a:solidFill>
                    <a:schemeClr val="bg1"/>
                  </a:solidFill>
                  <a:latin typeface="다음_SemiBold" panose="02000700060000000000" pitchFamily="2" charset="-127"/>
                  <a:ea typeface="다음_SemiBold" panose="02000700060000000000" pitchFamily="2" charset="-127"/>
                </a:rPr>
                <a:t>관리자</a:t>
              </a:r>
              <a:endParaRPr lang="ko-KR" altLang="en-US" sz="1200" b="1"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endParaRPr>
            </a:p>
          </p:txBody>
        </p:sp>
        <p:sp>
          <p:nvSpPr>
            <p:cNvPr id="9" name="오른쪽 화살표 8"/>
            <p:cNvSpPr/>
            <p:nvPr/>
          </p:nvSpPr>
          <p:spPr>
            <a:xfrm>
              <a:off x="2240862" y="1768939"/>
              <a:ext cx="627787" cy="167843"/>
            </a:xfrm>
            <a:prstGeom prst="rightArrow">
              <a:avLst/>
            </a:prstGeom>
            <a:solidFill>
              <a:srgbClr val="333333"/>
            </a:solidFill>
            <a:ln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덧셈 기호 9"/>
            <p:cNvSpPr/>
            <p:nvPr/>
          </p:nvSpPr>
          <p:spPr>
            <a:xfrm>
              <a:off x="2400207" y="2097863"/>
              <a:ext cx="262113" cy="335687"/>
            </a:xfrm>
            <a:prstGeom prst="mathPlus">
              <a:avLst/>
            </a:prstGeom>
            <a:solidFill>
              <a:srgbClr val="464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71600" y="2186729"/>
              <a:ext cx="1189078" cy="2948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>
                  <a:solidFill>
                    <a:srgbClr val="464646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도서검</a:t>
              </a:r>
              <a:r>
                <a:rPr lang="ko-KR" altLang="en-US" sz="1600" b="1" dirty="0">
                  <a:solidFill>
                    <a:srgbClr val="464646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색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778565" y="2186729"/>
              <a:ext cx="1276029" cy="2948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>
                  <a:solidFill>
                    <a:srgbClr val="464646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게시판 이용</a:t>
              </a:r>
              <a:endParaRPr lang="ko-KR" altLang="en-US" sz="1600" b="1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581017" y="2117680"/>
              <a:ext cx="1539141" cy="583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ko-KR" altLang="en-US" sz="1600" b="1" dirty="0">
                  <a:solidFill>
                    <a:srgbClr val="464646"/>
                  </a:solidFill>
                </a:rPr>
                <a:t>∙ </a:t>
              </a:r>
              <a:r>
                <a:rPr lang="ko-KR" altLang="en-US" sz="1600" b="1" dirty="0">
                  <a:solidFill>
                    <a:srgbClr val="464646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자리 예약</a:t>
              </a:r>
              <a:endParaRPr lang="en-US" altLang="ko-KR" sz="1600" b="1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  <a:p>
              <a:pPr algn="ctr">
                <a:lnSpc>
                  <a:spcPts val="1500"/>
                </a:lnSpc>
              </a:pPr>
              <a:r>
                <a:rPr lang="ko-KR" altLang="en-US" sz="1600" b="1" dirty="0">
                  <a:solidFill>
                    <a:srgbClr val="464646"/>
                  </a:solidFill>
                </a:rPr>
                <a:t>∙ </a:t>
              </a:r>
              <a:r>
                <a:rPr lang="ko-KR" altLang="en-US" sz="1600" b="1" dirty="0">
                  <a:solidFill>
                    <a:srgbClr val="464646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도서 예약</a:t>
              </a:r>
              <a:endParaRPr lang="en-US" altLang="ko-KR" sz="1600" b="1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  <a:p>
              <a:pPr algn="ctr">
                <a:lnSpc>
                  <a:spcPts val="1500"/>
                </a:lnSpc>
              </a:pPr>
              <a:r>
                <a:rPr lang="ko-KR" altLang="en-US" sz="1600" b="1" dirty="0">
                  <a:solidFill>
                    <a:srgbClr val="464646"/>
                  </a:solidFill>
                </a:rPr>
                <a:t>∙ </a:t>
              </a:r>
              <a:r>
                <a:rPr lang="ko-KR" altLang="en-US" sz="1600" b="1" dirty="0">
                  <a:solidFill>
                    <a:srgbClr val="464646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도서 신청</a:t>
              </a:r>
              <a:endParaRPr lang="ko-KR" altLang="en-US" sz="1600" b="1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639947" y="2126613"/>
              <a:ext cx="2108517" cy="462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ko-KR" altLang="en-US" sz="1600" b="1" dirty="0">
                  <a:solidFill>
                    <a:srgbClr val="464646"/>
                  </a:solidFill>
                </a:rPr>
                <a:t>∙ </a:t>
              </a:r>
              <a:r>
                <a:rPr lang="ko-KR" altLang="en-US" sz="1600" b="1" dirty="0">
                  <a:solidFill>
                    <a:srgbClr val="464646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대출 제약조건 완화</a:t>
              </a:r>
              <a:endParaRPr lang="en-US" altLang="ko-KR" sz="1600" b="1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  <a:p>
              <a:r>
                <a:rPr lang="ko-KR" altLang="en-US" sz="1600" b="1" dirty="0">
                  <a:solidFill>
                    <a:srgbClr val="464646"/>
                  </a:solidFill>
                </a:rPr>
                <a:t>∙ </a:t>
              </a:r>
              <a:r>
                <a:rPr lang="ko-KR" altLang="en-US" sz="1600" b="1" dirty="0" err="1">
                  <a:solidFill>
                    <a:srgbClr val="464646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도서추천받기</a:t>
              </a:r>
              <a:endParaRPr lang="en-US" altLang="ko-KR" sz="1600" b="1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  <p:sp>
          <p:nvSpPr>
            <p:cNvPr id="15" name="오른쪽 화살표 14"/>
            <p:cNvSpPr/>
            <p:nvPr/>
          </p:nvSpPr>
          <p:spPr>
            <a:xfrm>
              <a:off x="4117586" y="1777323"/>
              <a:ext cx="627787" cy="167843"/>
            </a:xfrm>
            <a:prstGeom prst="rightArrow">
              <a:avLst/>
            </a:prstGeom>
            <a:solidFill>
              <a:srgbClr val="333333"/>
            </a:solidFill>
            <a:ln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오른쪽 화살표 15"/>
            <p:cNvSpPr/>
            <p:nvPr/>
          </p:nvSpPr>
          <p:spPr>
            <a:xfrm>
              <a:off x="6012160" y="1768937"/>
              <a:ext cx="627787" cy="167843"/>
            </a:xfrm>
            <a:prstGeom prst="rightArrow">
              <a:avLst/>
            </a:prstGeom>
            <a:solidFill>
              <a:srgbClr val="333333"/>
            </a:solidFill>
            <a:ln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덧셈 기호 16"/>
            <p:cNvSpPr/>
            <p:nvPr/>
          </p:nvSpPr>
          <p:spPr>
            <a:xfrm>
              <a:off x="4300422" y="2116593"/>
              <a:ext cx="262113" cy="335687"/>
            </a:xfrm>
            <a:prstGeom prst="mathPlus">
              <a:avLst/>
            </a:prstGeom>
            <a:solidFill>
              <a:srgbClr val="464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덧셈 기호 17"/>
            <p:cNvSpPr/>
            <p:nvPr/>
          </p:nvSpPr>
          <p:spPr>
            <a:xfrm>
              <a:off x="6194996" y="2125863"/>
              <a:ext cx="262113" cy="335687"/>
            </a:xfrm>
            <a:prstGeom prst="mathPlus">
              <a:avLst/>
            </a:prstGeom>
            <a:solidFill>
              <a:srgbClr val="464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72926" y="3130433"/>
              <a:ext cx="5484183" cy="509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solidFill>
                    <a:srgbClr val="464646"/>
                  </a:solidFill>
                </a:rPr>
                <a:t>∙ </a:t>
              </a:r>
              <a:r>
                <a:rPr lang="ko-KR" altLang="en-US" sz="1600" b="1">
                  <a:solidFill>
                    <a:srgbClr val="464646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회원관리  </a:t>
              </a:r>
              <a:r>
                <a:rPr lang="ko-KR" altLang="en-US" sz="1600" b="1">
                  <a:solidFill>
                    <a:srgbClr val="464646"/>
                  </a:solidFill>
                  <a:latin typeface="맑은 고딕"/>
                  <a:ea typeface="맑은 고딕"/>
                </a:rPr>
                <a:t>∙</a:t>
              </a:r>
              <a:r>
                <a:rPr lang="ko-KR" altLang="en-US" sz="1600" b="1" dirty="0">
                  <a:solidFill>
                    <a:srgbClr val="464646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도서관리 </a:t>
              </a:r>
              <a:endParaRPr lang="en-US" altLang="ko-KR" sz="1600" b="1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  <a:p>
              <a:r>
                <a:rPr lang="ko-KR" altLang="en-US" sz="1600" b="1" dirty="0">
                  <a:solidFill>
                    <a:srgbClr val="464646"/>
                  </a:solidFill>
                </a:rPr>
                <a:t>∙ </a:t>
              </a:r>
              <a:r>
                <a:rPr lang="ko-KR" altLang="en-US" sz="1600" b="1" dirty="0">
                  <a:solidFill>
                    <a:srgbClr val="464646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대출</a:t>
              </a:r>
              <a:r>
                <a:rPr lang="en-US" altLang="ko-KR" sz="1600" b="1" dirty="0">
                  <a:solidFill>
                    <a:srgbClr val="464646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/</a:t>
              </a:r>
              <a:r>
                <a:rPr lang="ko-KR" altLang="en-US" sz="1600" b="1" dirty="0">
                  <a:solidFill>
                    <a:srgbClr val="464646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반납 </a:t>
              </a:r>
              <a:r>
                <a:rPr lang="ko-KR" altLang="en-US" sz="1600" b="1" dirty="0">
                  <a:solidFill>
                    <a:srgbClr val="464646"/>
                  </a:solidFill>
                </a:rPr>
                <a:t>∙ </a:t>
              </a:r>
              <a:r>
                <a:rPr lang="ko-KR" altLang="en-US" sz="1600" b="1" dirty="0">
                  <a:solidFill>
                    <a:srgbClr val="464646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게시판 관리</a:t>
              </a:r>
              <a:r>
                <a:rPr lang="ko-KR" altLang="en-US" sz="1600" b="1" dirty="0">
                  <a:solidFill>
                    <a:srgbClr val="464646"/>
                  </a:solidFill>
                </a:rPr>
                <a:t> ∙ </a:t>
              </a:r>
              <a:r>
                <a:rPr lang="ko-KR" altLang="en-US" sz="1600" b="1" dirty="0">
                  <a:solidFill>
                    <a:srgbClr val="464646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통계현황</a:t>
              </a:r>
              <a:endParaRPr lang="ko-KR" altLang="en-US" sz="1600" b="1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</p:grp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2171564" y="1268760"/>
            <a:ext cx="1044116" cy="408149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>
                    <a:lumMod val="50000"/>
                  </a:schemeClr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블랙회원</a:t>
            </a:r>
            <a:endParaRPr lang="ko-KR" altLang="en-US" sz="1200" b="1" dirty="0">
              <a:solidFill>
                <a:schemeClr val="bg1">
                  <a:lumMod val="50000"/>
                </a:schemeClr>
              </a:solidFill>
              <a:latin typeface="다음_SemiBold" panose="02000700060000000000" pitchFamily="2" charset="-127"/>
              <a:ea typeface="다음_SemiBold" panose="02000700060000000000" pitchFamily="2" charset="-127"/>
            </a:endParaRPr>
          </a:p>
        </p:txBody>
      </p:sp>
      <p:cxnSp>
        <p:nvCxnSpPr>
          <p:cNvPr id="32" name="꺾인 연결선 31"/>
          <p:cNvCxnSpPr>
            <a:stCxn id="4" idx="0"/>
            <a:endCxn id="23" idx="3"/>
          </p:cNvCxnSpPr>
          <p:nvPr/>
        </p:nvCxnSpPr>
        <p:spPr>
          <a:xfrm rot="16200000" flipV="1">
            <a:off x="3735745" y="952770"/>
            <a:ext cx="299984" cy="1340113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5" idx="0"/>
            <a:endCxn id="23" idx="3"/>
          </p:cNvCxnSpPr>
          <p:nvPr/>
        </p:nvCxnSpPr>
        <p:spPr>
          <a:xfrm rot="16200000" flipV="1">
            <a:off x="4679594" y="8922"/>
            <a:ext cx="299983" cy="3227808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6" idx="0"/>
            <a:endCxn id="23" idx="3"/>
          </p:cNvCxnSpPr>
          <p:nvPr/>
        </p:nvCxnSpPr>
        <p:spPr>
          <a:xfrm rot="16200000" flipV="1">
            <a:off x="5631417" y="-942903"/>
            <a:ext cx="299982" cy="5131456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847528" y="10734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6.  </a:t>
            </a:r>
            <a:r>
              <a:rPr lang="ko-KR" altLang="en-US" b="1" dirty="0">
                <a:solidFill>
                  <a:srgbClr val="756B5F"/>
                </a:solidFill>
              </a:rPr>
              <a:t>요구사항 분석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991545" y="620688"/>
            <a:ext cx="1685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이용자 권한</a:t>
            </a:r>
            <a:endParaRPr lang="ko-KR" altLang="en-US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035359" y="4365104"/>
            <a:ext cx="602270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용어정리</a:t>
            </a:r>
            <a:endParaRPr lang="ko-KR" altLang="en-US" sz="1600" dirty="0">
              <a:solidFill>
                <a:schemeClr val="accent6">
                  <a:lumMod val="5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285750" indent="-285750">
              <a:lnSpc>
                <a:spcPts val="2400"/>
              </a:lnSpc>
              <a:buFontTx/>
              <a:buChar char="-"/>
            </a:pP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이용자 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: 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도서관 시스템을 이용하고자 하는 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모든 사람들</a:t>
            </a:r>
            <a:endParaRPr lang="en-US" altLang="ko-KR" sz="1600" dirty="0">
              <a:solidFill>
                <a:schemeClr val="accent6">
                  <a:lumMod val="5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285750" indent="-285750">
              <a:lnSpc>
                <a:spcPts val="2400"/>
              </a:lnSpc>
              <a:buFontTx/>
              <a:buChar char="-"/>
            </a:pP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관리자 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: 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관리자 권한을 부여 받은 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사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서</a:t>
            </a:r>
            <a:endParaRPr lang="en-US" altLang="ko-KR" sz="1600" dirty="0">
              <a:solidFill>
                <a:schemeClr val="accent6">
                  <a:lumMod val="5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285750" indent="-285750">
              <a:lnSpc>
                <a:spcPts val="2400"/>
              </a:lnSpc>
              <a:buFontTx/>
              <a:buChar char="-"/>
            </a:pP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회원 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: 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시스템 내에서 회원가입 절차를 거쳐 가입한 이용자로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관리자에 의해 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네  등급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준회원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정회원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우수회원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)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으로 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구분된다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>
              <a:lnSpc>
                <a:spcPts val="2400"/>
              </a:lnSpc>
              <a:buFontTx/>
              <a:buChar char="-"/>
            </a:pP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비회원 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: 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회원가입 절차를 거치지 않고 시스템을 이용하는 이용자</a:t>
            </a:r>
          </a:p>
          <a:p>
            <a:pPr>
              <a:lnSpc>
                <a:spcPts val="2400"/>
              </a:lnSpc>
            </a:pPr>
            <a:endParaRPr lang="ko-KR" altLang="en-US" sz="1600" dirty="0">
              <a:solidFill>
                <a:schemeClr val="accent6">
                  <a:lumMod val="5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733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11</a:t>
            </a:fld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1703512" y="2571821"/>
            <a:ext cx="428322" cy="588777"/>
            <a:chOff x="934391" y="2362099"/>
            <a:chExt cx="428322" cy="785037"/>
          </a:xfrm>
        </p:grpSpPr>
        <p:grpSp>
          <p:nvGrpSpPr>
            <p:cNvPr id="7" name="그룹 6"/>
            <p:cNvGrpSpPr/>
            <p:nvPr/>
          </p:nvGrpSpPr>
          <p:grpSpPr>
            <a:xfrm>
              <a:off x="971600" y="2362099"/>
              <a:ext cx="324000" cy="523198"/>
              <a:chOff x="269738" y="1916832"/>
              <a:chExt cx="324000" cy="523198"/>
            </a:xfrm>
          </p:grpSpPr>
          <p:sp>
            <p:nvSpPr>
              <p:cNvPr id="9" name="타원 8"/>
              <p:cNvSpPr>
                <a:spLocks noChangeAspect="1"/>
              </p:cNvSpPr>
              <p:nvPr/>
            </p:nvSpPr>
            <p:spPr>
              <a:xfrm>
                <a:off x="316520" y="1916832"/>
                <a:ext cx="225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cxnSp>
            <p:nvCxnSpPr>
              <p:cNvPr id="10" name="직선 연결선 9"/>
              <p:cNvCxnSpPr/>
              <p:nvPr/>
            </p:nvCxnSpPr>
            <p:spPr>
              <a:xfrm>
                <a:off x="269738" y="2183348"/>
                <a:ext cx="32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/>
              <p:cNvCxnSpPr>
                <a:stCxn id="9" idx="4"/>
              </p:cNvCxnSpPr>
              <p:nvPr/>
            </p:nvCxnSpPr>
            <p:spPr>
              <a:xfrm>
                <a:off x="429020" y="2096832"/>
                <a:ext cx="0" cy="2099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427052" y="2287630"/>
                <a:ext cx="15240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 flipH="1">
                <a:off x="291254" y="2276872"/>
                <a:ext cx="144016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TextBox 7"/>
            <p:cNvSpPr txBox="1"/>
            <p:nvPr/>
          </p:nvSpPr>
          <p:spPr>
            <a:xfrm>
              <a:off x="934391" y="2818841"/>
              <a:ext cx="428322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user</a:t>
              </a:r>
              <a:endParaRPr lang="ko-KR" altLang="en-US" sz="1000" dirty="0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2327192" y="1869743"/>
            <a:ext cx="893193" cy="588777"/>
            <a:chOff x="692060" y="2362099"/>
            <a:chExt cx="893193" cy="785037"/>
          </a:xfrm>
        </p:grpSpPr>
        <p:grpSp>
          <p:nvGrpSpPr>
            <p:cNvPr id="15" name="그룹 14"/>
            <p:cNvGrpSpPr/>
            <p:nvPr/>
          </p:nvGrpSpPr>
          <p:grpSpPr>
            <a:xfrm>
              <a:off x="971600" y="2362099"/>
              <a:ext cx="324000" cy="523198"/>
              <a:chOff x="269738" y="1916832"/>
              <a:chExt cx="324000" cy="523198"/>
            </a:xfrm>
          </p:grpSpPr>
          <p:sp>
            <p:nvSpPr>
              <p:cNvPr id="17" name="타원 16"/>
              <p:cNvSpPr>
                <a:spLocks noChangeAspect="1"/>
              </p:cNvSpPr>
              <p:nvPr/>
            </p:nvSpPr>
            <p:spPr>
              <a:xfrm>
                <a:off x="316520" y="1916832"/>
                <a:ext cx="225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cxnSp>
            <p:nvCxnSpPr>
              <p:cNvPr id="18" name="직선 연결선 17"/>
              <p:cNvCxnSpPr/>
              <p:nvPr/>
            </p:nvCxnSpPr>
            <p:spPr>
              <a:xfrm>
                <a:off x="269738" y="2183348"/>
                <a:ext cx="32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>
                <a:stCxn id="17" idx="4"/>
              </p:cNvCxnSpPr>
              <p:nvPr/>
            </p:nvCxnSpPr>
            <p:spPr>
              <a:xfrm>
                <a:off x="429020" y="2096832"/>
                <a:ext cx="0" cy="2099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>
                <a:off x="427052" y="2287630"/>
                <a:ext cx="15240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 flipH="1">
                <a:off x="291254" y="2276872"/>
                <a:ext cx="144016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692060" y="2818841"/>
              <a:ext cx="893193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nonmember</a:t>
              </a:r>
              <a:endParaRPr lang="ko-KR" altLang="en-US" sz="1000" dirty="0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2309271" y="3225816"/>
            <a:ext cx="668773" cy="588777"/>
            <a:chOff x="810398" y="2362099"/>
            <a:chExt cx="668773" cy="785037"/>
          </a:xfrm>
        </p:grpSpPr>
        <p:grpSp>
          <p:nvGrpSpPr>
            <p:cNvPr id="23" name="그룹 22"/>
            <p:cNvGrpSpPr/>
            <p:nvPr/>
          </p:nvGrpSpPr>
          <p:grpSpPr>
            <a:xfrm>
              <a:off x="971600" y="2362099"/>
              <a:ext cx="324000" cy="523198"/>
              <a:chOff x="269738" y="1916832"/>
              <a:chExt cx="324000" cy="523198"/>
            </a:xfrm>
          </p:grpSpPr>
          <p:sp>
            <p:nvSpPr>
              <p:cNvPr id="25" name="타원 24"/>
              <p:cNvSpPr>
                <a:spLocks noChangeAspect="1"/>
              </p:cNvSpPr>
              <p:nvPr/>
            </p:nvSpPr>
            <p:spPr>
              <a:xfrm>
                <a:off x="316520" y="1916832"/>
                <a:ext cx="225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cxnSp>
            <p:nvCxnSpPr>
              <p:cNvPr id="26" name="직선 연결선 25"/>
              <p:cNvCxnSpPr/>
              <p:nvPr/>
            </p:nvCxnSpPr>
            <p:spPr>
              <a:xfrm>
                <a:off x="269738" y="2183348"/>
                <a:ext cx="32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>
                <a:stCxn id="25" idx="4"/>
              </p:cNvCxnSpPr>
              <p:nvPr/>
            </p:nvCxnSpPr>
            <p:spPr>
              <a:xfrm>
                <a:off x="429020" y="2096832"/>
                <a:ext cx="0" cy="2099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427052" y="2287630"/>
                <a:ext cx="15240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 flipH="1">
                <a:off x="291254" y="2276872"/>
                <a:ext cx="144016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TextBox 23"/>
            <p:cNvSpPr txBox="1"/>
            <p:nvPr/>
          </p:nvSpPr>
          <p:spPr>
            <a:xfrm>
              <a:off x="810398" y="2818841"/>
              <a:ext cx="668773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member</a:t>
              </a:r>
              <a:endParaRPr lang="ko-KR" altLang="en-US" sz="1000" dirty="0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9506040" y="3222452"/>
            <a:ext cx="732893" cy="742667"/>
            <a:chOff x="789320" y="2362099"/>
            <a:chExt cx="732893" cy="990223"/>
          </a:xfrm>
        </p:grpSpPr>
        <p:grpSp>
          <p:nvGrpSpPr>
            <p:cNvPr id="31" name="그룹 30"/>
            <p:cNvGrpSpPr/>
            <p:nvPr/>
          </p:nvGrpSpPr>
          <p:grpSpPr>
            <a:xfrm>
              <a:off x="971600" y="2362099"/>
              <a:ext cx="324000" cy="523198"/>
              <a:chOff x="269738" y="1916832"/>
              <a:chExt cx="324000" cy="523198"/>
            </a:xfrm>
          </p:grpSpPr>
          <p:sp>
            <p:nvSpPr>
              <p:cNvPr id="33" name="타원 32"/>
              <p:cNvSpPr>
                <a:spLocks noChangeAspect="1"/>
              </p:cNvSpPr>
              <p:nvPr/>
            </p:nvSpPr>
            <p:spPr>
              <a:xfrm>
                <a:off x="316520" y="1916832"/>
                <a:ext cx="225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cxnSp>
            <p:nvCxnSpPr>
              <p:cNvPr id="34" name="직선 연결선 33"/>
              <p:cNvCxnSpPr/>
              <p:nvPr/>
            </p:nvCxnSpPr>
            <p:spPr>
              <a:xfrm>
                <a:off x="269738" y="2183348"/>
                <a:ext cx="32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>
                <a:stCxn id="33" idx="4"/>
              </p:cNvCxnSpPr>
              <p:nvPr/>
            </p:nvCxnSpPr>
            <p:spPr>
              <a:xfrm>
                <a:off x="429020" y="2096832"/>
                <a:ext cx="0" cy="2099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>
              <a:xfrm>
                <a:off x="427052" y="2287630"/>
                <a:ext cx="15240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 flipH="1">
                <a:off x="291254" y="2276872"/>
                <a:ext cx="144016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TextBox 31"/>
            <p:cNvSpPr txBox="1"/>
            <p:nvPr/>
          </p:nvSpPr>
          <p:spPr>
            <a:xfrm>
              <a:off x="789320" y="2818842"/>
              <a:ext cx="732893" cy="533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/>
                <a:t>admin</a:t>
              </a:r>
            </a:p>
            <a:p>
              <a:r>
                <a:rPr lang="en-US" altLang="ko-KR" sz="1000" dirty="0"/>
                <a:t>(librarian)</a:t>
              </a:r>
              <a:endParaRPr lang="ko-KR" altLang="en-US" sz="1000" dirty="0"/>
            </a:p>
          </p:txBody>
        </p:sp>
      </p:grpSp>
      <p:sp>
        <p:nvSpPr>
          <p:cNvPr id="38" name="아래쪽 화살표 37"/>
          <p:cNvSpPr/>
          <p:nvPr/>
        </p:nvSpPr>
        <p:spPr>
          <a:xfrm rot="2700159" flipH="1">
            <a:off x="2130943" y="1989682"/>
            <a:ext cx="143830" cy="625670"/>
          </a:xfrm>
          <a:prstGeom prst="downArrow">
            <a:avLst>
              <a:gd name="adj1" fmla="val 0"/>
              <a:gd name="adj2" fmla="val 40624"/>
            </a:avLst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cxnSp>
        <p:nvCxnSpPr>
          <p:cNvPr id="39" name="직선 연결선 38"/>
          <p:cNvCxnSpPr>
            <a:stCxn id="40" idx="2"/>
          </p:cNvCxnSpPr>
          <p:nvPr/>
        </p:nvCxnSpPr>
        <p:spPr>
          <a:xfrm flipH="1">
            <a:off x="2909762" y="1682167"/>
            <a:ext cx="1458051" cy="427022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39"/>
          <p:cNvSpPr/>
          <p:nvPr/>
        </p:nvSpPr>
        <p:spPr>
          <a:xfrm>
            <a:off x="4367808" y="1592800"/>
            <a:ext cx="756084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회원가입</a:t>
            </a:r>
          </a:p>
        </p:txBody>
      </p:sp>
      <p:sp>
        <p:nvSpPr>
          <p:cNvPr id="41" name="타원 40"/>
          <p:cNvSpPr/>
          <p:nvPr/>
        </p:nvSpPr>
        <p:spPr>
          <a:xfrm>
            <a:off x="4407221" y="2813890"/>
            <a:ext cx="756084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로그인</a:t>
            </a:r>
          </a:p>
        </p:txBody>
      </p:sp>
      <p:sp>
        <p:nvSpPr>
          <p:cNvPr id="42" name="타원 41"/>
          <p:cNvSpPr/>
          <p:nvPr/>
        </p:nvSpPr>
        <p:spPr>
          <a:xfrm>
            <a:off x="6279429" y="2806638"/>
            <a:ext cx="756084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정보수정</a:t>
            </a:r>
          </a:p>
        </p:txBody>
      </p:sp>
      <p:sp>
        <p:nvSpPr>
          <p:cNvPr id="43" name="타원 42"/>
          <p:cNvSpPr/>
          <p:nvPr/>
        </p:nvSpPr>
        <p:spPr>
          <a:xfrm>
            <a:off x="7215533" y="2780932"/>
            <a:ext cx="756084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회원탈퇴</a:t>
            </a:r>
          </a:p>
        </p:txBody>
      </p:sp>
      <p:sp>
        <p:nvSpPr>
          <p:cNvPr id="44" name="타원 43"/>
          <p:cNvSpPr/>
          <p:nvPr/>
        </p:nvSpPr>
        <p:spPr>
          <a:xfrm>
            <a:off x="5307321" y="2806638"/>
            <a:ext cx="756084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/>
              <a:t>비번찾기</a:t>
            </a:r>
            <a:endParaRPr lang="ko-KR" altLang="en-US" sz="1000" b="1" dirty="0"/>
          </a:p>
        </p:txBody>
      </p:sp>
      <p:sp>
        <p:nvSpPr>
          <p:cNvPr id="45" name="타원 44"/>
          <p:cNvSpPr/>
          <p:nvPr/>
        </p:nvSpPr>
        <p:spPr>
          <a:xfrm>
            <a:off x="4546786" y="3565091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도서신청</a:t>
            </a:r>
          </a:p>
        </p:txBody>
      </p:sp>
      <p:sp>
        <p:nvSpPr>
          <p:cNvPr id="46" name="타원 45"/>
          <p:cNvSpPr/>
          <p:nvPr/>
        </p:nvSpPr>
        <p:spPr>
          <a:xfrm>
            <a:off x="4491635" y="4927276"/>
            <a:ext cx="908491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자리예약</a:t>
            </a:r>
          </a:p>
        </p:txBody>
      </p:sp>
      <p:sp>
        <p:nvSpPr>
          <p:cNvPr id="48" name="타원 47"/>
          <p:cNvSpPr/>
          <p:nvPr/>
        </p:nvSpPr>
        <p:spPr>
          <a:xfrm>
            <a:off x="7326259" y="4239094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도서대출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반납</a:t>
            </a:r>
          </a:p>
        </p:txBody>
      </p:sp>
      <p:sp>
        <p:nvSpPr>
          <p:cNvPr id="50" name="타원 49"/>
          <p:cNvSpPr/>
          <p:nvPr/>
        </p:nvSpPr>
        <p:spPr>
          <a:xfrm>
            <a:off x="7068108" y="1592800"/>
            <a:ext cx="972108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/>
              <a:t>관리자등록</a:t>
            </a:r>
            <a:endParaRPr lang="ko-KR" altLang="en-US" sz="1000" b="1" dirty="0"/>
          </a:p>
        </p:txBody>
      </p:sp>
      <p:sp>
        <p:nvSpPr>
          <p:cNvPr id="55" name="타원 54"/>
          <p:cNvSpPr/>
          <p:nvPr/>
        </p:nvSpPr>
        <p:spPr>
          <a:xfrm>
            <a:off x="7353546" y="4575490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공지사항</a:t>
            </a:r>
            <a:endParaRPr lang="en-US" altLang="ko-KR" sz="1000" b="1" dirty="0"/>
          </a:p>
        </p:txBody>
      </p:sp>
      <p:sp>
        <p:nvSpPr>
          <p:cNvPr id="57" name="타원 56"/>
          <p:cNvSpPr/>
          <p:nvPr/>
        </p:nvSpPr>
        <p:spPr>
          <a:xfrm>
            <a:off x="4527833" y="4521484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/>
              <a:t>내예약</a:t>
            </a:r>
            <a:endParaRPr lang="en-US" altLang="ko-KR" sz="1000" b="1" dirty="0"/>
          </a:p>
          <a:p>
            <a:pPr algn="ctr"/>
            <a:r>
              <a:rPr lang="ko-KR" altLang="en-US" sz="1000" b="1" dirty="0"/>
              <a:t>도서보기</a:t>
            </a:r>
          </a:p>
        </p:txBody>
      </p:sp>
      <p:sp>
        <p:nvSpPr>
          <p:cNvPr id="58" name="타원 57"/>
          <p:cNvSpPr/>
          <p:nvPr/>
        </p:nvSpPr>
        <p:spPr>
          <a:xfrm>
            <a:off x="4551237" y="4063333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/>
              <a:t>내대출</a:t>
            </a:r>
            <a:endParaRPr lang="en-US" altLang="ko-KR" sz="1000" b="1" dirty="0"/>
          </a:p>
          <a:p>
            <a:pPr algn="ctr"/>
            <a:r>
              <a:rPr lang="ko-KR" altLang="en-US" sz="1000" b="1" dirty="0"/>
              <a:t>도서보기</a:t>
            </a:r>
          </a:p>
        </p:txBody>
      </p:sp>
      <p:sp>
        <p:nvSpPr>
          <p:cNvPr id="59" name="타원 58"/>
          <p:cNvSpPr/>
          <p:nvPr/>
        </p:nvSpPr>
        <p:spPr>
          <a:xfrm>
            <a:off x="7326259" y="3889736"/>
            <a:ext cx="756084" cy="295351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도서</a:t>
            </a:r>
            <a:endParaRPr lang="en-US" altLang="ko-KR" sz="1000" b="1" dirty="0"/>
          </a:p>
          <a:p>
            <a:pPr algn="ctr"/>
            <a:r>
              <a:rPr lang="ko-KR" altLang="en-US" sz="1000" b="1" dirty="0"/>
              <a:t>등록관리</a:t>
            </a:r>
          </a:p>
        </p:txBody>
      </p:sp>
      <p:sp>
        <p:nvSpPr>
          <p:cNvPr id="60" name="타원 59"/>
          <p:cNvSpPr/>
          <p:nvPr/>
        </p:nvSpPr>
        <p:spPr>
          <a:xfrm>
            <a:off x="7182248" y="3483009"/>
            <a:ext cx="1001989" cy="317165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회원강등</a:t>
            </a:r>
            <a:r>
              <a:rPr lang="en-US" altLang="ko-KR" sz="1000" b="1" dirty="0"/>
              <a:t>,</a:t>
            </a:r>
          </a:p>
          <a:p>
            <a:pPr algn="ctr"/>
            <a:r>
              <a:rPr lang="ko-KR" altLang="en-US" sz="1000" b="1" dirty="0" err="1"/>
              <a:t>레벨별</a:t>
            </a:r>
            <a:r>
              <a:rPr lang="en-US" altLang="ko-KR" sz="1000" b="1" dirty="0"/>
              <a:t>list</a:t>
            </a:r>
            <a:endParaRPr lang="ko-KR" altLang="en-US" sz="1000" b="1" dirty="0"/>
          </a:p>
        </p:txBody>
      </p:sp>
      <p:sp>
        <p:nvSpPr>
          <p:cNvPr id="61" name="타원 60"/>
          <p:cNvSpPr/>
          <p:nvPr/>
        </p:nvSpPr>
        <p:spPr>
          <a:xfrm>
            <a:off x="7363140" y="4899526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통계</a:t>
            </a:r>
            <a:endParaRPr lang="en-US" altLang="ko-KR" sz="1000" b="1" dirty="0"/>
          </a:p>
        </p:txBody>
      </p:sp>
      <p:cxnSp>
        <p:nvCxnSpPr>
          <p:cNvPr id="62" name="직선 연결선 61"/>
          <p:cNvCxnSpPr>
            <a:stCxn id="50" idx="6"/>
          </p:cNvCxnSpPr>
          <p:nvPr/>
        </p:nvCxnSpPr>
        <p:spPr>
          <a:xfrm>
            <a:off x="8040221" y="1682169"/>
            <a:ext cx="1648099" cy="1757369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아래쪽 화살표 62"/>
          <p:cNvSpPr/>
          <p:nvPr/>
        </p:nvSpPr>
        <p:spPr>
          <a:xfrm rot="8088326" flipH="1">
            <a:off x="2094083" y="2975640"/>
            <a:ext cx="176979" cy="591520"/>
          </a:xfrm>
          <a:prstGeom prst="downArrow">
            <a:avLst>
              <a:gd name="adj1" fmla="val 0"/>
              <a:gd name="adj2" fmla="val 40624"/>
            </a:avLst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47" name="타원 46"/>
          <p:cNvSpPr/>
          <p:nvPr/>
        </p:nvSpPr>
        <p:spPr>
          <a:xfrm>
            <a:off x="4439816" y="1970842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도서검색</a:t>
            </a:r>
          </a:p>
        </p:txBody>
      </p:sp>
      <p:sp>
        <p:nvSpPr>
          <p:cNvPr id="49" name="타원 48"/>
          <p:cNvSpPr/>
          <p:nvPr/>
        </p:nvSpPr>
        <p:spPr>
          <a:xfrm>
            <a:off x="4446249" y="2398126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도서예약</a:t>
            </a:r>
          </a:p>
        </p:txBody>
      </p:sp>
      <p:cxnSp>
        <p:nvCxnSpPr>
          <p:cNvPr id="51" name="직선 연결선 50"/>
          <p:cNvCxnSpPr>
            <a:stCxn id="47" idx="4"/>
            <a:endCxn id="49" idx="0"/>
          </p:cNvCxnSpPr>
          <p:nvPr/>
        </p:nvCxnSpPr>
        <p:spPr>
          <a:xfrm>
            <a:off x="4817863" y="2228507"/>
            <a:ext cx="6433" cy="16961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타원 51"/>
          <p:cNvSpPr/>
          <p:nvPr/>
        </p:nvSpPr>
        <p:spPr>
          <a:xfrm>
            <a:off x="5688217" y="2398126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예약가능확인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118829" y="2416108"/>
            <a:ext cx="60272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&lt;&lt;extend&gt;&gt;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4" name="직선 화살표 연결선 53"/>
          <p:cNvCxnSpPr>
            <a:stCxn id="49" idx="6"/>
            <a:endCxn id="52" idx="2"/>
          </p:cNvCxnSpPr>
          <p:nvPr/>
        </p:nvCxnSpPr>
        <p:spPr>
          <a:xfrm>
            <a:off x="5202333" y="2526958"/>
            <a:ext cx="485884" cy="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806294" y="2249936"/>
            <a:ext cx="55143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&lt;&lt;include&gt;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5685368" y="3187706"/>
            <a:ext cx="908491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자유게시판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3318274" y="1540941"/>
            <a:ext cx="5910079" cy="4048301"/>
          </a:xfrm>
          <a:prstGeom prst="rect">
            <a:avLst/>
          </a:prstGeom>
          <a:noFill/>
          <a:ln w="12700">
            <a:solidFill>
              <a:srgbClr val="8023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67" name="직선 연결선 66"/>
          <p:cNvCxnSpPr>
            <a:endCxn id="47" idx="2"/>
          </p:cNvCxnSpPr>
          <p:nvPr/>
        </p:nvCxnSpPr>
        <p:spPr>
          <a:xfrm flipV="1">
            <a:off x="2848164" y="2099674"/>
            <a:ext cx="1591657" cy="131822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endCxn id="47" idx="2"/>
          </p:cNvCxnSpPr>
          <p:nvPr/>
        </p:nvCxnSpPr>
        <p:spPr>
          <a:xfrm flipV="1">
            <a:off x="2909762" y="2099673"/>
            <a:ext cx="1530059" cy="951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endCxn id="49" idx="2"/>
          </p:cNvCxnSpPr>
          <p:nvPr/>
        </p:nvCxnSpPr>
        <p:spPr>
          <a:xfrm flipV="1">
            <a:off x="2848159" y="2526958"/>
            <a:ext cx="1598090" cy="890942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>
            <a:endCxn id="45" idx="2"/>
          </p:cNvCxnSpPr>
          <p:nvPr/>
        </p:nvCxnSpPr>
        <p:spPr>
          <a:xfrm>
            <a:off x="2909759" y="3439536"/>
            <a:ext cx="1637029" cy="254388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>
            <a:endCxn id="44" idx="3"/>
          </p:cNvCxnSpPr>
          <p:nvPr/>
        </p:nvCxnSpPr>
        <p:spPr>
          <a:xfrm>
            <a:off x="2909757" y="2139771"/>
            <a:ext cx="2508290" cy="819428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>
            <a:endCxn id="42" idx="3"/>
          </p:cNvCxnSpPr>
          <p:nvPr/>
        </p:nvCxnSpPr>
        <p:spPr>
          <a:xfrm flipV="1">
            <a:off x="2930727" y="2959198"/>
            <a:ext cx="3459428" cy="454142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>
            <a:endCxn id="43" idx="3"/>
          </p:cNvCxnSpPr>
          <p:nvPr/>
        </p:nvCxnSpPr>
        <p:spPr>
          <a:xfrm flipV="1">
            <a:off x="2878509" y="2933491"/>
            <a:ext cx="4447750" cy="47468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>
            <a:endCxn id="41" idx="4"/>
          </p:cNvCxnSpPr>
          <p:nvPr/>
        </p:nvCxnSpPr>
        <p:spPr>
          <a:xfrm flipH="1" flipV="1">
            <a:off x="4785263" y="2992626"/>
            <a:ext cx="4903052" cy="44691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>
            <a:endCxn id="44" idx="4"/>
          </p:cNvCxnSpPr>
          <p:nvPr/>
        </p:nvCxnSpPr>
        <p:spPr>
          <a:xfrm flipH="1" flipV="1">
            <a:off x="5685363" y="2985377"/>
            <a:ext cx="4002952" cy="454161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>
            <a:endCxn id="42" idx="4"/>
          </p:cNvCxnSpPr>
          <p:nvPr/>
        </p:nvCxnSpPr>
        <p:spPr>
          <a:xfrm flipH="1" flipV="1">
            <a:off x="6657471" y="2985374"/>
            <a:ext cx="3030844" cy="454162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타원 99"/>
          <p:cNvSpPr/>
          <p:nvPr/>
        </p:nvSpPr>
        <p:spPr>
          <a:xfrm>
            <a:off x="7104112" y="1900114"/>
            <a:ext cx="972108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관리자삭제</a:t>
            </a:r>
          </a:p>
        </p:txBody>
      </p:sp>
      <p:cxnSp>
        <p:nvCxnSpPr>
          <p:cNvPr id="102" name="직선 연결선 101"/>
          <p:cNvCxnSpPr>
            <a:endCxn id="100" idx="6"/>
          </p:cNvCxnSpPr>
          <p:nvPr/>
        </p:nvCxnSpPr>
        <p:spPr>
          <a:xfrm flipH="1" flipV="1">
            <a:off x="8076225" y="1989483"/>
            <a:ext cx="1612095" cy="1450055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>
            <a:endCxn id="65" idx="6"/>
          </p:cNvCxnSpPr>
          <p:nvPr/>
        </p:nvCxnSpPr>
        <p:spPr>
          <a:xfrm flipH="1" flipV="1">
            <a:off x="6593859" y="3316538"/>
            <a:ext cx="3094461" cy="128834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>
            <a:endCxn id="65" idx="2"/>
          </p:cNvCxnSpPr>
          <p:nvPr/>
        </p:nvCxnSpPr>
        <p:spPr>
          <a:xfrm flipV="1">
            <a:off x="2878509" y="3316538"/>
            <a:ext cx="2806854" cy="11336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>
            <a:endCxn id="46" idx="2"/>
          </p:cNvCxnSpPr>
          <p:nvPr/>
        </p:nvCxnSpPr>
        <p:spPr>
          <a:xfrm>
            <a:off x="2862450" y="3408179"/>
            <a:ext cx="1629185" cy="1647931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>
            <a:stCxn id="58" idx="2"/>
          </p:cNvCxnSpPr>
          <p:nvPr/>
        </p:nvCxnSpPr>
        <p:spPr>
          <a:xfrm flipH="1" flipV="1">
            <a:off x="2862449" y="3422340"/>
            <a:ext cx="1688788" cy="76982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>
            <a:endCxn id="60" idx="6"/>
          </p:cNvCxnSpPr>
          <p:nvPr/>
        </p:nvCxnSpPr>
        <p:spPr>
          <a:xfrm flipH="1">
            <a:off x="8184237" y="3429900"/>
            <a:ext cx="1504083" cy="211691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/>
          <p:cNvCxnSpPr>
            <a:endCxn id="59" idx="6"/>
          </p:cNvCxnSpPr>
          <p:nvPr/>
        </p:nvCxnSpPr>
        <p:spPr>
          <a:xfrm flipH="1">
            <a:off x="8082343" y="3425701"/>
            <a:ext cx="1627488" cy="611708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/>
          <p:cNvCxnSpPr>
            <a:endCxn id="48" idx="6"/>
          </p:cNvCxnSpPr>
          <p:nvPr/>
        </p:nvCxnSpPr>
        <p:spPr>
          <a:xfrm flipH="1">
            <a:off x="8082343" y="3413343"/>
            <a:ext cx="1627488" cy="954585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/>
          <p:cNvCxnSpPr>
            <a:endCxn id="55" idx="6"/>
          </p:cNvCxnSpPr>
          <p:nvPr/>
        </p:nvCxnSpPr>
        <p:spPr>
          <a:xfrm flipH="1">
            <a:off x="8109635" y="3422339"/>
            <a:ext cx="1578685" cy="1281984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/>
          <p:cNvCxnSpPr>
            <a:endCxn id="61" idx="6"/>
          </p:cNvCxnSpPr>
          <p:nvPr/>
        </p:nvCxnSpPr>
        <p:spPr>
          <a:xfrm flipH="1">
            <a:off x="8119229" y="3425703"/>
            <a:ext cx="1569091" cy="1602657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타원 136"/>
          <p:cNvSpPr/>
          <p:nvPr/>
        </p:nvSpPr>
        <p:spPr>
          <a:xfrm>
            <a:off x="7356140" y="5275419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인기도서리스트</a:t>
            </a:r>
          </a:p>
        </p:txBody>
      </p:sp>
      <p:sp>
        <p:nvSpPr>
          <p:cNvPr id="138" name="타원 137"/>
          <p:cNvSpPr/>
          <p:nvPr/>
        </p:nvSpPr>
        <p:spPr>
          <a:xfrm>
            <a:off x="8244038" y="5255144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도서추천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8340214" y="5104724"/>
            <a:ext cx="53059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&lt;&lt;extend&gt;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48" name="직선 화살표 연결선 147"/>
          <p:cNvCxnSpPr>
            <a:stCxn id="138" idx="0"/>
            <a:endCxn id="61" idx="6"/>
          </p:cNvCxnSpPr>
          <p:nvPr/>
        </p:nvCxnSpPr>
        <p:spPr>
          <a:xfrm flipH="1" flipV="1">
            <a:off x="8119224" y="5028361"/>
            <a:ext cx="502856" cy="226783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화살표 연결선 154"/>
          <p:cNvCxnSpPr>
            <a:stCxn id="137" idx="0"/>
            <a:endCxn id="61" idx="4"/>
          </p:cNvCxnSpPr>
          <p:nvPr/>
        </p:nvCxnSpPr>
        <p:spPr>
          <a:xfrm flipV="1">
            <a:off x="7734182" y="5157196"/>
            <a:ext cx="7000" cy="118223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/>
          <p:cNvSpPr txBox="1"/>
          <p:nvPr/>
        </p:nvSpPr>
        <p:spPr>
          <a:xfrm>
            <a:off x="7104112" y="5157196"/>
            <a:ext cx="53059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&lt;&lt;extend&gt;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4739829" y="177083"/>
            <a:ext cx="216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756B5F"/>
                </a:solidFill>
              </a:rPr>
              <a:t>(</a:t>
            </a:r>
            <a:r>
              <a:rPr lang="en-US" altLang="ko-KR" sz="1200" b="1" dirty="0" err="1">
                <a:solidFill>
                  <a:srgbClr val="756B5F"/>
                </a:solidFill>
              </a:rPr>
              <a:t>usecase</a:t>
            </a:r>
            <a:r>
              <a:rPr lang="en-US" altLang="ko-KR" sz="1200" b="1" dirty="0">
                <a:solidFill>
                  <a:srgbClr val="756B5F"/>
                </a:solidFill>
              </a:rPr>
              <a:t> diagram)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1787504" y="14245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756B5F"/>
                </a:solidFill>
              </a:rPr>
              <a:t>7.  </a:t>
            </a:r>
            <a:r>
              <a:rPr lang="ko-KR" altLang="en-US" b="1" dirty="0" err="1">
                <a:solidFill>
                  <a:srgbClr val="756B5F"/>
                </a:solidFill>
              </a:rPr>
              <a:t>유스케이스</a:t>
            </a:r>
            <a:r>
              <a:rPr lang="ko-KR" altLang="en-US" b="1" dirty="0">
                <a:solidFill>
                  <a:srgbClr val="756B5F"/>
                </a:solidFill>
              </a:rPr>
              <a:t> 다이어그램</a:t>
            </a:r>
          </a:p>
        </p:txBody>
      </p:sp>
      <p:sp>
        <p:nvSpPr>
          <p:cNvPr id="98" name="타원 97"/>
          <p:cNvSpPr/>
          <p:nvPr/>
        </p:nvSpPr>
        <p:spPr>
          <a:xfrm>
            <a:off x="6240016" y="4257972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대출반납</a:t>
            </a:r>
            <a:endParaRPr lang="en-US" altLang="ko-KR" sz="1000" b="1" dirty="0"/>
          </a:p>
          <a:p>
            <a:pPr algn="ctr"/>
            <a:r>
              <a:rPr lang="ko-KR" altLang="en-US" sz="1000" b="1" dirty="0"/>
              <a:t>가능확인</a:t>
            </a:r>
          </a:p>
        </p:txBody>
      </p:sp>
      <p:cxnSp>
        <p:nvCxnSpPr>
          <p:cNvPr id="99" name="직선 화살표 연결선 98"/>
          <p:cNvCxnSpPr>
            <a:stCxn id="48" idx="2"/>
            <a:endCxn id="98" idx="6"/>
          </p:cNvCxnSpPr>
          <p:nvPr/>
        </p:nvCxnSpPr>
        <p:spPr>
          <a:xfrm flipH="1">
            <a:off x="6996105" y="4367926"/>
            <a:ext cx="330159" cy="18878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6840587" y="4239094"/>
            <a:ext cx="60272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&lt;&lt;extend&gt;&gt;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01" name="직선 연결선 100"/>
          <p:cNvCxnSpPr>
            <a:endCxn id="41" idx="2"/>
          </p:cNvCxnSpPr>
          <p:nvPr/>
        </p:nvCxnSpPr>
        <p:spPr>
          <a:xfrm>
            <a:off x="2909757" y="2139771"/>
            <a:ext cx="1497464" cy="76348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타원 104"/>
          <p:cNvSpPr/>
          <p:nvPr/>
        </p:nvSpPr>
        <p:spPr>
          <a:xfrm>
            <a:off x="5580398" y="3614853"/>
            <a:ext cx="1131016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/>
              <a:t>글작성</a:t>
            </a:r>
            <a:r>
              <a:rPr lang="en-US" altLang="ko-KR" sz="1000" b="1" dirty="0"/>
              <a:t>,</a:t>
            </a:r>
            <a:r>
              <a:rPr lang="ko-KR" altLang="en-US" sz="1000" b="1" dirty="0"/>
              <a:t>수정</a:t>
            </a:r>
            <a:r>
              <a:rPr lang="en-US" altLang="ko-KR" sz="1000" b="1" dirty="0"/>
              <a:t>,</a:t>
            </a:r>
            <a:r>
              <a:rPr lang="ko-KR" altLang="en-US" sz="1000" b="1" dirty="0"/>
              <a:t>삭제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답변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6168010" y="3483010"/>
            <a:ext cx="60272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&lt;&lt;extend&gt;&gt;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08" name="직선 화살표 연결선 107"/>
          <p:cNvCxnSpPr>
            <a:stCxn id="65" idx="4"/>
            <a:endCxn id="105" idx="0"/>
          </p:cNvCxnSpPr>
          <p:nvPr/>
        </p:nvCxnSpPr>
        <p:spPr>
          <a:xfrm>
            <a:off x="6139614" y="3445371"/>
            <a:ext cx="6297" cy="169478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/>
          <p:cNvCxnSpPr>
            <a:stCxn id="57" idx="2"/>
          </p:cNvCxnSpPr>
          <p:nvPr/>
        </p:nvCxnSpPr>
        <p:spPr>
          <a:xfrm flipH="1" flipV="1">
            <a:off x="2862449" y="3408177"/>
            <a:ext cx="1665384" cy="124214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0943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9408368" y="159279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게시판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9768408" y="197083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8472264" y="159279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/>
              <a:t>내서재</a:t>
            </a:r>
            <a:endParaRPr lang="ko-KR" altLang="en-US" sz="1000" b="1" dirty="0"/>
          </a:p>
        </p:txBody>
      </p:sp>
      <p:cxnSp>
        <p:nvCxnSpPr>
          <p:cNvPr id="37" name="직선 화살표 연결선 36"/>
          <p:cNvCxnSpPr/>
          <p:nvPr/>
        </p:nvCxnSpPr>
        <p:spPr>
          <a:xfrm flipH="1">
            <a:off x="2402605" y="2378962"/>
            <a:ext cx="67969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426896" y="5693439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75523" y="133677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756B5F"/>
                </a:solidFill>
              </a:rPr>
              <a:t>8.  </a:t>
            </a:r>
            <a:r>
              <a:rPr lang="ko-KR" altLang="en-US" b="1" dirty="0">
                <a:solidFill>
                  <a:srgbClr val="756B5F"/>
                </a:solidFill>
              </a:rPr>
              <a:t>순차 다이어그램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919536" y="159279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방문이용자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855640" y="159279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가입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791744" y="159279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로그인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아웃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727848" y="159279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도서검색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600056" y="159279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도서예약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7536160" y="159279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도서신청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663952" y="159279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자리예약</a:t>
            </a:r>
          </a:p>
        </p:txBody>
      </p:sp>
      <p:cxnSp>
        <p:nvCxnSpPr>
          <p:cNvPr id="16" name="직선 연결선 15"/>
          <p:cNvCxnSpPr>
            <a:stCxn id="6" idx="2"/>
          </p:cNvCxnSpPr>
          <p:nvPr/>
        </p:nvCxnSpPr>
        <p:spPr>
          <a:xfrm>
            <a:off x="3215680" y="197083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4151784" y="197083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5087888" y="197083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279576" y="197083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6023992" y="197083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8832304" y="197083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6960096" y="197083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7896200" y="197083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2124927" y="224086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2432364" y="2294874"/>
            <a:ext cx="63930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3071664" y="224086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2207568" y="2030653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1. </a:t>
            </a:r>
            <a:r>
              <a:rPr lang="ko-KR" altLang="en-US" sz="1000" dirty="0"/>
              <a:t>회원정보입력</a:t>
            </a:r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2412964" y="2666759"/>
            <a:ext cx="159480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207568" y="2348883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2. </a:t>
            </a:r>
            <a:r>
              <a:rPr lang="ko-KR" altLang="en-US" sz="1000" dirty="0"/>
              <a:t>회원정보확인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2135560" y="2618910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cxnSp>
        <p:nvCxnSpPr>
          <p:cNvPr id="42" name="직선 화살표 연결선 41"/>
          <p:cNvCxnSpPr/>
          <p:nvPr/>
        </p:nvCxnSpPr>
        <p:spPr>
          <a:xfrm flipH="1">
            <a:off x="2393534" y="2742871"/>
            <a:ext cx="1614234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4007768" y="2618910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2927653" y="2494425"/>
            <a:ext cx="7136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3. </a:t>
            </a:r>
            <a:r>
              <a:rPr lang="ko-KR" altLang="en-US" sz="1000" dirty="0"/>
              <a:t>로그인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567608" y="2726925"/>
            <a:ext cx="13548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4. </a:t>
            </a:r>
            <a:r>
              <a:rPr lang="ko-KR" altLang="en-US" sz="1000" dirty="0"/>
              <a:t>회원정보확인승인</a:t>
            </a:r>
          </a:p>
        </p:txBody>
      </p:sp>
      <p:cxnSp>
        <p:nvCxnSpPr>
          <p:cNvPr id="49" name="직선 화살표 연결선 48"/>
          <p:cNvCxnSpPr/>
          <p:nvPr/>
        </p:nvCxnSpPr>
        <p:spPr>
          <a:xfrm>
            <a:off x="2423872" y="3082857"/>
            <a:ext cx="252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2135560" y="3035009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cxnSp>
        <p:nvCxnSpPr>
          <p:cNvPr id="51" name="직선 화살표 연결선 50"/>
          <p:cNvCxnSpPr/>
          <p:nvPr/>
        </p:nvCxnSpPr>
        <p:spPr>
          <a:xfrm flipH="1">
            <a:off x="2404448" y="3158970"/>
            <a:ext cx="2520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4943872" y="3035009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3359701" y="2894749"/>
            <a:ext cx="8418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5. </a:t>
            </a:r>
            <a:r>
              <a:rPr lang="ko-KR" altLang="en-US" sz="1000" dirty="0"/>
              <a:t>도서검색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197422" y="3136326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6. </a:t>
            </a:r>
            <a:r>
              <a:rPr lang="ko-KR" altLang="en-US" sz="1000" dirty="0"/>
              <a:t>도서정보확인</a:t>
            </a:r>
          </a:p>
        </p:txBody>
      </p:sp>
      <p:cxnSp>
        <p:nvCxnSpPr>
          <p:cNvPr id="57" name="직선 화살표 연결선 56"/>
          <p:cNvCxnSpPr/>
          <p:nvPr/>
        </p:nvCxnSpPr>
        <p:spPr>
          <a:xfrm>
            <a:off x="2432364" y="3398312"/>
            <a:ext cx="346447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>
            <a:off x="2135560" y="332098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cxnSp>
        <p:nvCxnSpPr>
          <p:cNvPr id="59" name="직선 화살표 연결선 58"/>
          <p:cNvCxnSpPr/>
          <p:nvPr/>
        </p:nvCxnSpPr>
        <p:spPr>
          <a:xfrm flipH="1">
            <a:off x="2423592" y="3444950"/>
            <a:ext cx="362086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5879976" y="332098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cxnSp>
        <p:nvCxnSpPr>
          <p:cNvPr id="64" name="직선 화살표 연결선 63"/>
          <p:cNvCxnSpPr/>
          <p:nvPr/>
        </p:nvCxnSpPr>
        <p:spPr>
          <a:xfrm>
            <a:off x="5251328" y="3784525"/>
            <a:ext cx="1548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4943872" y="3736676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cxnSp>
        <p:nvCxnSpPr>
          <p:cNvPr id="66" name="직선 화살표 연결선 65"/>
          <p:cNvCxnSpPr/>
          <p:nvPr/>
        </p:nvCxnSpPr>
        <p:spPr>
          <a:xfrm flipH="1">
            <a:off x="5231904" y="3860638"/>
            <a:ext cx="1548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6816080" y="3736676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5521417" y="3603543"/>
            <a:ext cx="8418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9. </a:t>
            </a:r>
            <a:r>
              <a:rPr lang="ko-KR" altLang="en-US" sz="1000" dirty="0"/>
              <a:t>도서예약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431146" y="3837993"/>
            <a:ext cx="11689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10. </a:t>
            </a:r>
            <a:r>
              <a:rPr lang="ko-KR" altLang="en-US" sz="1000" dirty="0"/>
              <a:t>도서예약확인</a:t>
            </a:r>
          </a:p>
        </p:txBody>
      </p:sp>
      <p:cxnSp>
        <p:nvCxnSpPr>
          <p:cNvPr id="72" name="직선 화살표 연결선 71"/>
          <p:cNvCxnSpPr/>
          <p:nvPr/>
        </p:nvCxnSpPr>
        <p:spPr>
          <a:xfrm>
            <a:off x="5232184" y="4232933"/>
            <a:ext cx="252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/>
          <p:cNvSpPr/>
          <p:nvPr/>
        </p:nvSpPr>
        <p:spPr>
          <a:xfrm>
            <a:off x="4943872" y="4185084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cxnSp>
        <p:nvCxnSpPr>
          <p:cNvPr id="74" name="직선 화살표 연결선 73"/>
          <p:cNvCxnSpPr/>
          <p:nvPr/>
        </p:nvCxnSpPr>
        <p:spPr>
          <a:xfrm flipH="1">
            <a:off x="5212760" y="4309046"/>
            <a:ext cx="2520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/>
          <p:cNvSpPr/>
          <p:nvPr/>
        </p:nvSpPr>
        <p:spPr>
          <a:xfrm>
            <a:off x="7752184" y="4185084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6097481" y="4052360"/>
            <a:ext cx="8418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9. </a:t>
            </a:r>
            <a:r>
              <a:rPr lang="ko-KR" altLang="en-US" sz="1000" dirty="0"/>
              <a:t>도서예약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6007210" y="4286401"/>
            <a:ext cx="11689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10. </a:t>
            </a:r>
            <a:r>
              <a:rPr lang="ko-KR" altLang="en-US" sz="1000" dirty="0"/>
              <a:t>도서예약확인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410861" y="3214118"/>
            <a:ext cx="7761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7. </a:t>
            </a:r>
            <a:r>
              <a:rPr lang="ko-KR" altLang="en-US" sz="900" dirty="0"/>
              <a:t>자리예약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388865" y="3397423"/>
            <a:ext cx="10070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8. </a:t>
            </a:r>
            <a:r>
              <a:rPr lang="ko-KR" altLang="en-US" sz="900" dirty="0"/>
              <a:t>자리예약확인</a:t>
            </a:r>
          </a:p>
        </p:txBody>
      </p:sp>
      <p:cxnSp>
        <p:nvCxnSpPr>
          <p:cNvPr id="83" name="직선 화살표 연결선 82"/>
          <p:cNvCxnSpPr/>
          <p:nvPr/>
        </p:nvCxnSpPr>
        <p:spPr>
          <a:xfrm>
            <a:off x="2423872" y="4718987"/>
            <a:ext cx="630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/>
          <p:cNvSpPr/>
          <p:nvPr/>
        </p:nvSpPr>
        <p:spPr>
          <a:xfrm>
            <a:off x="2135560" y="467113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cxnSp>
        <p:nvCxnSpPr>
          <p:cNvPr id="85" name="직선 화살표 연결선 84"/>
          <p:cNvCxnSpPr/>
          <p:nvPr/>
        </p:nvCxnSpPr>
        <p:spPr>
          <a:xfrm flipH="1">
            <a:off x="2404448" y="4795100"/>
            <a:ext cx="6300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/>
          <p:cNvSpPr/>
          <p:nvPr/>
        </p:nvSpPr>
        <p:spPr>
          <a:xfrm>
            <a:off x="8688288" y="467113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4295800" y="4538005"/>
            <a:ext cx="37048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11. </a:t>
            </a:r>
            <a:r>
              <a:rPr lang="ko-KR" altLang="en-US" sz="1000" dirty="0"/>
              <a:t>내 대출도서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내예약도서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내도서신청정보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내정보</a:t>
            </a:r>
            <a:r>
              <a:rPr lang="ko-KR" altLang="en-US" sz="1000" dirty="0"/>
              <a:t> 등 조회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4295800" y="4772455"/>
            <a:ext cx="37048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12. </a:t>
            </a:r>
            <a:r>
              <a:rPr lang="ko-KR" altLang="en-US" sz="1000" dirty="0"/>
              <a:t>내 대출도서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내예약도서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내도서신청정보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내정보</a:t>
            </a:r>
            <a:r>
              <a:rPr lang="ko-KR" altLang="en-US" sz="1000" dirty="0"/>
              <a:t> 등 확인</a:t>
            </a:r>
          </a:p>
        </p:txBody>
      </p:sp>
      <p:cxnSp>
        <p:nvCxnSpPr>
          <p:cNvPr id="89" name="직선 화살표 연결선 88"/>
          <p:cNvCxnSpPr/>
          <p:nvPr/>
        </p:nvCxnSpPr>
        <p:spPr>
          <a:xfrm>
            <a:off x="2423872" y="5259047"/>
            <a:ext cx="720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/>
          <p:cNvSpPr/>
          <p:nvPr/>
        </p:nvSpPr>
        <p:spPr>
          <a:xfrm>
            <a:off x="2135560" y="521119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cxnSp>
        <p:nvCxnSpPr>
          <p:cNvPr id="91" name="직선 화살표 연결선 90"/>
          <p:cNvCxnSpPr/>
          <p:nvPr/>
        </p:nvCxnSpPr>
        <p:spPr>
          <a:xfrm flipH="1">
            <a:off x="2404448" y="5335160"/>
            <a:ext cx="7200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/>
          <p:cNvSpPr/>
          <p:nvPr/>
        </p:nvSpPr>
        <p:spPr>
          <a:xfrm>
            <a:off x="9624392" y="521119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4295805" y="5053351"/>
            <a:ext cx="29770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13. </a:t>
            </a:r>
            <a:r>
              <a:rPr lang="ko-KR" altLang="en-US" sz="1000" dirty="0"/>
              <a:t>글 작성 </a:t>
            </a:r>
            <a:r>
              <a:rPr lang="en-US" altLang="ko-KR" sz="1000" dirty="0"/>
              <a:t>/ </a:t>
            </a:r>
            <a:r>
              <a:rPr lang="ko-KR" altLang="en-US" sz="1000" dirty="0" err="1"/>
              <a:t>답글</a:t>
            </a:r>
            <a:r>
              <a:rPr lang="ko-KR" altLang="en-US" sz="1000" dirty="0"/>
              <a:t> 달기</a:t>
            </a:r>
            <a:r>
              <a:rPr lang="en-US" altLang="ko-KR" sz="1000" dirty="0"/>
              <a:t>/ </a:t>
            </a:r>
            <a:r>
              <a:rPr lang="ko-KR" altLang="en-US" sz="1000" dirty="0" err="1"/>
              <a:t>댓글</a:t>
            </a:r>
            <a:r>
              <a:rPr lang="ko-KR" altLang="en-US" sz="1000" dirty="0"/>
              <a:t> 달기 </a:t>
            </a:r>
            <a:r>
              <a:rPr lang="en-US" altLang="ko-KR" sz="1000" dirty="0"/>
              <a:t>/ </a:t>
            </a:r>
            <a:r>
              <a:rPr lang="ko-KR" altLang="en-US" sz="1000" dirty="0"/>
              <a:t>조회 </a:t>
            </a:r>
            <a:r>
              <a:rPr lang="en-US" altLang="ko-KR" sz="1000" dirty="0"/>
              <a:t>/ </a:t>
            </a:r>
            <a:r>
              <a:rPr lang="ko-KR" altLang="en-US" sz="1000" dirty="0"/>
              <a:t>삭제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4799856" y="5275512"/>
            <a:ext cx="1085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14. </a:t>
            </a:r>
            <a:r>
              <a:rPr lang="ko-KR" altLang="en-US" sz="1000" dirty="0"/>
              <a:t>게시판 확인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151784" y="168305"/>
            <a:ext cx="2880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756B5F"/>
                </a:solidFill>
              </a:rPr>
              <a:t>(user mode sequence diagram)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cxnSp>
        <p:nvCxnSpPr>
          <p:cNvPr id="14" name="구부러진 연결선 13"/>
          <p:cNvCxnSpPr>
            <a:stCxn id="33" idx="0"/>
            <a:endCxn id="79" idx="3"/>
          </p:cNvCxnSpPr>
          <p:nvPr/>
        </p:nvCxnSpPr>
        <p:spPr>
          <a:xfrm rot="16200000" flipH="1">
            <a:off x="3319193" y="2137356"/>
            <a:ext cx="81009" cy="288032"/>
          </a:xfrm>
          <a:prstGeom prst="curvedConnector4">
            <a:avLst>
              <a:gd name="adj1" fmla="val -88979"/>
              <a:gd name="adj2" fmla="val 179366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3197424" y="1988842"/>
            <a:ext cx="1021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1.1 id</a:t>
            </a:r>
            <a:r>
              <a:rPr lang="ko-KR" altLang="en-US" sz="1000" dirty="0"/>
              <a:t>중복체크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3215680" y="2264792"/>
            <a:ext cx="288032" cy="114170"/>
          </a:xfrm>
          <a:prstGeom prst="rect">
            <a:avLst/>
          </a:prstGeom>
          <a:solidFill>
            <a:schemeClr val="bg1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251092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426896" y="6448252"/>
            <a:ext cx="2133600" cy="365125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23792" y="153507"/>
            <a:ext cx="3024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756B5F"/>
                </a:solidFill>
              </a:rPr>
              <a:t>(admin mode sequence diagram)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47528" y="107341"/>
            <a:ext cx="2937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756B5F"/>
                </a:solidFill>
              </a:rPr>
              <a:t>8</a:t>
            </a:r>
          </a:p>
          <a:p>
            <a:r>
              <a:rPr lang="en-US" altLang="ko-KR" b="1">
                <a:solidFill>
                  <a:srgbClr val="756B5F"/>
                </a:solidFill>
              </a:rPr>
              <a:t>.  </a:t>
            </a:r>
            <a:r>
              <a:rPr lang="ko-KR" altLang="en-US" b="1" dirty="0">
                <a:solidFill>
                  <a:srgbClr val="756B5F"/>
                </a:solidFill>
              </a:rPr>
              <a:t>순차 다이어그램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2423592" y="908720"/>
            <a:ext cx="7200800" cy="4824056"/>
            <a:chOff x="899592" y="1197232"/>
            <a:chExt cx="7200800" cy="4824056"/>
          </a:xfrm>
        </p:grpSpPr>
        <p:cxnSp>
          <p:nvCxnSpPr>
            <p:cNvPr id="56" name="직선 화살표 연결선 55"/>
            <p:cNvCxnSpPr/>
            <p:nvPr/>
          </p:nvCxnSpPr>
          <p:spPr>
            <a:xfrm flipH="1">
              <a:off x="1382661" y="2245453"/>
              <a:ext cx="7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직사각형 57"/>
            <p:cNvSpPr/>
            <p:nvPr/>
          </p:nvSpPr>
          <p:spPr>
            <a:xfrm>
              <a:off x="89959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/>
                <a:t>관리자</a:t>
              </a:r>
              <a:endParaRPr lang="en-US" altLang="ko-KR" sz="1000" b="1" dirty="0"/>
            </a:p>
            <a:p>
              <a:pPr algn="ctr"/>
              <a:r>
                <a:rPr lang="en-US" altLang="ko-KR" sz="1000" b="1" dirty="0"/>
                <a:t>(</a:t>
              </a:r>
              <a:r>
                <a:rPr lang="ko-KR" altLang="en-US" sz="1000" b="1" dirty="0"/>
                <a:t>사서</a:t>
              </a:r>
              <a:r>
                <a:rPr lang="en-US" altLang="ko-KR" sz="1000" b="1" dirty="0"/>
                <a:t>)</a:t>
              </a:r>
              <a:endParaRPr lang="ko-KR" altLang="en-US" sz="1000" b="1" dirty="0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197971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/>
                <a:t>로그인</a:t>
              </a:r>
              <a:r>
                <a:rPr lang="en-US" altLang="ko-KR" sz="1000" b="1" dirty="0"/>
                <a:t>/</a:t>
              </a:r>
              <a:r>
                <a:rPr lang="ko-KR" altLang="en-US" sz="1000" b="1" dirty="0"/>
                <a:t>아웃</a:t>
              </a: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305983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/>
                <a:t>대출</a:t>
              </a:r>
              <a:r>
                <a:rPr lang="en-US" altLang="ko-KR" sz="1000" b="1" dirty="0"/>
                <a:t>/</a:t>
              </a:r>
              <a:r>
                <a:rPr lang="ko-KR" altLang="en-US" sz="1000" b="1" dirty="0"/>
                <a:t>반납</a:t>
              </a: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413995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/>
                <a:t>공지사항</a:t>
              </a: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630019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/>
                <a:t>회원관리</a:t>
              </a: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738031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/>
                <a:t>통계</a:t>
              </a: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522007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/>
                <a:t>도서관</a:t>
              </a:r>
              <a:r>
                <a:rPr lang="ko-KR" altLang="en-US" sz="1000" b="1" dirty="0"/>
                <a:t>리</a:t>
              </a:r>
              <a:endParaRPr lang="ko-KR" altLang="en-US" sz="1000" b="1" dirty="0"/>
            </a:p>
          </p:txBody>
        </p:sp>
        <p:cxnSp>
          <p:nvCxnSpPr>
            <p:cNvPr id="79" name="직선 연결선 78"/>
            <p:cNvCxnSpPr>
              <a:stCxn id="63" idx="2"/>
            </p:cNvCxnSpPr>
            <p:nvPr/>
          </p:nvCxnSpPr>
          <p:spPr>
            <a:xfrm>
              <a:off x="233975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341987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>
              <a:off x="449999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/>
            <p:nvPr/>
          </p:nvCxnSpPr>
          <p:spPr>
            <a:xfrm>
              <a:off x="125963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/>
            <p:cNvCxnSpPr/>
            <p:nvPr/>
          </p:nvCxnSpPr>
          <p:spPr>
            <a:xfrm>
              <a:off x="558011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/>
            <p:cNvCxnSpPr/>
            <p:nvPr/>
          </p:nvCxnSpPr>
          <p:spPr>
            <a:xfrm>
              <a:off x="666023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/>
            <p:nvPr/>
          </p:nvCxnSpPr>
          <p:spPr>
            <a:xfrm>
              <a:off x="774035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직사각형 85"/>
            <p:cNvSpPr/>
            <p:nvPr/>
          </p:nvSpPr>
          <p:spPr>
            <a:xfrm>
              <a:off x="1104983" y="2061328"/>
              <a:ext cx="268607" cy="26712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/>
            </a:p>
          </p:txBody>
        </p:sp>
        <p:cxnSp>
          <p:nvCxnSpPr>
            <p:cNvPr id="87" name="직선 화살표 연결선 86"/>
            <p:cNvCxnSpPr/>
            <p:nvPr/>
          </p:nvCxnSpPr>
          <p:spPr>
            <a:xfrm>
              <a:off x="1384804" y="2175147"/>
              <a:ext cx="7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직사각형 87"/>
            <p:cNvSpPr/>
            <p:nvPr/>
          </p:nvSpPr>
          <p:spPr>
            <a:xfrm>
              <a:off x="2195736" y="2061328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1410071" y="1958643"/>
              <a:ext cx="71365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1. </a:t>
              </a:r>
              <a:r>
                <a:rPr lang="ko-KR" altLang="en-US" sz="1000" dirty="0"/>
                <a:t>로그인</a:t>
              </a:r>
              <a:endParaRPr lang="ko-KR" altLang="en-US" sz="1000" dirty="0"/>
            </a:p>
          </p:txBody>
        </p:sp>
        <p:cxnSp>
          <p:nvCxnSpPr>
            <p:cNvPr id="90" name="직선 화살표 연결선 89"/>
            <p:cNvCxnSpPr/>
            <p:nvPr/>
          </p:nvCxnSpPr>
          <p:spPr>
            <a:xfrm>
              <a:off x="1393014" y="2751385"/>
              <a:ext cx="187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1331640" y="2205344"/>
              <a:ext cx="97013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2. </a:t>
              </a:r>
              <a:r>
                <a:rPr lang="ko-KR" altLang="en-US" sz="1000" dirty="0"/>
                <a:t>관리자승</a:t>
              </a:r>
              <a:r>
                <a:rPr lang="ko-KR" altLang="en-US" sz="1000" dirty="0"/>
                <a:t>인</a:t>
              </a:r>
            </a:p>
          </p:txBody>
        </p:sp>
        <p:cxnSp>
          <p:nvCxnSpPr>
            <p:cNvPr id="92" name="직선 화살표 연결선 91"/>
            <p:cNvCxnSpPr/>
            <p:nvPr/>
          </p:nvCxnSpPr>
          <p:spPr>
            <a:xfrm flipH="1">
              <a:off x="1373590" y="2852869"/>
              <a:ext cx="187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직사각형 92"/>
            <p:cNvSpPr/>
            <p:nvPr/>
          </p:nvSpPr>
          <p:spPr>
            <a:xfrm>
              <a:off x="3275856" y="2687587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619672" y="2543571"/>
              <a:ext cx="114967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3. </a:t>
              </a:r>
              <a:r>
                <a:rPr lang="ko-KR" altLang="en-US" sz="1000" dirty="0"/>
                <a:t>도서대출</a:t>
              </a:r>
              <a:r>
                <a:rPr lang="en-US" altLang="ko-KR" sz="1000" dirty="0"/>
                <a:t>/</a:t>
              </a:r>
              <a:r>
                <a:rPr lang="ko-KR" altLang="en-US" sz="1000" dirty="0"/>
                <a:t>반납</a:t>
              </a:r>
              <a:endParaRPr lang="ko-KR" altLang="en-US" sz="1000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403648" y="2801406"/>
              <a:ext cx="19255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4</a:t>
              </a:r>
              <a:r>
                <a:rPr lang="en-US" altLang="ko-KR" sz="1000" dirty="0"/>
                <a:t>. </a:t>
              </a:r>
              <a:r>
                <a:rPr lang="ko-KR" altLang="en-US" sz="1000" dirty="0"/>
                <a:t>도서대출</a:t>
              </a:r>
              <a:r>
                <a:rPr lang="en-US" altLang="ko-KR" sz="1000" dirty="0"/>
                <a:t>/</a:t>
              </a:r>
              <a:r>
                <a:rPr lang="ko-KR" altLang="en-US" sz="1000" dirty="0"/>
                <a:t>반납 승인 및 확인</a:t>
              </a:r>
              <a:endParaRPr lang="ko-KR" altLang="en-US" sz="1000" dirty="0"/>
            </a:p>
          </p:txBody>
        </p:sp>
        <p:cxnSp>
          <p:nvCxnSpPr>
            <p:cNvPr id="96" name="직선 화살표 연결선 95"/>
            <p:cNvCxnSpPr/>
            <p:nvPr/>
          </p:nvCxnSpPr>
          <p:spPr>
            <a:xfrm>
              <a:off x="1429343" y="3450199"/>
              <a:ext cx="291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화살표 연결선 96"/>
            <p:cNvCxnSpPr/>
            <p:nvPr/>
          </p:nvCxnSpPr>
          <p:spPr>
            <a:xfrm flipH="1">
              <a:off x="1409919" y="3551683"/>
              <a:ext cx="291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직사각형 97"/>
            <p:cNvSpPr/>
            <p:nvPr/>
          </p:nvSpPr>
          <p:spPr>
            <a:xfrm>
              <a:off x="4355976" y="3386401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1619672" y="3241838"/>
              <a:ext cx="233589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5. </a:t>
              </a:r>
              <a:r>
                <a:rPr lang="ko-KR" altLang="en-US" sz="1000" dirty="0"/>
                <a:t>공지사항 작성</a:t>
              </a:r>
              <a:r>
                <a:rPr lang="en-US" altLang="ko-KR" sz="1000" dirty="0"/>
                <a:t> </a:t>
              </a:r>
              <a:r>
                <a:rPr lang="en-US" altLang="ko-KR" sz="1000" dirty="0"/>
                <a:t>/ </a:t>
              </a:r>
              <a:r>
                <a:rPr lang="ko-KR" altLang="en-US" sz="1000" dirty="0"/>
                <a:t>수정 </a:t>
              </a:r>
              <a:r>
                <a:rPr lang="en-US" altLang="ko-KR" sz="1000" dirty="0"/>
                <a:t>/ </a:t>
              </a:r>
              <a:r>
                <a:rPr lang="ko-KR" altLang="en-US" sz="1000" dirty="0"/>
                <a:t>조회 </a:t>
              </a:r>
              <a:r>
                <a:rPr lang="en-US" altLang="ko-KR" sz="1000" dirty="0"/>
                <a:t>/ </a:t>
              </a:r>
              <a:r>
                <a:rPr lang="ko-KR" altLang="en-US" sz="1000" dirty="0"/>
                <a:t>삭제</a:t>
              </a:r>
              <a:endParaRPr lang="ko-KR" altLang="en-US" sz="1000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979712" y="3521486"/>
              <a:ext cx="144462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6. </a:t>
              </a:r>
              <a:r>
                <a:rPr lang="ko-KR" altLang="en-US" sz="1000" dirty="0"/>
                <a:t>공지사항 목록 확인</a:t>
              </a:r>
              <a:endParaRPr lang="ko-KR" altLang="en-US" sz="1000" dirty="0"/>
            </a:p>
          </p:txBody>
        </p:sp>
        <p:cxnSp>
          <p:nvCxnSpPr>
            <p:cNvPr id="101" name="직선 화살표 연결선 100"/>
            <p:cNvCxnSpPr/>
            <p:nvPr/>
          </p:nvCxnSpPr>
          <p:spPr>
            <a:xfrm>
              <a:off x="1403720" y="4063465"/>
              <a:ext cx="399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화살표 연결선 101"/>
            <p:cNvCxnSpPr/>
            <p:nvPr/>
          </p:nvCxnSpPr>
          <p:spPr>
            <a:xfrm flipH="1">
              <a:off x="1384296" y="4164949"/>
              <a:ext cx="399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직사각형 102"/>
            <p:cNvSpPr/>
            <p:nvPr/>
          </p:nvSpPr>
          <p:spPr>
            <a:xfrm>
              <a:off x="5436096" y="3999667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/>
            </a:p>
          </p:txBody>
        </p:sp>
        <p:cxnSp>
          <p:nvCxnSpPr>
            <p:cNvPr id="104" name="직선 화살표 연결선 103"/>
            <p:cNvCxnSpPr/>
            <p:nvPr/>
          </p:nvCxnSpPr>
          <p:spPr>
            <a:xfrm>
              <a:off x="1423072" y="4768156"/>
              <a:ext cx="507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화살표 연결선 104"/>
            <p:cNvCxnSpPr/>
            <p:nvPr/>
          </p:nvCxnSpPr>
          <p:spPr>
            <a:xfrm flipH="1">
              <a:off x="1403648" y="4869640"/>
              <a:ext cx="507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직사각형 105"/>
            <p:cNvSpPr/>
            <p:nvPr/>
          </p:nvSpPr>
          <p:spPr>
            <a:xfrm>
              <a:off x="6516216" y="4704358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555776" y="4559795"/>
              <a:ext cx="338105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9. </a:t>
              </a:r>
              <a:r>
                <a:rPr lang="ko-KR" altLang="en-US" sz="1000" dirty="0" err="1"/>
                <a:t>회원레벨별</a:t>
              </a:r>
              <a:r>
                <a:rPr lang="ko-KR" altLang="en-US" sz="1000" dirty="0"/>
                <a:t> 다수 이용 순으로 조회 및 회원 레벨 조정</a:t>
              </a:r>
              <a:endParaRPr lang="ko-KR" altLang="en-US" sz="10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347864" y="4839443"/>
              <a:ext cx="12586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10. </a:t>
              </a:r>
              <a:r>
                <a:rPr lang="ko-KR" altLang="en-US" sz="1000" dirty="0"/>
                <a:t>회원 목록 확인</a:t>
              </a:r>
              <a:endParaRPr lang="ko-KR" altLang="en-US" sz="1000" dirty="0"/>
            </a:p>
          </p:txBody>
        </p:sp>
        <p:cxnSp>
          <p:nvCxnSpPr>
            <p:cNvPr id="109" name="직선 화살표 연결선 108"/>
            <p:cNvCxnSpPr/>
            <p:nvPr/>
          </p:nvCxnSpPr>
          <p:spPr>
            <a:xfrm>
              <a:off x="1423072" y="5509502"/>
              <a:ext cx="615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화살표 연결선 109"/>
            <p:cNvCxnSpPr/>
            <p:nvPr/>
          </p:nvCxnSpPr>
          <p:spPr>
            <a:xfrm flipH="1">
              <a:off x="1403648" y="5610986"/>
              <a:ext cx="615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직사각형 110"/>
            <p:cNvSpPr/>
            <p:nvPr/>
          </p:nvSpPr>
          <p:spPr>
            <a:xfrm>
              <a:off x="7596336" y="5445704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113991" y="5301688"/>
              <a:ext cx="268214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11. </a:t>
              </a:r>
              <a:r>
                <a:rPr lang="ko-KR" altLang="en-US" sz="1000" dirty="0"/>
                <a:t>인기도서 통계 </a:t>
              </a:r>
              <a:r>
                <a:rPr lang="en-US" altLang="ko-KR" sz="1000" dirty="0"/>
                <a:t>/ </a:t>
              </a:r>
              <a:r>
                <a:rPr lang="ko-KR" altLang="en-US" sz="1000" dirty="0"/>
                <a:t>우수회원에게 도서추천</a:t>
              </a:r>
              <a:endParaRPr lang="ko-KR" altLang="en-US" sz="1000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3707904" y="5580789"/>
              <a:ext cx="12586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12. </a:t>
              </a:r>
              <a:r>
                <a:rPr lang="ko-KR" altLang="en-US" sz="1000" dirty="0"/>
                <a:t>통계 결과 확인</a:t>
              </a:r>
              <a:endParaRPr lang="ko-KR" altLang="en-US" sz="1000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2935179" y="3840296"/>
              <a:ext cx="153118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/>
                <a:t>7</a:t>
              </a:r>
              <a:r>
                <a:rPr lang="en-US" altLang="ko-KR" sz="900" dirty="0"/>
                <a:t>. </a:t>
              </a:r>
              <a:r>
                <a:rPr lang="ko-KR" altLang="en-US" sz="900" dirty="0"/>
                <a:t>도서 등록 </a:t>
              </a:r>
              <a:r>
                <a:rPr lang="en-US" altLang="ko-KR" sz="900" dirty="0"/>
                <a:t>/ </a:t>
              </a:r>
              <a:r>
                <a:rPr lang="ko-KR" altLang="en-US" sz="900" dirty="0"/>
                <a:t>수정</a:t>
              </a:r>
              <a:r>
                <a:rPr lang="en-US" altLang="ko-KR" sz="900" dirty="0"/>
                <a:t> / </a:t>
              </a:r>
              <a:r>
                <a:rPr lang="ko-KR" altLang="en-US" sz="900" dirty="0"/>
                <a:t>삭</a:t>
              </a:r>
              <a:r>
                <a:rPr lang="ko-KR" altLang="en-US" sz="900" dirty="0"/>
                <a:t>제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3124803" y="4134752"/>
              <a:ext cx="108715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/>
                <a:t>8. </a:t>
              </a:r>
              <a:r>
                <a:rPr lang="ko-KR" altLang="en-US" sz="900" dirty="0"/>
                <a:t>도서 목록 확인</a:t>
              </a:r>
              <a:endParaRPr lang="ko-KR" alt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8362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847528" y="107340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8. </a:t>
            </a:r>
            <a:r>
              <a:rPr lang="ko-KR" altLang="en-US" b="1" dirty="0">
                <a:solidFill>
                  <a:srgbClr val="756B5F"/>
                </a:solidFill>
              </a:rPr>
              <a:t>클래스 다이어그램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548680"/>
            <a:ext cx="9144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63874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pic>
        <p:nvPicPr>
          <p:cNvPr id="3" name="그림 2" descr="dfd검색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616" y="1095942"/>
            <a:ext cx="6984776" cy="5011757"/>
          </a:xfrm>
          <a:prstGeom prst="rect">
            <a:avLst/>
          </a:prstGeom>
          <a:noFill/>
          <a:ln w="6350" cmpd="sng">
            <a:solidFill>
              <a:schemeClr val="bg1">
                <a:lumMod val="65000"/>
                <a:lumOff val="0"/>
              </a:schemeClr>
            </a:solidFill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1847528" y="107340"/>
            <a:ext cx="6336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756B5F"/>
                </a:solidFill>
              </a:rPr>
              <a:t>9. </a:t>
            </a:r>
            <a:r>
              <a:rPr lang="ko-KR" altLang="en-US" b="1" dirty="0">
                <a:solidFill>
                  <a:srgbClr val="756B5F"/>
                </a:solidFill>
              </a:rPr>
              <a:t>핵심 </a:t>
            </a:r>
            <a:r>
              <a:rPr lang="ko-KR" altLang="en-US" b="1">
                <a:solidFill>
                  <a:srgbClr val="756B5F"/>
                </a:solidFill>
              </a:rPr>
              <a:t>기능 </a:t>
            </a:r>
            <a:r>
              <a:rPr lang="en-US" altLang="ko-KR" b="1">
                <a:solidFill>
                  <a:srgbClr val="756B5F"/>
                </a:solidFill>
              </a:rPr>
              <a:t>DFD(Data Flow Diagram) </a:t>
            </a:r>
            <a:r>
              <a:rPr lang="en-US" altLang="ko-KR" b="1" dirty="0">
                <a:solidFill>
                  <a:srgbClr val="756B5F"/>
                </a:solidFill>
              </a:rPr>
              <a:t>– </a:t>
            </a:r>
            <a:r>
              <a:rPr lang="ko-KR" altLang="en-US" b="1" dirty="0">
                <a:solidFill>
                  <a:srgbClr val="756B5F"/>
                </a:solidFill>
              </a:rPr>
              <a:t>도서</a:t>
            </a:r>
            <a:r>
              <a:rPr lang="en-US" altLang="ko-KR" b="1" dirty="0">
                <a:solidFill>
                  <a:srgbClr val="756B5F"/>
                </a:solidFill>
              </a:rPr>
              <a:t> </a:t>
            </a:r>
            <a:r>
              <a:rPr lang="ko-KR" altLang="en-US" b="1" dirty="0">
                <a:solidFill>
                  <a:srgbClr val="756B5F"/>
                </a:solidFill>
              </a:rPr>
              <a:t>검색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776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47528" y="107340"/>
            <a:ext cx="6264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756B5F"/>
                </a:solidFill>
              </a:rPr>
              <a:t>9. </a:t>
            </a:r>
            <a:r>
              <a:rPr lang="ko-KR" altLang="en-US" b="1" dirty="0">
                <a:solidFill>
                  <a:srgbClr val="756B5F"/>
                </a:solidFill>
              </a:rPr>
              <a:t>핵심 </a:t>
            </a:r>
            <a:r>
              <a:rPr lang="ko-KR" altLang="en-US" b="1">
                <a:solidFill>
                  <a:srgbClr val="756B5F"/>
                </a:solidFill>
              </a:rPr>
              <a:t>기능 </a:t>
            </a:r>
            <a:r>
              <a:rPr lang="en-US" altLang="ko-KR" b="1">
                <a:solidFill>
                  <a:srgbClr val="756B5F"/>
                </a:solidFill>
              </a:rPr>
              <a:t>DFD(Data Flow Diagram) </a:t>
            </a:r>
            <a:r>
              <a:rPr lang="en-US" altLang="ko-KR" b="1">
                <a:solidFill>
                  <a:srgbClr val="756B5F"/>
                </a:solidFill>
              </a:rPr>
              <a:t>– </a:t>
            </a:r>
            <a:r>
              <a:rPr lang="ko-KR" altLang="en-US" b="1">
                <a:solidFill>
                  <a:srgbClr val="756B5F"/>
                </a:solidFill>
              </a:rPr>
              <a:t>대출</a:t>
            </a:r>
            <a:r>
              <a:rPr lang="en-US" altLang="ko-KR" b="1">
                <a:solidFill>
                  <a:srgbClr val="756B5F"/>
                </a:solidFill>
              </a:rPr>
              <a:t>, </a:t>
            </a:r>
            <a:r>
              <a:rPr lang="ko-KR" altLang="en-US" b="1">
                <a:solidFill>
                  <a:srgbClr val="756B5F"/>
                </a:solidFill>
              </a:rPr>
              <a:t>반납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pic>
        <p:nvPicPr>
          <p:cNvPr id="5" name="그림 4" descr="dfd반납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040" y="908720"/>
            <a:ext cx="3672408" cy="5033123"/>
          </a:xfrm>
          <a:prstGeom prst="rect">
            <a:avLst/>
          </a:prstGeom>
          <a:noFill/>
          <a:ln w="6350">
            <a:solidFill>
              <a:srgbClr val="A5A5A5"/>
            </a:solidFill>
            <a:miter lim="800000"/>
            <a:headEnd/>
            <a:tailEnd/>
          </a:ln>
          <a:effectLst/>
        </p:spPr>
      </p:pic>
      <p:pic>
        <p:nvPicPr>
          <p:cNvPr id="6" name="그림 5" descr="dfd대출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568" y="908721"/>
            <a:ext cx="4141226" cy="5033123"/>
          </a:xfrm>
          <a:prstGeom prst="rect">
            <a:avLst/>
          </a:prstGeom>
          <a:noFill/>
          <a:ln w="6350">
            <a:solidFill>
              <a:srgbClr val="A5A5A5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62013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47528" y="107340"/>
            <a:ext cx="8640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756B5F"/>
                </a:solidFill>
              </a:rPr>
              <a:t>10.  </a:t>
            </a:r>
            <a:r>
              <a:rPr lang="ko-KR" altLang="en-US" b="1" dirty="0">
                <a:solidFill>
                  <a:srgbClr val="756B5F"/>
                </a:solidFill>
              </a:rPr>
              <a:t>기능정의 및 설계 </a:t>
            </a:r>
            <a:r>
              <a:rPr lang="en-US" altLang="ko-KR" dirty="0">
                <a:solidFill>
                  <a:srgbClr val="FF0000"/>
                </a:solidFill>
              </a:rPr>
              <a:t>– </a:t>
            </a:r>
            <a:r>
              <a:rPr lang="ko-KR" altLang="en-US" dirty="0">
                <a:solidFill>
                  <a:srgbClr val="FF0000"/>
                </a:solidFill>
              </a:rPr>
              <a:t>아래의 글씨가 잘 안 보일 경우 비회원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관리자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회원 분할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527" y="836712"/>
            <a:ext cx="8671428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9475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847528" y="116632"/>
            <a:ext cx="3789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>
                <a:solidFill>
                  <a:srgbClr val="756B5F"/>
                </a:solidFill>
              </a:rPr>
              <a:t>10.  </a:t>
            </a:r>
            <a:r>
              <a:rPr lang="ko-KR" altLang="en-US" b="1" dirty="0">
                <a:solidFill>
                  <a:srgbClr val="756B5F"/>
                </a:solidFill>
              </a:rPr>
              <a:t>기능정의 및 </a:t>
            </a:r>
            <a:r>
              <a:rPr lang="ko-KR" altLang="en-US" b="1" dirty="0">
                <a:solidFill>
                  <a:srgbClr val="756B5F"/>
                </a:solidFill>
              </a:rPr>
              <a:t>설계 </a:t>
            </a:r>
            <a:r>
              <a:rPr lang="en-US" altLang="ko-KR" b="1" dirty="0">
                <a:solidFill>
                  <a:srgbClr val="756B5F"/>
                </a:solidFill>
              </a:rPr>
              <a:t>(</a:t>
            </a:r>
            <a:r>
              <a:rPr lang="ko-KR" altLang="en-US" b="1" dirty="0" err="1">
                <a:solidFill>
                  <a:srgbClr val="756B5F"/>
                </a:solidFill>
              </a:rPr>
              <a:t>비회원측</a:t>
            </a:r>
            <a:r>
              <a:rPr lang="en-US" altLang="ko-KR" b="1" dirty="0">
                <a:solidFill>
                  <a:srgbClr val="756B5F"/>
                </a:solidFill>
              </a:rPr>
              <a:t>)</a:t>
            </a:r>
            <a:r>
              <a:rPr lang="ko-KR" altLang="en-US" b="1" dirty="0">
                <a:solidFill>
                  <a:srgbClr val="756B5F"/>
                </a:solidFill>
              </a:rPr>
              <a:t>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512" y="980728"/>
            <a:ext cx="8964488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7078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847528" y="116632"/>
            <a:ext cx="37080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>
                <a:solidFill>
                  <a:srgbClr val="756B5F"/>
                </a:solidFill>
              </a:rPr>
              <a:t>10.  </a:t>
            </a:r>
            <a:r>
              <a:rPr lang="ko-KR" altLang="en-US" b="1" dirty="0">
                <a:solidFill>
                  <a:srgbClr val="756B5F"/>
                </a:solidFill>
              </a:rPr>
              <a:t>기능정의 및 </a:t>
            </a:r>
            <a:r>
              <a:rPr lang="ko-KR" altLang="en-US" b="1" dirty="0">
                <a:solidFill>
                  <a:srgbClr val="756B5F"/>
                </a:solidFill>
              </a:rPr>
              <a:t>설계 </a:t>
            </a:r>
            <a:r>
              <a:rPr lang="en-US" altLang="ko-KR" b="1" dirty="0">
                <a:solidFill>
                  <a:srgbClr val="756B5F"/>
                </a:solidFill>
              </a:rPr>
              <a:t>(</a:t>
            </a:r>
            <a:r>
              <a:rPr lang="ko-KR" altLang="en-US" b="1" dirty="0" err="1">
                <a:solidFill>
                  <a:srgbClr val="756B5F"/>
                </a:solidFill>
              </a:rPr>
              <a:t>관리자측</a:t>
            </a:r>
            <a:r>
              <a:rPr lang="en-US" altLang="ko-KR" b="1" dirty="0">
                <a:solidFill>
                  <a:srgbClr val="756B5F"/>
                </a:solidFill>
              </a:rPr>
              <a:t>)</a:t>
            </a:r>
            <a:r>
              <a:rPr lang="ko-KR" altLang="en-US" b="1" dirty="0">
                <a:solidFill>
                  <a:srgbClr val="756B5F"/>
                </a:solidFill>
              </a:rPr>
              <a:t>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504" y="908720"/>
            <a:ext cx="8928992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720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2013998" y="624973"/>
            <a:ext cx="2530475" cy="777875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b="1" dirty="0">
                <a:solidFill>
                  <a:srgbClr val="756B5F"/>
                </a:solidFill>
              </a:rPr>
              <a:t>INDEX</a:t>
            </a:r>
            <a:endParaRPr lang="ko-KR" altLang="en-US" sz="3200" b="1" dirty="0">
              <a:solidFill>
                <a:srgbClr val="756B5F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FB902F6-9A7C-457F-8D34-A8E0CCA593F3}"/>
              </a:ext>
            </a:extLst>
          </p:cNvPr>
          <p:cNvSpPr/>
          <p:nvPr/>
        </p:nvSpPr>
        <p:spPr>
          <a:xfrm>
            <a:off x="2720652" y="2588967"/>
            <a:ext cx="2079204" cy="2751030"/>
          </a:xfrm>
          <a:prstGeom prst="rect">
            <a:avLst/>
          </a:prstGeom>
          <a:solidFill>
            <a:srgbClr val="987C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87E48F0-1243-4800-8BFA-C487953A4AB1}"/>
              </a:ext>
            </a:extLst>
          </p:cNvPr>
          <p:cNvSpPr/>
          <p:nvPr/>
        </p:nvSpPr>
        <p:spPr>
          <a:xfrm>
            <a:off x="5096916" y="2949007"/>
            <a:ext cx="2079204" cy="2751030"/>
          </a:xfrm>
          <a:prstGeom prst="rect">
            <a:avLst/>
          </a:prstGeom>
          <a:solidFill>
            <a:srgbClr val="987C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2F4B266-B8C8-4101-B3C9-E74FA8DEEC60}"/>
              </a:ext>
            </a:extLst>
          </p:cNvPr>
          <p:cNvSpPr/>
          <p:nvPr/>
        </p:nvSpPr>
        <p:spPr>
          <a:xfrm>
            <a:off x="7536160" y="3270258"/>
            <a:ext cx="2079204" cy="2751030"/>
          </a:xfrm>
          <a:prstGeom prst="rect">
            <a:avLst/>
          </a:prstGeom>
          <a:solidFill>
            <a:srgbClr val="987C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983D82-6431-4470-9BBB-FBA841E78896}"/>
              </a:ext>
            </a:extLst>
          </p:cNvPr>
          <p:cNvSpPr txBox="1"/>
          <p:nvPr/>
        </p:nvSpPr>
        <p:spPr>
          <a:xfrm>
            <a:off x="2741393" y="2624068"/>
            <a:ext cx="202067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algn="just">
              <a:lnSpc>
                <a:spcPct val="120000"/>
              </a:lnSpc>
              <a:defRPr sz="1400"/>
            </a:lvl1pPr>
          </a:lstStyle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주제 및 목적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개발환경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작업분할구조도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업무분장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/>
              <a:t>작업일정</a:t>
            </a:r>
            <a:endParaRPr lang="en-US" altLang="ko-KR"/>
          </a:p>
          <a:p>
            <a:pPr marL="342900" indent="-342900">
              <a:lnSpc>
                <a:spcPct val="200000"/>
              </a:lnSpc>
              <a:buFontTx/>
              <a:buAutoNum type="arabicPeriod"/>
            </a:pPr>
            <a:r>
              <a:rPr lang="ko-KR" altLang="en-US"/>
              <a:t>요구사항분석</a:t>
            </a:r>
            <a:endParaRPr lang="en-US" altLang="ko-KR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983D82-6431-4470-9BBB-FBA841E78896}"/>
              </a:ext>
            </a:extLst>
          </p:cNvPr>
          <p:cNvSpPr txBox="1"/>
          <p:nvPr/>
        </p:nvSpPr>
        <p:spPr>
          <a:xfrm>
            <a:off x="5101988" y="2908167"/>
            <a:ext cx="2079204" cy="2677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ja-JP"/>
            </a:defPPr>
            <a:lvl1pPr algn="just">
              <a:lnSpc>
                <a:spcPct val="120000"/>
              </a:lnSpc>
              <a:defRPr sz="1400"/>
            </a:lvl1pPr>
          </a:lstStyle>
          <a:p>
            <a:pPr marL="342900" indent="-342900">
              <a:lnSpc>
                <a:spcPct val="200000"/>
              </a:lnSpc>
              <a:buFont typeface="+mj-lt"/>
              <a:buAutoNum type="arabicPeriod" startAt="7"/>
            </a:pPr>
            <a:r>
              <a:rPr lang="en-US" altLang="ko-KR"/>
              <a:t>Usecase </a:t>
            </a:r>
            <a:r>
              <a:rPr lang="en-US" altLang="ko-KR" dirty="0"/>
              <a:t>Diagram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 startAt="7"/>
            </a:pPr>
            <a:r>
              <a:rPr lang="en-US" altLang="ko-KR" dirty="0"/>
              <a:t>Sequence Diagram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 startAt="7"/>
            </a:pPr>
            <a:r>
              <a:rPr lang="en-US" altLang="ko-KR"/>
              <a:t>DFD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 startAt="7"/>
            </a:pPr>
            <a:r>
              <a:rPr lang="ko-KR" altLang="en-US"/>
              <a:t>기능정의서</a:t>
            </a:r>
            <a:endParaRPr lang="en-US" altLang="ko-KR"/>
          </a:p>
          <a:p>
            <a:pPr marL="342900" indent="-342900">
              <a:lnSpc>
                <a:spcPct val="200000"/>
              </a:lnSpc>
              <a:buFont typeface="+mj-lt"/>
              <a:buAutoNum type="arabicPeriod" startAt="7"/>
            </a:pPr>
            <a:r>
              <a:rPr lang="en-US" altLang="ko-KR"/>
              <a:t>DB </a:t>
            </a:r>
            <a:r>
              <a:rPr lang="ko-KR" altLang="en-US"/>
              <a:t>설계</a:t>
            </a:r>
            <a:endParaRPr lang="en-US" altLang="ko-KR"/>
          </a:p>
          <a:p>
            <a:pPr marL="342900" indent="-342900">
              <a:lnSpc>
                <a:spcPct val="200000"/>
              </a:lnSpc>
              <a:buFont typeface="+mj-lt"/>
              <a:buAutoNum type="arabicPeriod" startAt="7"/>
            </a:pPr>
            <a:r>
              <a:rPr lang="ko-KR" altLang="en-US"/>
              <a:t>스토리보드 및 </a:t>
            </a:r>
            <a:r>
              <a:rPr lang="en-US" altLang="ko-KR"/>
              <a:t>UI</a:t>
            </a:r>
            <a:endParaRPr lang="en-US" altLang="ko-K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983D82-6431-4470-9BBB-FBA841E78896}"/>
              </a:ext>
            </a:extLst>
          </p:cNvPr>
          <p:cNvSpPr txBox="1"/>
          <p:nvPr/>
        </p:nvSpPr>
        <p:spPr>
          <a:xfrm>
            <a:off x="7536160" y="3414863"/>
            <a:ext cx="2079204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ja-JP"/>
            </a:defPPr>
            <a:lvl1pPr algn="just">
              <a:lnSpc>
                <a:spcPct val="120000"/>
              </a:lnSpc>
              <a:defRPr sz="1400"/>
            </a:lvl1pPr>
          </a:lstStyle>
          <a:p>
            <a:pPr marL="342900" indent="-342900">
              <a:lnSpc>
                <a:spcPct val="200000"/>
              </a:lnSpc>
              <a:buFont typeface="+mj-lt"/>
              <a:buAutoNum type="arabicPeriod" startAt="14"/>
            </a:pPr>
            <a:r>
              <a:rPr lang="ko-KR" altLang="en-US" dirty="0"/>
              <a:t>핵심코드 및 시연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Font typeface="+mj-lt"/>
              <a:buAutoNum type="arabicPeriod" startAt="14"/>
            </a:pPr>
            <a:r>
              <a:rPr lang="ko-KR" altLang="en-US" dirty="0"/>
              <a:t>차후 개발 내용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Font typeface="+mj-lt"/>
              <a:buAutoNum type="arabicPeriod" startAt="14"/>
            </a:pPr>
            <a:r>
              <a:rPr lang="ko-KR" altLang="en-US" dirty="0"/>
              <a:t>후</a:t>
            </a:r>
            <a:r>
              <a:rPr lang="ko-KR" altLang="en-US" dirty="0"/>
              <a:t>기</a:t>
            </a:r>
            <a:endParaRPr lang="en-US" altLang="ko-KR" dirty="0"/>
          </a:p>
        </p:txBody>
      </p:sp>
      <p:cxnSp>
        <p:nvCxnSpPr>
          <p:cNvPr id="26" name="直線コネクタ 6"/>
          <p:cNvCxnSpPr/>
          <p:nvPr/>
        </p:nvCxnSpPr>
        <p:spPr>
          <a:xfrm>
            <a:off x="2703066" y="1873430"/>
            <a:ext cx="154827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7"/>
          <p:cNvSpPr txBox="1"/>
          <p:nvPr/>
        </p:nvSpPr>
        <p:spPr>
          <a:xfrm>
            <a:off x="3065850" y="203239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  <a:cs typeface="Arial Unicode MS" panose="020B0604020202020204" pitchFamily="50" charset="-128"/>
              </a:rPr>
              <a:t>분석</a:t>
            </a:r>
            <a:endParaRPr kumimoji="1" lang="ja-JP" altLang="en-US" dirty="0">
              <a:solidFill>
                <a:schemeClr val="tx2">
                  <a:lumMod val="75000"/>
                </a:schemeClr>
              </a:solidFill>
              <a:latin typeface="+mj-ea"/>
              <a:ea typeface="+mj-ea"/>
              <a:cs typeface="Arial Unicode MS" panose="020B0604020202020204" pitchFamily="50" charset="-128"/>
            </a:endParaRPr>
          </a:p>
        </p:txBody>
      </p:sp>
      <p:cxnSp>
        <p:nvCxnSpPr>
          <p:cNvPr id="29" name="直線コネクタ 6"/>
          <p:cNvCxnSpPr/>
          <p:nvPr/>
        </p:nvCxnSpPr>
        <p:spPr>
          <a:xfrm>
            <a:off x="5142928" y="2206685"/>
            <a:ext cx="154827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7"/>
          <p:cNvSpPr txBox="1"/>
          <p:nvPr/>
        </p:nvSpPr>
        <p:spPr>
          <a:xfrm>
            <a:off x="5505711" y="2365647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  <a:cs typeface="Arial Unicode MS" panose="020B0604020202020204" pitchFamily="50" charset="-128"/>
              </a:rPr>
              <a:t>설계 </a:t>
            </a:r>
            <a:endParaRPr kumimoji="1" lang="ja-JP" altLang="en-US" dirty="0">
              <a:solidFill>
                <a:schemeClr val="tx2">
                  <a:lumMod val="75000"/>
                </a:schemeClr>
              </a:solidFill>
              <a:latin typeface="+mj-ea"/>
              <a:ea typeface="+mj-ea"/>
              <a:cs typeface="Arial Unicode MS" panose="020B0604020202020204" pitchFamily="50" charset="-128"/>
            </a:endParaRPr>
          </a:p>
        </p:txBody>
      </p:sp>
      <p:sp>
        <p:nvSpPr>
          <p:cNvPr id="33" name="テキスト ボックス 7"/>
          <p:cNvSpPr txBox="1"/>
          <p:nvPr/>
        </p:nvSpPr>
        <p:spPr>
          <a:xfrm>
            <a:off x="7933532" y="2699628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  <a:cs typeface="Arial Unicode MS" panose="020B0604020202020204" pitchFamily="50" charset="-128"/>
              </a:rPr>
              <a:t>구현 및 테스트</a:t>
            </a:r>
            <a:endParaRPr kumimoji="1" lang="ja-JP" altLang="en-US" dirty="0">
              <a:solidFill>
                <a:schemeClr val="tx2">
                  <a:lumMod val="75000"/>
                </a:schemeClr>
              </a:solidFill>
              <a:latin typeface="+mj-ea"/>
              <a:ea typeface="+mj-ea"/>
              <a:cs typeface="Arial Unicode MS" panose="020B0604020202020204" pitchFamily="50" charset="-128"/>
            </a:endParaRPr>
          </a:p>
        </p:txBody>
      </p:sp>
      <p:cxnSp>
        <p:nvCxnSpPr>
          <p:cNvPr id="35" name="直線コネクタ 6"/>
          <p:cNvCxnSpPr/>
          <p:nvPr/>
        </p:nvCxnSpPr>
        <p:spPr>
          <a:xfrm>
            <a:off x="7566702" y="2554721"/>
            <a:ext cx="154827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161" y="2048415"/>
            <a:ext cx="288417" cy="302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9547" y="2418438"/>
            <a:ext cx="288417" cy="302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9698" y="2732900"/>
            <a:ext cx="288417" cy="302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022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20</a:t>
            </a:fld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847528" y="107340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11. DB </a:t>
            </a:r>
            <a:r>
              <a:rPr lang="ko-KR" altLang="en-US" b="1" dirty="0">
                <a:solidFill>
                  <a:srgbClr val="756B5F"/>
                </a:solidFill>
              </a:rPr>
              <a:t>설계 </a:t>
            </a:r>
            <a:r>
              <a:rPr lang="en-US" altLang="ko-KR" b="1" dirty="0">
                <a:solidFill>
                  <a:srgbClr val="756B5F"/>
                </a:solidFill>
              </a:rPr>
              <a:t>(ERD)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692696"/>
            <a:ext cx="9144000" cy="576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75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847528" y="107340"/>
            <a:ext cx="6336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13. Project Explorer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pic>
        <p:nvPicPr>
          <p:cNvPr id="1026" name="그림 4" descr="설명: 핵심소스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512" y="1052736"/>
            <a:ext cx="8623762" cy="475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003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story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70764" cy="6858000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847528" y="107340"/>
            <a:ext cx="4464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14</a:t>
            </a:r>
            <a:r>
              <a:rPr lang="en-US" altLang="ko-KR" b="1">
                <a:solidFill>
                  <a:srgbClr val="756B5F"/>
                </a:solidFill>
              </a:rPr>
              <a:t>. UI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667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455" y="692696"/>
            <a:ext cx="8743090" cy="5472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847528" y="107340"/>
            <a:ext cx="4464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14. </a:t>
            </a:r>
            <a:r>
              <a:rPr lang="ko-KR" altLang="en-US" b="1" dirty="0">
                <a:solidFill>
                  <a:srgbClr val="756B5F"/>
                </a:solidFill>
              </a:rPr>
              <a:t>핵심 코드 및 시연 화</a:t>
            </a:r>
            <a:r>
              <a:rPr lang="ko-KR" altLang="en-US" b="1" dirty="0">
                <a:solidFill>
                  <a:srgbClr val="756B5F"/>
                </a:solidFill>
              </a:rPr>
              <a:t>면</a:t>
            </a:r>
          </a:p>
        </p:txBody>
      </p:sp>
    </p:spTree>
    <p:extLst>
      <p:ext uri="{BB962C8B-B14F-4D97-AF65-F5344CB8AC3E}">
        <p14:creationId xmlns:p14="http://schemas.microsoft.com/office/powerpoint/2010/main" val="603590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0289" y="795339"/>
            <a:ext cx="7591425" cy="526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847528" y="107340"/>
            <a:ext cx="4464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14. </a:t>
            </a:r>
            <a:r>
              <a:rPr lang="ko-KR" altLang="en-US" b="1" dirty="0">
                <a:solidFill>
                  <a:srgbClr val="756B5F"/>
                </a:solidFill>
              </a:rPr>
              <a:t>핵심 코드 및 시연 화</a:t>
            </a:r>
            <a:r>
              <a:rPr lang="ko-KR" altLang="en-US" b="1" dirty="0">
                <a:solidFill>
                  <a:srgbClr val="756B5F"/>
                </a:solidFill>
              </a:rPr>
              <a:t>면</a:t>
            </a:r>
          </a:p>
        </p:txBody>
      </p:sp>
    </p:spTree>
    <p:extLst>
      <p:ext uri="{BB962C8B-B14F-4D97-AF65-F5344CB8AC3E}">
        <p14:creationId xmlns:p14="http://schemas.microsoft.com/office/powerpoint/2010/main" val="1148811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847528" y="107340"/>
            <a:ext cx="4464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15. </a:t>
            </a:r>
            <a:r>
              <a:rPr lang="ko-KR" altLang="en-US" b="1" dirty="0">
                <a:solidFill>
                  <a:srgbClr val="756B5F"/>
                </a:solidFill>
              </a:rPr>
              <a:t>차후 개발 내용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897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847528" y="107340"/>
            <a:ext cx="4464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756B5F"/>
                </a:solidFill>
              </a:rPr>
              <a:t>16. </a:t>
            </a:r>
            <a:r>
              <a:rPr lang="ko-KR" altLang="en-US" b="1" dirty="0">
                <a:solidFill>
                  <a:srgbClr val="756B5F"/>
                </a:solidFill>
              </a:rPr>
              <a:t>후기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sp>
        <p:nvSpPr>
          <p:cNvPr id="4" name="L 도형 3"/>
          <p:cNvSpPr/>
          <p:nvPr/>
        </p:nvSpPr>
        <p:spPr>
          <a:xfrm>
            <a:off x="1961581" y="1185869"/>
            <a:ext cx="8176449" cy="789477"/>
          </a:xfrm>
          <a:prstGeom prst="corner">
            <a:avLst>
              <a:gd name="adj1" fmla="val 140870"/>
              <a:gd name="adj2" fmla="val 100000"/>
            </a:avLst>
          </a:prstGeom>
          <a:solidFill>
            <a:srgbClr val="987C4D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L 도형 4"/>
          <p:cNvSpPr/>
          <p:nvPr/>
        </p:nvSpPr>
        <p:spPr>
          <a:xfrm>
            <a:off x="1961581" y="3202093"/>
            <a:ext cx="8176449" cy="789477"/>
          </a:xfrm>
          <a:prstGeom prst="corner">
            <a:avLst>
              <a:gd name="adj1" fmla="val 140870"/>
              <a:gd name="adj2" fmla="val 100000"/>
            </a:avLst>
          </a:prstGeom>
          <a:solidFill>
            <a:srgbClr val="987C4D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6" name="L 도형 5"/>
          <p:cNvSpPr/>
          <p:nvPr/>
        </p:nvSpPr>
        <p:spPr>
          <a:xfrm>
            <a:off x="1946342" y="4210205"/>
            <a:ext cx="8176449" cy="789477"/>
          </a:xfrm>
          <a:prstGeom prst="corner">
            <a:avLst>
              <a:gd name="adj1" fmla="val 140870"/>
              <a:gd name="adj2" fmla="val 100000"/>
            </a:avLst>
          </a:prstGeom>
          <a:solidFill>
            <a:srgbClr val="987C4D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L 도형 6"/>
          <p:cNvSpPr/>
          <p:nvPr/>
        </p:nvSpPr>
        <p:spPr>
          <a:xfrm>
            <a:off x="1954745" y="2200445"/>
            <a:ext cx="8176449" cy="789477"/>
          </a:xfrm>
          <a:prstGeom prst="corner">
            <a:avLst>
              <a:gd name="adj1" fmla="val 140870"/>
              <a:gd name="adj2" fmla="val 100000"/>
            </a:avLst>
          </a:prstGeom>
          <a:solidFill>
            <a:srgbClr val="987C4D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50513" y="3197953"/>
            <a:ext cx="1049142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err="1">
                <a:solidFill>
                  <a:schemeClr val="bg1"/>
                </a:solidFill>
              </a:rPr>
              <a:t>유아무개</a:t>
            </a: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61580" y="1182100"/>
            <a:ext cx="1038076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err="1">
                <a:solidFill>
                  <a:schemeClr val="bg1"/>
                </a:solidFill>
              </a:rPr>
              <a:t>김아무개</a:t>
            </a: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50513" y="2189841"/>
            <a:ext cx="104914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err="1">
                <a:solidFill>
                  <a:schemeClr val="bg1"/>
                </a:solidFill>
              </a:rPr>
              <a:t>박아무개</a:t>
            </a: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46341" y="4206065"/>
            <a:ext cx="1053314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err="1">
                <a:solidFill>
                  <a:schemeClr val="bg1"/>
                </a:solidFill>
              </a:rPr>
              <a:t>정아무개</a:t>
            </a: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12" name="L 도형 11"/>
          <p:cNvSpPr/>
          <p:nvPr/>
        </p:nvSpPr>
        <p:spPr>
          <a:xfrm>
            <a:off x="1946342" y="5290325"/>
            <a:ext cx="8176449" cy="789477"/>
          </a:xfrm>
          <a:prstGeom prst="corner">
            <a:avLst>
              <a:gd name="adj1" fmla="val 140870"/>
              <a:gd name="adj2" fmla="val 100000"/>
            </a:avLst>
          </a:prstGeom>
          <a:solidFill>
            <a:srgbClr val="987C4D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46341" y="5293805"/>
            <a:ext cx="1053314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err="1">
                <a:solidFill>
                  <a:schemeClr val="bg1"/>
                </a:solidFill>
              </a:rPr>
              <a:t>이아무개</a:t>
            </a:r>
            <a:endParaRPr lang="en-US" altLang="ko-KR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13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solidFill>
            <a:srgbClr val="987C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935760" y="2636912"/>
            <a:ext cx="3672408" cy="7351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007769" y="2426112"/>
            <a:ext cx="352839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4000" b="1" dirty="0">
                <a:solidFill>
                  <a:srgbClr val="756B5F"/>
                </a:solidFill>
                <a:latin typeface="+mn-ea"/>
              </a:rPr>
              <a:t>경청해 주셔서</a:t>
            </a:r>
            <a:endParaRPr lang="en-US" altLang="ko-KR" sz="4000" b="1" dirty="0">
              <a:solidFill>
                <a:srgbClr val="756B5F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4000" b="1" dirty="0">
                <a:solidFill>
                  <a:schemeClr val="bg1"/>
                </a:solidFill>
                <a:latin typeface="+mn-ea"/>
              </a:rPr>
              <a:t>고맙습니다</a:t>
            </a:r>
            <a:endParaRPr lang="en-US" altLang="ko-KR" sz="4000" b="1" dirty="0">
              <a:solidFill>
                <a:schemeClr val="bg1"/>
              </a:solidFill>
              <a:latin typeface="+mn-ea"/>
              <a:sym typeface="Wingdings" pitchFamily="2" charset="2"/>
            </a:endParaRPr>
          </a:p>
        </p:txBody>
      </p:sp>
      <p:sp>
        <p:nvSpPr>
          <p:cNvPr id="9" name="순서도: 대체 처리 8"/>
          <p:cNvSpPr/>
          <p:nvPr/>
        </p:nvSpPr>
        <p:spPr>
          <a:xfrm>
            <a:off x="6816080" y="3548734"/>
            <a:ext cx="792088" cy="672354"/>
          </a:xfrm>
          <a:prstGeom prst="flowChartAlternateProcess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LAS</a:t>
            </a:r>
            <a:r>
              <a:rPr lang="en-US" altLang="ko-KR" sz="2800" b="1" baseline="30000" dirty="0">
                <a:solidFill>
                  <a:schemeClr val="bg1"/>
                </a:solidFill>
              </a:rPr>
              <a:t>*</a:t>
            </a:r>
            <a:endParaRPr lang="ko-KR" altLang="en-US" sz="2800" b="1" baseline="300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566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47528" y="10734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1.  </a:t>
            </a:r>
            <a:r>
              <a:rPr lang="ko-KR" altLang="en-US" b="1" dirty="0">
                <a:solidFill>
                  <a:srgbClr val="756B5F"/>
                </a:solidFill>
              </a:rPr>
              <a:t>주제 및 목적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47528" y="780957"/>
            <a:ext cx="8428759" cy="1431161"/>
          </a:xfrm>
          <a:prstGeom prst="rect">
            <a:avLst/>
          </a:prstGeom>
          <a:solidFill>
            <a:srgbClr val="987C4D">
              <a:alpha val="50000"/>
            </a:srgbClr>
          </a:solidFill>
        </p:spPr>
        <p:txBody>
          <a:bodyPr wrap="square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rgbClr val="464646"/>
                </a:solidFill>
                <a:latin typeface="+mn-ea"/>
              </a:rPr>
              <a:t>본 </a:t>
            </a:r>
            <a:r>
              <a:rPr lang="ko-KR" altLang="en-US" sz="2000" dirty="0">
                <a:solidFill>
                  <a:srgbClr val="464646"/>
                </a:solidFill>
                <a:latin typeface="+mn-ea"/>
              </a:rPr>
              <a:t>시스템은 도서관 웹 페이지와 도서관 관리 시스템을 통합하여 하나의 프로그램으로 이용 및 </a:t>
            </a:r>
            <a:r>
              <a:rPr lang="ko-KR" altLang="en-US" sz="2000" dirty="0">
                <a:solidFill>
                  <a:srgbClr val="464646"/>
                </a:solidFill>
                <a:latin typeface="+mn-ea"/>
              </a:rPr>
              <a:t>관리할 수 있는 </a:t>
            </a:r>
            <a:r>
              <a:rPr lang="ko-KR" altLang="en-US" sz="2000" dirty="0" err="1">
                <a:solidFill>
                  <a:srgbClr val="464646"/>
                </a:solidFill>
                <a:latin typeface="+mn-ea"/>
              </a:rPr>
              <a:t>통합형</a:t>
            </a:r>
            <a:r>
              <a:rPr lang="ko-KR" altLang="en-US" sz="2000" dirty="0">
                <a:solidFill>
                  <a:srgbClr val="464646"/>
                </a:solidFill>
                <a:latin typeface="+mn-ea"/>
              </a:rPr>
              <a:t> </a:t>
            </a:r>
            <a:r>
              <a:rPr lang="ko-KR" altLang="en-US" sz="2000" dirty="0">
                <a:solidFill>
                  <a:srgbClr val="464646"/>
                </a:solidFill>
                <a:latin typeface="+mn-ea"/>
              </a:rPr>
              <a:t>도서관 관리 시스템이다</a:t>
            </a:r>
            <a:r>
              <a:rPr lang="en-US" altLang="ko-KR" sz="2000" dirty="0">
                <a:solidFill>
                  <a:srgbClr val="464646"/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ko-KR" altLang="en-US" sz="2000" dirty="0">
              <a:solidFill>
                <a:srgbClr val="464646"/>
              </a:solidFill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47528" y="2032388"/>
            <a:ext cx="842875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+mn-ea"/>
              </a:rPr>
              <a:t>이용자</a:t>
            </a:r>
            <a:r>
              <a:rPr lang="ko-KR" altLang="en-US" sz="2000" dirty="0">
                <a:solidFill>
                  <a:srgbClr val="464646"/>
                </a:solidFill>
                <a:latin typeface="+mn-ea"/>
              </a:rPr>
              <a:t> 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solidFill>
                  <a:srgbClr val="464646"/>
                </a:solidFill>
                <a:latin typeface="+mn-ea"/>
              </a:rPr>
              <a:t>모든 </a:t>
            </a:r>
            <a:r>
              <a:rPr lang="ko-KR" altLang="en-US" sz="2000" dirty="0">
                <a:solidFill>
                  <a:srgbClr val="464646"/>
                </a:solidFill>
                <a:latin typeface="+mn-ea"/>
              </a:rPr>
              <a:t>이용자는 등</a:t>
            </a:r>
            <a:r>
              <a:rPr lang="ko-KR" altLang="en-US" sz="2000" dirty="0">
                <a:solidFill>
                  <a:srgbClr val="464646"/>
                </a:solidFill>
                <a:latin typeface="+mn-ea"/>
              </a:rPr>
              <a:t>급에 </a:t>
            </a:r>
            <a:r>
              <a:rPr lang="ko-KR" altLang="en-US" sz="2000" dirty="0">
                <a:solidFill>
                  <a:srgbClr val="464646"/>
                </a:solidFill>
                <a:latin typeface="+mn-ea"/>
              </a:rPr>
              <a:t>따라 관리되며 최소 검색기능부터</a:t>
            </a:r>
            <a:r>
              <a:rPr lang="en-US" altLang="ko-KR" sz="2000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464646"/>
                </a:solidFill>
                <a:latin typeface="+mn-ea"/>
              </a:rPr>
              <a:t>최대 도서 </a:t>
            </a:r>
            <a:r>
              <a:rPr lang="ko-KR" altLang="en-US" sz="2000" dirty="0">
                <a:solidFill>
                  <a:srgbClr val="464646"/>
                </a:solidFill>
                <a:latin typeface="+mn-ea"/>
              </a:rPr>
              <a:t>대출</a:t>
            </a:r>
            <a:r>
              <a:rPr lang="en-US" altLang="ko-KR" sz="2000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464646"/>
                </a:solidFill>
                <a:latin typeface="+mn-ea"/>
              </a:rPr>
              <a:t>도서 및 자리 예약</a:t>
            </a:r>
            <a:r>
              <a:rPr lang="en-US" altLang="ko-KR" sz="2000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464646"/>
                </a:solidFill>
                <a:latin typeface="+mn-ea"/>
              </a:rPr>
              <a:t>도서 </a:t>
            </a:r>
            <a:r>
              <a:rPr lang="ko-KR" altLang="en-US" sz="2000" dirty="0">
                <a:solidFill>
                  <a:srgbClr val="464646"/>
                </a:solidFill>
                <a:latin typeface="+mn-ea"/>
              </a:rPr>
              <a:t>신청</a:t>
            </a:r>
            <a:r>
              <a:rPr lang="en-US" altLang="ko-KR" sz="2000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464646"/>
                </a:solidFill>
                <a:latin typeface="+mn-ea"/>
              </a:rPr>
              <a:t>회</a:t>
            </a:r>
            <a:r>
              <a:rPr lang="ko-KR" altLang="en-US" sz="2000" dirty="0">
                <a:solidFill>
                  <a:srgbClr val="464646"/>
                </a:solidFill>
                <a:latin typeface="+mn-ea"/>
              </a:rPr>
              <a:t>원</a:t>
            </a:r>
            <a:r>
              <a:rPr lang="ko-KR" altLang="en-US" sz="2000" dirty="0">
                <a:solidFill>
                  <a:srgbClr val="464646"/>
                </a:solidFill>
                <a:latin typeface="+mn-ea"/>
              </a:rPr>
              <a:t>게시판 이용</a:t>
            </a:r>
            <a:r>
              <a:rPr lang="en-US" altLang="ko-KR" sz="2000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464646"/>
                </a:solidFill>
                <a:latin typeface="+mn-ea"/>
              </a:rPr>
              <a:t>도서추천하기 </a:t>
            </a:r>
            <a:r>
              <a:rPr lang="ko-KR" altLang="en-US" sz="2000" dirty="0">
                <a:solidFill>
                  <a:srgbClr val="464646"/>
                </a:solidFill>
                <a:latin typeface="+mn-ea"/>
              </a:rPr>
              <a:t>등의 기능을 </a:t>
            </a:r>
            <a:r>
              <a:rPr lang="ko-KR" altLang="en-US" sz="2000" dirty="0">
                <a:solidFill>
                  <a:srgbClr val="464646"/>
                </a:solidFill>
                <a:latin typeface="+mn-ea"/>
              </a:rPr>
              <a:t>이용할 수 있다</a:t>
            </a:r>
            <a:endParaRPr lang="ko-KR" altLang="en-US" sz="2000" dirty="0">
              <a:solidFill>
                <a:srgbClr val="464646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+mn-ea"/>
              </a:rPr>
              <a:t>관리자</a:t>
            </a:r>
            <a:endParaRPr lang="en-US" altLang="ko-KR" sz="2000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solidFill>
                  <a:srgbClr val="464646"/>
                </a:solidFill>
                <a:latin typeface="+mn-ea"/>
              </a:rPr>
              <a:t>최고 </a:t>
            </a:r>
            <a:r>
              <a:rPr lang="ko-KR" altLang="en-US" sz="2000" dirty="0">
                <a:solidFill>
                  <a:srgbClr val="464646"/>
                </a:solidFill>
                <a:latin typeface="+mn-ea"/>
              </a:rPr>
              <a:t>관리자를 기본으로 두고</a:t>
            </a:r>
            <a:r>
              <a:rPr lang="en-US" altLang="ko-KR" sz="2000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464646"/>
                </a:solidFill>
                <a:latin typeface="+mn-ea"/>
              </a:rPr>
              <a:t>최고 관리자를 통해서 관리자 </a:t>
            </a:r>
            <a:r>
              <a:rPr lang="ko-KR" altLang="en-US" sz="2000" dirty="0">
                <a:solidFill>
                  <a:srgbClr val="464646"/>
                </a:solidFill>
                <a:latin typeface="+mn-ea"/>
              </a:rPr>
              <a:t>계정 </a:t>
            </a:r>
            <a:r>
              <a:rPr lang="ko-KR" altLang="en-US" sz="2000" dirty="0">
                <a:solidFill>
                  <a:srgbClr val="464646"/>
                </a:solidFill>
                <a:latin typeface="+mn-ea"/>
              </a:rPr>
              <a:t>등록</a:t>
            </a:r>
            <a:r>
              <a:rPr lang="en-US" altLang="ko-KR" sz="2000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464646"/>
                </a:solidFill>
                <a:latin typeface="+mn-ea"/>
              </a:rPr>
              <a:t>삭제 </a:t>
            </a:r>
            <a:endParaRPr lang="en-US" altLang="ko-KR" sz="2000" dirty="0">
              <a:solidFill>
                <a:srgbClr val="464646"/>
              </a:solidFill>
              <a:latin typeface="+mn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solidFill>
                  <a:srgbClr val="464646"/>
                </a:solidFill>
                <a:latin typeface="+mn-ea"/>
              </a:rPr>
              <a:t>관리자는 회</a:t>
            </a:r>
            <a:r>
              <a:rPr lang="ko-KR" altLang="en-US" sz="2000" dirty="0">
                <a:solidFill>
                  <a:srgbClr val="464646"/>
                </a:solidFill>
                <a:latin typeface="+mn-ea"/>
              </a:rPr>
              <a:t>원</a:t>
            </a:r>
            <a:r>
              <a:rPr lang="ko-KR" altLang="en-US" sz="2000" dirty="0">
                <a:solidFill>
                  <a:srgbClr val="464646"/>
                </a:solidFill>
                <a:latin typeface="+mn-ea"/>
              </a:rPr>
              <a:t>관리</a:t>
            </a:r>
            <a:r>
              <a:rPr lang="en-US" altLang="ko-KR" sz="2000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464646"/>
                </a:solidFill>
                <a:latin typeface="+mn-ea"/>
              </a:rPr>
              <a:t>도서등록 및 삭제 등의 관리</a:t>
            </a:r>
            <a:r>
              <a:rPr lang="en-US" altLang="ko-KR" sz="2000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464646"/>
                </a:solidFill>
                <a:latin typeface="+mn-ea"/>
              </a:rPr>
              <a:t>공지사항 및 회원게시판 관리 </a:t>
            </a:r>
            <a:r>
              <a:rPr lang="ko-KR" altLang="en-US" sz="2000" dirty="0">
                <a:solidFill>
                  <a:srgbClr val="464646"/>
                </a:solidFill>
                <a:latin typeface="+mn-ea"/>
              </a:rPr>
              <a:t>등의 기능을 </a:t>
            </a:r>
            <a:r>
              <a:rPr lang="ko-KR" altLang="en-US" sz="2000" dirty="0">
                <a:solidFill>
                  <a:srgbClr val="464646"/>
                </a:solidFill>
                <a:latin typeface="+mn-ea"/>
              </a:rPr>
              <a:t>이용할 수 있다</a:t>
            </a:r>
            <a:r>
              <a:rPr lang="en-US" altLang="ko-KR" sz="2000" dirty="0">
                <a:solidFill>
                  <a:srgbClr val="464646"/>
                </a:solidFill>
                <a:latin typeface="+mn-ea"/>
              </a:rPr>
              <a:t>.</a:t>
            </a:r>
            <a:endParaRPr lang="en-US" altLang="ko-KR" sz="2000" dirty="0">
              <a:solidFill>
                <a:srgbClr val="464646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ko-KR" altLang="en-US" sz="2000" dirty="0">
              <a:solidFill>
                <a:srgbClr val="464646"/>
              </a:solidFill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400256" y="6381329"/>
            <a:ext cx="2133600" cy="365125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081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1524000" y="4725384"/>
            <a:ext cx="9144000" cy="2160000"/>
          </a:xfrm>
          <a:prstGeom prst="rect">
            <a:avLst/>
          </a:prstGeom>
          <a:solidFill>
            <a:srgbClr val="987C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847528" y="10734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1.  </a:t>
            </a:r>
            <a:r>
              <a:rPr lang="ko-KR" altLang="en-US" b="1" dirty="0">
                <a:solidFill>
                  <a:srgbClr val="756B5F"/>
                </a:solidFill>
              </a:rPr>
              <a:t>주제 및 목적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47528" y="737410"/>
            <a:ext cx="84287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1.2 </a:t>
            </a:r>
            <a:r>
              <a:rPr lang="ko-KR" altLang="en-US" sz="20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참조</a:t>
            </a:r>
            <a:endParaRPr lang="en-US" altLang="ko-KR" sz="20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ko-KR" altLang="en-US" sz="20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기존에 운용되고 있는 공공도서관 및 대학도서관 웹 페이지 및 도서관 관리 시스템인 </a:t>
            </a:r>
            <a:r>
              <a:rPr lang="en-US" altLang="ko-KR" sz="20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KOLAS</a:t>
            </a:r>
            <a:r>
              <a:rPr lang="ko-KR" altLang="en-US" sz="20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참조</a:t>
            </a:r>
            <a:r>
              <a:rPr lang="en-US" altLang="ko-KR" sz="20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200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도서분류는 한국십진분류법에 따른다</a:t>
            </a:r>
            <a:endParaRPr lang="en-US" altLang="ko-KR" sz="20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endParaRPr lang="ko-KR" altLang="en-US" sz="20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568" y="1700808"/>
            <a:ext cx="4104456" cy="27363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400256" y="6381329"/>
            <a:ext cx="2133600" cy="365125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996712" y="5232102"/>
            <a:ext cx="419858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dirty="0" err="1">
                <a:solidFill>
                  <a:schemeClr val="bg1"/>
                </a:solidFill>
                <a:latin typeface="+mn-ea"/>
              </a:rPr>
              <a:t>프</a:t>
            </a:r>
            <a:r>
              <a:rPr lang="ko-KR" altLang="en-US" sz="4000" b="1" dirty="0">
                <a:solidFill>
                  <a:schemeClr val="bg1"/>
                </a:solidFill>
                <a:latin typeface="+mn-ea"/>
              </a:rPr>
              <a:t>  </a:t>
            </a:r>
            <a:r>
              <a:rPr lang="ko-KR" altLang="en-US" sz="4000" b="1" dirty="0" err="1">
                <a:solidFill>
                  <a:schemeClr val="bg1"/>
                </a:solidFill>
                <a:latin typeface="+mn-ea"/>
              </a:rPr>
              <a:t>로</a:t>
            </a:r>
            <a:r>
              <a:rPr lang="ko-KR" altLang="en-US" sz="4000" b="1" dirty="0">
                <a:solidFill>
                  <a:schemeClr val="bg1"/>
                </a:solidFill>
                <a:latin typeface="+mn-ea"/>
              </a:rPr>
              <a:t>  </a:t>
            </a:r>
            <a:r>
              <a:rPr lang="ko-KR" altLang="en-US" sz="4000" b="1" dirty="0" err="1">
                <a:solidFill>
                  <a:schemeClr val="bg1"/>
                </a:solidFill>
                <a:latin typeface="+mn-ea"/>
              </a:rPr>
              <a:t>젝</a:t>
            </a:r>
            <a:r>
              <a:rPr lang="ko-KR" altLang="en-US" sz="4000" b="1" dirty="0">
                <a:solidFill>
                  <a:schemeClr val="bg1"/>
                </a:solidFill>
                <a:latin typeface="+mn-ea"/>
              </a:rPr>
              <a:t>  </a:t>
            </a:r>
            <a:r>
              <a:rPr lang="ko-KR" altLang="en-US" sz="4000" b="1" dirty="0" err="1">
                <a:solidFill>
                  <a:schemeClr val="bg1"/>
                </a:solidFill>
                <a:latin typeface="+mn-ea"/>
              </a:rPr>
              <a:t>트</a:t>
            </a:r>
            <a:r>
              <a:rPr lang="ko-KR" altLang="en-US" sz="4000" b="1" dirty="0">
                <a:solidFill>
                  <a:schemeClr val="bg1"/>
                </a:solidFill>
                <a:latin typeface="+mn-ea"/>
              </a:rPr>
              <a:t>  명</a:t>
            </a:r>
            <a:endParaRPr lang="en-US" altLang="ko-KR" sz="4000" b="1" dirty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2400" b="1" dirty="0">
                <a:solidFill>
                  <a:schemeClr val="bg1"/>
                </a:solidFill>
                <a:latin typeface="+mn-ea"/>
              </a:rPr>
              <a:t>부 연 설 명</a:t>
            </a:r>
            <a:r>
              <a:rPr lang="en-US" altLang="ko-KR" sz="2400" b="1" dirty="0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24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721" y="1766995"/>
            <a:ext cx="4729449" cy="28678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그림 6">
            <a:hlinkClick r:id="rId5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920" y="1833182"/>
            <a:ext cx="4320480" cy="28922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2375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9"/>
          <p:cNvGrpSpPr>
            <a:grpSpLocks/>
          </p:cNvGrpSpPr>
          <p:nvPr/>
        </p:nvGrpSpPr>
        <p:grpSpPr bwMode="auto">
          <a:xfrm>
            <a:off x="2365376" y="980728"/>
            <a:ext cx="7345363" cy="431800"/>
            <a:chOff x="841375" y="1056481"/>
            <a:chExt cx="7344730" cy="432000"/>
          </a:xfrm>
          <a:solidFill>
            <a:srgbClr val="CDC1B6"/>
          </a:solidFill>
        </p:grpSpPr>
        <p:sp>
          <p:nvSpPr>
            <p:cNvPr id="3" name="직사각형 2"/>
            <p:cNvSpPr/>
            <p:nvPr/>
          </p:nvSpPr>
          <p:spPr>
            <a:xfrm>
              <a:off x="841375" y="1056481"/>
              <a:ext cx="1079407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1400" b="1" dirty="0">
                  <a:solidFill>
                    <a:schemeClr val="bg1"/>
                  </a:solidFill>
                  <a:latin typeface="+mn-ea"/>
                </a:rPr>
                <a:t>OS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2066819" y="1056481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>
                <a:defRPr/>
              </a:pP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Windows </a:t>
              </a: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10 Home</a:t>
              </a:r>
              <a:endParaRPr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5" name="그룹 20"/>
          <p:cNvGrpSpPr>
            <a:grpSpLocks/>
          </p:cNvGrpSpPr>
          <p:nvPr/>
        </p:nvGrpSpPr>
        <p:grpSpPr bwMode="auto">
          <a:xfrm>
            <a:off x="2365376" y="1545878"/>
            <a:ext cx="7345363" cy="431800"/>
            <a:chOff x="841375" y="1704181"/>
            <a:chExt cx="7344730" cy="432000"/>
          </a:xfrm>
          <a:solidFill>
            <a:srgbClr val="CDC1B6"/>
          </a:solidFill>
        </p:grpSpPr>
        <p:sp>
          <p:nvSpPr>
            <p:cNvPr id="6" name="직사각형 5"/>
            <p:cNvSpPr/>
            <p:nvPr/>
          </p:nvSpPr>
          <p:spPr>
            <a:xfrm>
              <a:off x="841375" y="1704181"/>
              <a:ext cx="1079407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1400" b="1" dirty="0">
                  <a:solidFill>
                    <a:schemeClr val="bg1"/>
                  </a:solidFill>
                  <a:latin typeface="+mn-ea"/>
                </a:rPr>
                <a:t>WAS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066819" y="1704181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>
                <a:defRPr/>
              </a:pP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Apache Tomcat </a:t>
              </a: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9.0</a:t>
              </a:r>
              <a:endParaRPr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8" name="그룹 21"/>
          <p:cNvGrpSpPr>
            <a:grpSpLocks/>
          </p:cNvGrpSpPr>
          <p:nvPr/>
        </p:nvGrpSpPr>
        <p:grpSpPr bwMode="auto">
          <a:xfrm>
            <a:off x="2362200" y="2112615"/>
            <a:ext cx="7346950" cy="431800"/>
            <a:chOff x="838200" y="2352675"/>
            <a:chExt cx="7346318" cy="432000"/>
          </a:xfrm>
          <a:solidFill>
            <a:srgbClr val="CDC1B6"/>
          </a:solidFill>
        </p:grpSpPr>
        <p:sp>
          <p:nvSpPr>
            <p:cNvPr id="9" name="직사각형 8"/>
            <p:cNvSpPr/>
            <p:nvPr/>
          </p:nvSpPr>
          <p:spPr>
            <a:xfrm>
              <a:off x="838200" y="2352675"/>
              <a:ext cx="1080995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1400" b="1" dirty="0">
                  <a:solidFill>
                    <a:schemeClr val="bg1"/>
                  </a:solidFill>
                  <a:latin typeface="+mn-ea"/>
                </a:rPr>
                <a:t>DBMS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065232" y="2352675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lvl="1">
                <a:defRPr/>
              </a:pP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Oracle XE </a:t>
              </a: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11g</a:t>
              </a:r>
              <a:endParaRPr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11" name="그룹 22"/>
          <p:cNvGrpSpPr>
            <a:grpSpLocks/>
          </p:cNvGrpSpPr>
          <p:nvPr/>
        </p:nvGrpSpPr>
        <p:grpSpPr bwMode="auto">
          <a:xfrm>
            <a:off x="2351088" y="2677765"/>
            <a:ext cx="7345362" cy="433388"/>
            <a:chOff x="827088" y="2964656"/>
            <a:chExt cx="7344730" cy="432000"/>
          </a:xfrm>
          <a:solidFill>
            <a:srgbClr val="CDC1B6"/>
          </a:solidFill>
        </p:grpSpPr>
        <p:sp>
          <p:nvSpPr>
            <p:cNvPr id="12" name="직사각형 11"/>
            <p:cNvSpPr/>
            <p:nvPr/>
          </p:nvSpPr>
          <p:spPr>
            <a:xfrm>
              <a:off x="827088" y="2964656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1400" b="1" spc="-100" dirty="0">
                  <a:solidFill>
                    <a:schemeClr val="bg1"/>
                  </a:solidFill>
                  <a:latin typeface="+mn-ea"/>
                </a:rPr>
                <a:t>Language</a:t>
              </a: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052533" y="2964656"/>
              <a:ext cx="6119285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>
                <a:defRPr/>
              </a:pP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Java </a:t>
              </a: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Platform 8, JSP &amp; Servlet </a:t>
              </a:r>
              <a:endParaRPr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14" name="그룹 24"/>
          <p:cNvGrpSpPr>
            <a:grpSpLocks/>
          </p:cNvGrpSpPr>
          <p:nvPr/>
        </p:nvGrpSpPr>
        <p:grpSpPr bwMode="auto">
          <a:xfrm>
            <a:off x="2351088" y="3811240"/>
            <a:ext cx="7345362" cy="431800"/>
            <a:chOff x="827088" y="4174331"/>
            <a:chExt cx="7344730" cy="432000"/>
          </a:xfrm>
          <a:solidFill>
            <a:srgbClr val="CDC1B6"/>
          </a:solidFill>
        </p:grpSpPr>
        <p:sp>
          <p:nvSpPr>
            <p:cNvPr id="15" name="직사각형 14"/>
            <p:cNvSpPr/>
            <p:nvPr/>
          </p:nvSpPr>
          <p:spPr>
            <a:xfrm>
              <a:off x="827088" y="4174331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1400" b="1" spc="-100" dirty="0">
                  <a:solidFill>
                    <a:schemeClr val="bg1"/>
                  </a:solidFill>
                  <a:latin typeface="+mn-ea"/>
                </a:rPr>
                <a:t>WEB</a:t>
              </a:r>
              <a:endParaRPr lang="en-US" altLang="ko-KR" sz="1400" b="1" spc="-1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052533" y="4174331"/>
              <a:ext cx="6119285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>
                <a:defRPr/>
              </a:pP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HTML5, CSS/CSS3, JavaScript, jQuery</a:t>
              </a:r>
              <a:endParaRPr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17" name="그룹 23"/>
          <p:cNvGrpSpPr>
            <a:grpSpLocks/>
          </p:cNvGrpSpPr>
          <p:nvPr/>
        </p:nvGrpSpPr>
        <p:grpSpPr bwMode="auto">
          <a:xfrm>
            <a:off x="2351089" y="3244503"/>
            <a:ext cx="7345363" cy="431800"/>
            <a:chOff x="827088" y="3576637"/>
            <a:chExt cx="7344731" cy="432000"/>
          </a:xfrm>
          <a:solidFill>
            <a:srgbClr val="CDC1B6"/>
          </a:solidFill>
        </p:grpSpPr>
        <p:sp>
          <p:nvSpPr>
            <p:cNvPr id="18" name="직사각형 17"/>
            <p:cNvSpPr/>
            <p:nvPr/>
          </p:nvSpPr>
          <p:spPr>
            <a:xfrm>
              <a:off x="827088" y="3576637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1400" b="1" spc="-100" dirty="0">
                  <a:solidFill>
                    <a:schemeClr val="bg1"/>
                  </a:solidFill>
                  <a:latin typeface="+mn-ea"/>
                </a:rPr>
                <a:t>Framework</a:t>
              </a:r>
              <a:endParaRPr lang="en-US" altLang="ko-KR" sz="1400" b="1" spc="-1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052533" y="3576637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>
                <a:defRPr/>
              </a:pPr>
              <a:r>
                <a:rPr lang="ko-KR" altLang="en-US" sz="1200" dirty="0">
                  <a:solidFill>
                    <a:srgbClr val="3F3F48"/>
                  </a:solidFill>
                  <a:latin typeface="+mn-ea"/>
                </a:rPr>
                <a:t>전자정부 표준 프레임워크</a:t>
              </a: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(Spring framework), </a:t>
              </a:r>
              <a:r>
                <a:rPr lang="en-US" altLang="ko-KR" sz="1200" dirty="0" err="1">
                  <a:solidFill>
                    <a:srgbClr val="3F3F48"/>
                  </a:solidFill>
                  <a:latin typeface="+mn-ea"/>
                </a:rPr>
                <a:t>Mybatis</a:t>
              </a: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 framework</a:t>
              </a:r>
              <a:endParaRPr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20" name="그룹 26"/>
          <p:cNvGrpSpPr>
            <a:grpSpLocks/>
          </p:cNvGrpSpPr>
          <p:nvPr/>
        </p:nvGrpSpPr>
        <p:grpSpPr bwMode="auto">
          <a:xfrm>
            <a:off x="2351088" y="4943131"/>
            <a:ext cx="7364412" cy="718117"/>
            <a:chOff x="827088" y="5229200"/>
            <a:chExt cx="7364600" cy="431946"/>
          </a:xfrm>
          <a:solidFill>
            <a:srgbClr val="CDC1B6"/>
          </a:solidFill>
        </p:grpSpPr>
        <p:sp>
          <p:nvSpPr>
            <p:cNvPr id="21" name="직사각형 20"/>
            <p:cNvSpPr/>
            <p:nvPr/>
          </p:nvSpPr>
          <p:spPr>
            <a:xfrm>
              <a:off x="2071720" y="5229200"/>
              <a:ext cx="6119968" cy="43194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>
                <a:lnSpc>
                  <a:spcPct val="150000"/>
                </a:lnSpc>
                <a:defRPr/>
              </a:pPr>
              <a:r>
                <a:rPr lang="en-US" altLang="ko-KR" sz="1200">
                  <a:solidFill>
                    <a:srgbClr val="3F3F48"/>
                  </a:solidFill>
                  <a:latin typeface="+mn-ea"/>
                </a:rPr>
                <a:t>JavaScript jquery-3.4.x,   </a:t>
              </a: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jquery-ui-1.11.4,   jquery-easyui-1.4.5,</a:t>
              </a:r>
              <a:endParaRPr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827088" y="5229200"/>
              <a:ext cx="1081115" cy="43194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1400" b="1" spc="-100" dirty="0">
                  <a:solidFill>
                    <a:schemeClr val="bg1"/>
                  </a:solidFill>
                  <a:latin typeface="+mn-ea"/>
                </a:rPr>
                <a:t>Open</a:t>
              </a:r>
            </a:p>
            <a:p>
              <a:pPr algn="ctr">
                <a:defRPr/>
              </a:pPr>
              <a:r>
                <a:rPr lang="en-US" altLang="ko-KR" sz="1400" b="1" spc="-100" dirty="0">
                  <a:solidFill>
                    <a:schemeClr val="bg1"/>
                  </a:solidFill>
                  <a:latin typeface="+mn-ea"/>
                </a:rPr>
                <a:t>Source</a:t>
              </a:r>
              <a:endParaRPr lang="en-US" altLang="ko-KR" sz="1400" b="1" spc="-1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23" name="그룹 25"/>
          <p:cNvGrpSpPr>
            <a:grpSpLocks/>
          </p:cNvGrpSpPr>
          <p:nvPr/>
        </p:nvGrpSpPr>
        <p:grpSpPr bwMode="auto">
          <a:xfrm>
            <a:off x="2351088" y="4376390"/>
            <a:ext cx="7345362" cy="433388"/>
            <a:chOff x="827088" y="4800600"/>
            <a:chExt cx="7344730" cy="432000"/>
          </a:xfrm>
          <a:solidFill>
            <a:srgbClr val="CDC1B6"/>
          </a:solidFill>
        </p:grpSpPr>
        <p:sp>
          <p:nvSpPr>
            <p:cNvPr id="24" name="직사각형 23"/>
            <p:cNvSpPr/>
            <p:nvPr/>
          </p:nvSpPr>
          <p:spPr>
            <a:xfrm>
              <a:off x="827088" y="4800600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1400" b="1" spc="-100" dirty="0">
                  <a:solidFill>
                    <a:schemeClr val="bg1"/>
                  </a:solidFill>
                  <a:latin typeface="+mn-ea"/>
                </a:rPr>
                <a:t>Tool</a:t>
              </a:r>
              <a:endParaRPr lang="en-US" altLang="ko-KR" sz="1400" b="1" spc="-1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052533" y="4800600"/>
              <a:ext cx="6119285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>
                <a:defRPr/>
              </a:pP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Spring tool </a:t>
              </a:r>
              <a:r>
                <a:rPr lang="en-US" altLang="ko-KR" sz="1200">
                  <a:solidFill>
                    <a:srgbClr val="3F3F48"/>
                  </a:solidFill>
                  <a:latin typeface="+mn-ea"/>
                </a:rPr>
                <a:t>suite 3.9.14, </a:t>
              </a:r>
              <a:r>
                <a:rPr lang="en-US" altLang="ko-KR" sz="1200" dirty="0" err="1">
                  <a:solidFill>
                    <a:srgbClr val="3F3F48"/>
                  </a:solidFill>
                  <a:latin typeface="+mn-ea"/>
                </a:rPr>
                <a:t>eXERD</a:t>
              </a: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 (E-R </a:t>
              </a: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Modeling Tool</a:t>
              </a: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)</a:t>
              </a:r>
              <a:endParaRPr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3397895" y="153507"/>
            <a:ext cx="216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756B5F"/>
                </a:solidFill>
              </a:rPr>
              <a:t>(Resources)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847528" y="10734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2.  </a:t>
            </a:r>
            <a:r>
              <a:rPr lang="ko-KR" altLang="en-US" b="1" dirty="0">
                <a:solidFill>
                  <a:srgbClr val="756B5F"/>
                </a:solidFill>
              </a:rPr>
              <a:t>개발환경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00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847528" y="107340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3.  </a:t>
            </a:r>
            <a:r>
              <a:rPr lang="ko-KR" altLang="en-US" b="1" dirty="0">
                <a:solidFill>
                  <a:srgbClr val="756B5F"/>
                </a:solidFill>
              </a:rPr>
              <a:t>작업분할구조</a:t>
            </a:r>
            <a:r>
              <a:rPr lang="ko-KR" altLang="en-US" b="1" dirty="0">
                <a:solidFill>
                  <a:srgbClr val="756B5F"/>
                </a:solidFill>
              </a:rPr>
              <a:t>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79776" y="153507"/>
            <a:ext cx="1656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756B5F"/>
                </a:solidFill>
              </a:rPr>
              <a:t>(</a:t>
            </a:r>
            <a:r>
              <a:rPr lang="ko-KR" altLang="en-US" sz="1200" b="1" dirty="0">
                <a:solidFill>
                  <a:srgbClr val="756B5F"/>
                </a:solidFill>
              </a:rPr>
              <a:t>사용자 모드 측 </a:t>
            </a:r>
            <a:r>
              <a:rPr lang="en-US" altLang="ko-KR" sz="1200" b="1" dirty="0">
                <a:solidFill>
                  <a:srgbClr val="756B5F"/>
                </a:solidFill>
              </a:rPr>
              <a:t>WBS)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713504" y="843573"/>
            <a:ext cx="670528" cy="32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/>
              <a:t>LAS*</a:t>
            </a:r>
            <a:endParaRPr lang="ko-KR" altLang="en-US" sz="1000" b="1" dirty="0"/>
          </a:p>
        </p:txBody>
      </p:sp>
      <p:sp>
        <p:nvSpPr>
          <p:cNvPr id="9" name="직사각형 8"/>
          <p:cNvSpPr/>
          <p:nvPr/>
        </p:nvSpPr>
        <p:spPr>
          <a:xfrm>
            <a:off x="3550213" y="2103749"/>
            <a:ext cx="576000" cy="32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사</a:t>
            </a:r>
            <a:r>
              <a:rPr lang="ko-KR" altLang="en-US" sz="1000" b="1" dirty="0"/>
              <a:t>용자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9984432" y="2123658"/>
            <a:ext cx="576000" cy="324000"/>
          </a:xfrm>
          <a:prstGeom prst="rect">
            <a:avLst/>
          </a:prstGeom>
          <a:solidFill>
            <a:srgbClr val="987C4D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관리자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960136" y="2954348"/>
            <a:ext cx="396064" cy="50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자유</a:t>
            </a:r>
            <a:endParaRPr lang="en-US" altLang="ko-KR" sz="1000" b="1" dirty="0"/>
          </a:p>
          <a:p>
            <a:pPr algn="ctr"/>
            <a:r>
              <a:rPr lang="ko-KR" altLang="en-US" sz="1000" b="1" dirty="0"/>
              <a:t>게시판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2173180" y="3020494"/>
            <a:ext cx="360000" cy="50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회원</a:t>
            </a:r>
            <a:endParaRPr lang="en-US" altLang="ko-KR" sz="1000" b="1" dirty="0"/>
          </a:p>
          <a:p>
            <a:pPr algn="ctr"/>
            <a:r>
              <a:rPr lang="ko-KR" altLang="en-US" sz="1000" b="1" dirty="0"/>
              <a:t>관리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924859" y="2987421"/>
            <a:ext cx="360000" cy="50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/>
              <a:t>나의서재</a:t>
            </a:r>
            <a:endParaRPr lang="ko-KR" altLang="en-US" sz="1000" b="1" dirty="0"/>
          </a:p>
        </p:txBody>
      </p:sp>
      <p:sp>
        <p:nvSpPr>
          <p:cNvPr id="14" name="직사각형 13"/>
          <p:cNvSpPr/>
          <p:nvPr/>
        </p:nvSpPr>
        <p:spPr>
          <a:xfrm>
            <a:off x="5375920" y="2954348"/>
            <a:ext cx="360000" cy="50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도서검색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8904352" y="2954348"/>
            <a:ext cx="360000" cy="50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도서신청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9682665" y="2954348"/>
            <a:ext cx="360000" cy="50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자리예약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6334481" y="4462568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>
                <a:solidFill>
                  <a:schemeClr val="tx1"/>
                </a:solidFill>
              </a:rPr>
              <a:t>글작성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135600" y="4440279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회원수정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3923088" y="4456827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예약현황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159936" y="4422908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일반검색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608208" y="4445660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>
                <a:solidFill>
                  <a:schemeClr val="tx1"/>
                </a:solidFill>
              </a:rPr>
              <a:t>글보기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691296" y="4445660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2567608" y="4456827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회원탈퇴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3502763" y="4446354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대출현황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4340467" y="4450862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신청현황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5591984" y="4428556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상세검색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6763037" y="4462568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>
                <a:solidFill>
                  <a:schemeClr val="tx1"/>
                </a:solidFill>
              </a:rPr>
              <a:t>글수정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176200" y="4460118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>
                <a:solidFill>
                  <a:schemeClr val="tx1"/>
                </a:solidFill>
              </a:rPr>
              <a:t>글삭제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608168" y="5649580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>
                <a:solidFill>
                  <a:schemeClr val="tx1"/>
                </a:solidFill>
              </a:rPr>
              <a:t>답변글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399441" y="4460118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신청작</a:t>
            </a:r>
            <a:r>
              <a:rPr lang="ko-KR" altLang="en-US" sz="1000" b="1" dirty="0">
                <a:solidFill>
                  <a:schemeClr val="tx1"/>
                </a:solidFill>
              </a:rPr>
              <a:t>성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9667369" y="4459142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신</a:t>
            </a:r>
            <a:r>
              <a:rPr lang="ko-KR" altLang="en-US" sz="1000" b="1" dirty="0">
                <a:solidFill>
                  <a:schemeClr val="tx1"/>
                </a:solidFill>
              </a:rPr>
              <a:t>청</a:t>
            </a:r>
            <a:r>
              <a:rPr lang="ko-KR" altLang="en-US" sz="1000" b="1" dirty="0">
                <a:solidFill>
                  <a:schemeClr val="tx1"/>
                </a:solidFill>
              </a:rPr>
              <a:t>보기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8832344" y="4460118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신</a:t>
            </a:r>
            <a:r>
              <a:rPr lang="ko-KR" altLang="en-US" sz="1000" b="1" dirty="0">
                <a:solidFill>
                  <a:schemeClr val="tx1"/>
                </a:solidFill>
              </a:rPr>
              <a:t>청</a:t>
            </a:r>
            <a:r>
              <a:rPr lang="ko-KR" altLang="en-US" sz="1000" b="1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9264352" y="4450862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신</a:t>
            </a:r>
            <a:r>
              <a:rPr lang="ko-KR" altLang="en-US" sz="1000" b="1" dirty="0">
                <a:solidFill>
                  <a:schemeClr val="tx1"/>
                </a:solidFill>
              </a:rPr>
              <a:t>청</a:t>
            </a:r>
            <a:r>
              <a:rPr lang="ko-KR" altLang="en-US" sz="1000" b="1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9160357" y="5649581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>
                <a:solidFill>
                  <a:schemeClr val="tx1"/>
                </a:solidFill>
              </a:rPr>
              <a:t>답변글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9852119" y="5661304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>
                <a:solidFill>
                  <a:schemeClr val="tx1"/>
                </a:solidFill>
              </a:rPr>
              <a:t>한줄평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5736024" y="1380454"/>
            <a:ext cx="576000" cy="32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로그인</a:t>
            </a:r>
            <a:r>
              <a:rPr lang="en-US" altLang="ko-KR" sz="1000" b="1" dirty="0"/>
              <a:t>/</a:t>
            </a:r>
          </a:p>
          <a:p>
            <a:pPr algn="ctr"/>
            <a:r>
              <a:rPr lang="ko-KR" altLang="en-US" sz="1000" b="1" dirty="0"/>
              <a:t>로그아웃</a:t>
            </a:r>
          </a:p>
        </p:txBody>
      </p:sp>
      <p:cxnSp>
        <p:nvCxnSpPr>
          <p:cNvPr id="41" name="직선 연결선 40"/>
          <p:cNvCxnSpPr>
            <a:stCxn id="5" idx="2"/>
            <a:endCxn id="39" idx="0"/>
          </p:cNvCxnSpPr>
          <p:nvPr/>
        </p:nvCxnSpPr>
        <p:spPr>
          <a:xfrm flipH="1">
            <a:off x="6024024" y="1167574"/>
            <a:ext cx="24744" cy="212881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66"/>
          <p:cNvCxnSpPr>
            <a:stCxn id="12" idx="2"/>
            <a:endCxn id="23" idx="0"/>
          </p:cNvCxnSpPr>
          <p:nvPr/>
        </p:nvCxnSpPr>
        <p:spPr>
          <a:xfrm rot="5400000">
            <a:off x="1651655" y="3744135"/>
            <a:ext cx="921166" cy="48188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꺾인 연결선 68"/>
          <p:cNvCxnSpPr>
            <a:stCxn id="12" idx="2"/>
            <a:endCxn id="24" idx="0"/>
          </p:cNvCxnSpPr>
          <p:nvPr/>
        </p:nvCxnSpPr>
        <p:spPr>
          <a:xfrm rot="16200000" flipH="1">
            <a:off x="2084229" y="3793446"/>
            <a:ext cx="932333" cy="394428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72"/>
          <p:cNvCxnSpPr>
            <a:stCxn id="9" idx="2"/>
            <a:endCxn id="12" idx="0"/>
          </p:cNvCxnSpPr>
          <p:nvPr/>
        </p:nvCxnSpPr>
        <p:spPr>
          <a:xfrm rot="5400000">
            <a:off x="2799326" y="1981606"/>
            <a:ext cx="592745" cy="1485033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꺾인 연결선 80"/>
          <p:cNvCxnSpPr>
            <a:stCxn id="9" idx="2"/>
            <a:endCxn id="16" idx="0"/>
          </p:cNvCxnSpPr>
          <p:nvPr/>
        </p:nvCxnSpPr>
        <p:spPr>
          <a:xfrm rot="16200000" flipH="1">
            <a:off x="6587141" y="-321178"/>
            <a:ext cx="526599" cy="6024452"/>
          </a:xfrm>
          <a:prstGeom prst="bentConnector3">
            <a:avLst>
              <a:gd name="adj1" fmla="val 56202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꺾인 연결선 84"/>
          <p:cNvCxnSpPr>
            <a:stCxn id="15" idx="2"/>
            <a:endCxn id="32" idx="0"/>
          </p:cNvCxnSpPr>
          <p:nvPr/>
        </p:nvCxnSpPr>
        <p:spPr>
          <a:xfrm rot="16200000" flipH="1">
            <a:off x="8965463" y="3577237"/>
            <a:ext cx="1000794" cy="763017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꺾인 연결선 86"/>
          <p:cNvCxnSpPr>
            <a:stCxn id="15" idx="2"/>
            <a:endCxn id="31" idx="0"/>
          </p:cNvCxnSpPr>
          <p:nvPr/>
        </p:nvCxnSpPr>
        <p:spPr>
          <a:xfrm rot="5400000">
            <a:off x="8331012" y="3706779"/>
            <a:ext cx="1001770" cy="504911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꺾인 연결선 88"/>
          <p:cNvCxnSpPr>
            <a:stCxn id="32" idx="2"/>
            <a:endCxn id="35" idx="0"/>
          </p:cNvCxnSpPr>
          <p:nvPr/>
        </p:nvCxnSpPr>
        <p:spPr>
          <a:xfrm rot="5400000">
            <a:off x="9250645" y="5052855"/>
            <a:ext cx="686439" cy="507012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꺾인 연결선 90"/>
          <p:cNvCxnSpPr>
            <a:stCxn id="32" idx="2"/>
            <a:endCxn id="36" idx="0"/>
          </p:cNvCxnSpPr>
          <p:nvPr/>
        </p:nvCxnSpPr>
        <p:spPr>
          <a:xfrm rot="16200000" flipH="1">
            <a:off x="9590663" y="5219848"/>
            <a:ext cx="698162" cy="18475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꺾인 연결선 95"/>
          <p:cNvCxnSpPr>
            <a:stCxn id="33" idx="0"/>
            <a:endCxn id="15" idx="2"/>
          </p:cNvCxnSpPr>
          <p:nvPr/>
        </p:nvCxnSpPr>
        <p:spPr>
          <a:xfrm rot="5400000" flipH="1" flipV="1">
            <a:off x="8547463" y="3923229"/>
            <a:ext cx="1001770" cy="72008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꺾인 연결선 97"/>
          <p:cNvCxnSpPr>
            <a:stCxn id="15" idx="2"/>
            <a:endCxn id="34" idx="0"/>
          </p:cNvCxnSpPr>
          <p:nvPr/>
        </p:nvCxnSpPr>
        <p:spPr>
          <a:xfrm rot="16200000" flipH="1">
            <a:off x="8768095" y="3774605"/>
            <a:ext cx="992514" cy="36000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 99"/>
          <p:cNvCxnSpPr>
            <a:stCxn id="11" idx="2"/>
            <a:endCxn id="21" idx="0"/>
          </p:cNvCxnSpPr>
          <p:nvPr/>
        </p:nvCxnSpPr>
        <p:spPr>
          <a:xfrm rot="16200000" flipH="1">
            <a:off x="6979532" y="3636984"/>
            <a:ext cx="987312" cy="63004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꺾인 연결선 101"/>
          <p:cNvCxnSpPr>
            <a:stCxn id="11" idx="2"/>
            <a:endCxn id="17" idx="0"/>
          </p:cNvCxnSpPr>
          <p:nvPr/>
        </p:nvCxnSpPr>
        <p:spPr>
          <a:xfrm rot="5400000">
            <a:off x="6334215" y="3638616"/>
            <a:ext cx="1004220" cy="643687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꺾인 연결선 103"/>
          <p:cNvCxnSpPr>
            <a:stCxn id="11" idx="2"/>
            <a:endCxn id="29" idx="0"/>
          </p:cNvCxnSpPr>
          <p:nvPr/>
        </p:nvCxnSpPr>
        <p:spPr>
          <a:xfrm rot="16200000" flipH="1">
            <a:off x="6756299" y="3860217"/>
            <a:ext cx="1001770" cy="198032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꺾인 연결선 105"/>
          <p:cNvCxnSpPr>
            <a:stCxn id="11" idx="2"/>
            <a:endCxn id="28" idx="0"/>
          </p:cNvCxnSpPr>
          <p:nvPr/>
        </p:nvCxnSpPr>
        <p:spPr>
          <a:xfrm rot="5400000">
            <a:off x="6548493" y="3852894"/>
            <a:ext cx="1004220" cy="215131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꺾인 연결선 107"/>
          <p:cNvCxnSpPr>
            <a:stCxn id="14" idx="2"/>
            <a:endCxn id="27" idx="0"/>
          </p:cNvCxnSpPr>
          <p:nvPr/>
        </p:nvCxnSpPr>
        <p:spPr>
          <a:xfrm rot="16200000" flipH="1">
            <a:off x="5178848" y="3835420"/>
            <a:ext cx="970208" cy="21606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꺾인 연결선 109"/>
          <p:cNvCxnSpPr>
            <a:stCxn id="14" idx="2"/>
            <a:endCxn id="20" idx="0"/>
          </p:cNvCxnSpPr>
          <p:nvPr/>
        </p:nvCxnSpPr>
        <p:spPr>
          <a:xfrm rot="5400000">
            <a:off x="4965648" y="3832636"/>
            <a:ext cx="964560" cy="21598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꺾인 연결선 111"/>
          <p:cNvCxnSpPr>
            <a:stCxn id="13" idx="2"/>
            <a:endCxn id="26" idx="0"/>
          </p:cNvCxnSpPr>
          <p:nvPr/>
        </p:nvCxnSpPr>
        <p:spPr>
          <a:xfrm rot="16200000" flipH="1">
            <a:off x="3832944" y="3763337"/>
            <a:ext cx="959441" cy="415608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꺾인 연결선 115"/>
          <p:cNvCxnSpPr>
            <a:stCxn id="13" idx="2"/>
            <a:endCxn id="25" idx="0"/>
          </p:cNvCxnSpPr>
          <p:nvPr/>
        </p:nvCxnSpPr>
        <p:spPr>
          <a:xfrm rot="5400000">
            <a:off x="3416346" y="3757839"/>
            <a:ext cx="954933" cy="422096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꺾인 연결선 119"/>
          <p:cNvCxnSpPr>
            <a:stCxn id="21" idx="2"/>
            <a:endCxn id="30" idx="0"/>
          </p:cNvCxnSpPr>
          <p:nvPr/>
        </p:nvCxnSpPr>
        <p:spPr>
          <a:xfrm rot="5400000">
            <a:off x="7438228" y="5299600"/>
            <a:ext cx="699920" cy="4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꺾인 연결선 121"/>
          <p:cNvCxnSpPr>
            <a:stCxn id="39" idx="2"/>
            <a:endCxn id="10" idx="0"/>
          </p:cNvCxnSpPr>
          <p:nvPr/>
        </p:nvCxnSpPr>
        <p:spPr>
          <a:xfrm rot="16200000" flipH="1">
            <a:off x="7938626" y="-210148"/>
            <a:ext cx="419204" cy="4248408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꺾인 연결선 123"/>
          <p:cNvCxnSpPr>
            <a:stCxn id="39" idx="2"/>
            <a:endCxn id="9" idx="0"/>
          </p:cNvCxnSpPr>
          <p:nvPr/>
        </p:nvCxnSpPr>
        <p:spPr>
          <a:xfrm rot="5400000">
            <a:off x="4731473" y="811197"/>
            <a:ext cx="399295" cy="2185811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>
            <a:stCxn id="13" idx="0"/>
          </p:cNvCxnSpPr>
          <p:nvPr/>
        </p:nvCxnSpPr>
        <p:spPr>
          <a:xfrm flipV="1">
            <a:off x="4104860" y="2724121"/>
            <a:ext cx="1" cy="263300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14" idx="0"/>
          </p:cNvCxnSpPr>
          <p:nvPr/>
        </p:nvCxnSpPr>
        <p:spPr>
          <a:xfrm flipV="1">
            <a:off x="5555920" y="2724122"/>
            <a:ext cx="0" cy="230227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stCxn id="11" idx="0"/>
          </p:cNvCxnSpPr>
          <p:nvPr/>
        </p:nvCxnSpPr>
        <p:spPr>
          <a:xfrm flipV="1">
            <a:off x="7158169" y="2724122"/>
            <a:ext cx="1" cy="230227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15" idx="0"/>
          </p:cNvCxnSpPr>
          <p:nvPr/>
        </p:nvCxnSpPr>
        <p:spPr>
          <a:xfrm flipV="1">
            <a:off x="9084353" y="2724122"/>
            <a:ext cx="1" cy="230227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19" idx="0"/>
            <a:endCxn id="13" idx="2"/>
          </p:cNvCxnSpPr>
          <p:nvPr/>
        </p:nvCxnSpPr>
        <p:spPr>
          <a:xfrm flipV="1">
            <a:off x="4103089" y="3491421"/>
            <a:ext cx="1771" cy="965406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 53"/>
          <p:cNvCxnSpPr>
            <a:stCxn id="12" idx="2"/>
            <a:endCxn id="18" idx="0"/>
          </p:cNvCxnSpPr>
          <p:nvPr/>
        </p:nvCxnSpPr>
        <p:spPr>
          <a:xfrm rot="5400000">
            <a:off x="1876499" y="3963596"/>
            <a:ext cx="915785" cy="3758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911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847528" y="107340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3.  </a:t>
            </a:r>
            <a:r>
              <a:rPr lang="ko-KR" altLang="en-US" b="1" dirty="0">
                <a:solidFill>
                  <a:srgbClr val="756B5F"/>
                </a:solidFill>
              </a:rPr>
              <a:t>작업분할구조</a:t>
            </a:r>
            <a:r>
              <a:rPr lang="ko-KR" altLang="en-US" b="1" dirty="0">
                <a:solidFill>
                  <a:srgbClr val="756B5F"/>
                </a:solidFill>
              </a:rPr>
              <a:t>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79776" y="153507"/>
            <a:ext cx="1656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756B5F"/>
                </a:solidFill>
              </a:rPr>
              <a:t>(</a:t>
            </a:r>
            <a:r>
              <a:rPr lang="ko-KR" altLang="en-US" sz="1200" b="1" dirty="0">
                <a:solidFill>
                  <a:srgbClr val="756B5F"/>
                </a:solidFill>
              </a:rPr>
              <a:t>관리자 모드 측 </a:t>
            </a:r>
            <a:r>
              <a:rPr lang="en-US" altLang="ko-KR" sz="1200" b="1" dirty="0">
                <a:solidFill>
                  <a:srgbClr val="756B5F"/>
                </a:solidFill>
              </a:rPr>
              <a:t>WBS)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663912" y="843573"/>
            <a:ext cx="792128" cy="32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/>
              <a:t>LAS*</a:t>
            </a:r>
            <a:endParaRPr lang="ko-KR" altLang="en-US" sz="1000" b="1" dirty="0"/>
          </a:p>
        </p:txBody>
      </p:sp>
      <p:sp>
        <p:nvSpPr>
          <p:cNvPr id="9" name="직사각형 8"/>
          <p:cNvSpPr/>
          <p:nvPr/>
        </p:nvSpPr>
        <p:spPr>
          <a:xfrm>
            <a:off x="1559496" y="2103749"/>
            <a:ext cx="576000" cy="324000"/>
          </a:xfrm>
          <a:prstGeom prst="rect">
            <a:avLst/>
          </a:prstGeom>
          <a:solidFill>
            <a:srgbClr val="987C4D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이용</a:t>
            </a:r>
            <a:r>
              <a:rPr lang="ko-KR" altLang="en-US" sz="1000" b="1" dirty="0"/>
              <a:t>자</a:t>
            </a:r>
            <a:endParaRPr lang="ko-KR" altLang="en-US" sz="1000" b="1" dirty="0"/>
          </a:p>
        </p:txBody>
      </p:sp>
      <p:sp>
        <p:nvSpPr>
          <p:cNvPr id="10" name="직사각형 9"/>
          <p:cNvSpPr/>
          <p:nvPr/>
        </p:nvSpPr>
        <p:spPr>
          <a:xfrm>
            <a:off x="8112224" y="2123658"/>
            <a:ext cx="576000" cy="32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관리자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7968248" y="2954348"/>
            <a:ext cx="360000" cy="50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공지사항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2135561" y="3020494"/>
            <a:ext cx="430821" cy="50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관리자관리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853840" y="2987421"/>
            <a:ext cx="360000" cy="50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회원</a:t>
            </a:r>
            <a:endParaRPr lang="en-US" altLang="ko-KR" sz="1000" b="1" dirty="0"/>
          </a:p>
          <a:p>
            <a:pPr algn="ctr"/>
            <a:r>
              <a:rPr lang="ko-KR" altLang="en-US" sz="1000" b="1" dirty="0"/>
              <a:t>관</a:t>
            </a:r>
            <a:r>
              <a:rPr lang="ko-KR" altLang="en-US" sz="1000" b="1" dirty="0"/>
              <a:t>리</a:t>
            </a:r>
            <a:endParaRPr lang="ko-KR" altLang="en-US" sz="1000" b="1" dirty="0"/>
          </a:p>
        </p:txBody>
      </p:sp>
      <p:sp>
        <p:nvSpPr>
          <p:cNvPr id="14" name="직사각형 13"/>
          <p:cNvSpPr/>
          <p:nvPr/>
        </p:nvSpPr>
        <p:spPr>
          <a:xfrm>
            <a:off x="6168008" y="2954348"/>
            <a:ext cx="360000" cy="50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도서관리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9696440" y="2954348"/>
            <a:ext cx="360000" cy="50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통계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5087928" y="2952291"/>
            <a:ext cx="360000" cy="50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대출</a:t>
            </a:r>
            <a:endParaRPr lang="en-US" altLang="ko-KR" sz="1000" b="1" dirty="0"/>
          </a:p>
          <a:p>
            <a:pPr algn="ctr"/>
            <a:r>
              <a:rPr lang="ko-KR" altLang="en-US" sz="1000" b="1" dirty="0"/>
              <a:t>반</a:t>
            </a:r>
            <a:r>
              <a:rPr lang="ko-KR" altLang="en-US" sz="1000" b="1" dirty="0"/>
              <a:t>납</a:t>
            </a:r>
            <a:endParaRPr lang="ko-KR" altLang="en-US" sz="1000" b="1" dirty="0"/>
          </a:p>
        </p:txBody>
      </p:sp>
      <p:sp>
        <p:nvSpPr>
          <p:cNvPr id="17" name="직사각형 16"/>
          <p:cNvSpPr/>
          <p:nvPr/>
        </p:nvSpPr>
        <p:spPr>
          <a:xfrm>
            <a:off x="7342593" y="4462568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>
                <a:solidFill>
                  <a:schemeClr val="tx1"/>
                </a:solidFill>
              </a:rPr>
              <a:t>글작성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423632" y="4440279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사서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삭</a:t>
            </a:r>
            <a:r>
              <a:rPr lang="ko-KR" altLang="en-US" sz="1000" b="1" dirty="0">
                <a:solidFill>
                  <a:schemeClr val="tx1"/>
                </a:solidFill>
              </a:rPr>
              <a:t>제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852069" y="4456827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회원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강</a:t>
            </a:r>
            <a:r>
              <a:rPr lang="ko-KR" altLang="en-US" sz="1000" b="1" dirty="0">
                <a:solidFill>
                  <a:schemeClr val="tx1"/>
                </a:solidFill>
              </a:rPr>
              <a:t>등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952024" y="4422908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도서목록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8616320" y="4445660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>
                <a:solidFill>
                  <a:schemeClr val="tx1"/>
                </a:solidFill>
              </a:rPr>
              <a:t>글보기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979328" y="4445660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사서등록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3431744" y="4446354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회원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검</a:t>
            </a:r>
            <a:r>
              <a:rPr lang="ko-KR" altLang="en-US" sz="1000" b="1" dirty="0">
                <a:solidFill>
                  <a:schemeClr val="tx1"/>
                </a:solidFill>
              </a:rPr>
              <a:t>색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269448" y="4450862"/>
            <a:ext cx="444795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레벨별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목</a:t>
            </a:r>
            <a:r>
              <a:rPr lang="ko-KR" altLang="en-US" sz="1000" b="1" dirty="0">
                <a:solidFill>
                  <a:schemeClr val="tx1"/>
                </a:solidFill>
              </a:rPr>
              <a:t>록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384072" y="4428556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도서등록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7771149" y="4462568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>
                <a:solidFill>
                  <a:schemeClr val="tx1"/>
                </a:solidFill>
              </a:rPr>
              <a:t>글수정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8184312" y="4460118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>
                <a:solidFill>
                  <a:schemeClr val="tx1"/>
                </a:solidFill>
              </a:rPr>
              <a:t>글삭제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9480376" y="4460118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도서통계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9913279" y="4460118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도서추</a:t>
            </a:r>
            <a:r>
              <a:rPr lang="ko-KR" altLang="en-US" sz="1000" b="1" dirty="0">
                <a:solidFill>
                  <a:schemeClr val="tx1"/>
                </a:solidFill>
              </a:rPr>
              <a:t>천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5736024" y="1380454"/>
            <a:ext cx="576000" cy="32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로그인</a:t>
            </a:r>
            <a:r>
              <a:rPr lang="en-US" altLang="ko-KR" sz="1000" b="1" dirty="0"/>
              <a:t>/</a:t>
            </a:r>
          </a:p>
          <a:p>
            <a:pPr algn="ctr"/>
            <a:r>
              <a:rPr lang="ko-KR" altLang="en-US" sz="1000" b="1" dirty="0"/>
              <a:t>로그아웃</a:t>
            </a:r>
          </a:p>
        </p:txBody>
      </p:sp>
      <p:cxnSp>
        <p:nvCxnSpPr>
          <p:cNvPr id="41" name="직선 연결선 40"/>
          <p:cNvCxnSpPr>
            <a:stCxn id="5" idx="2"/>
            <a:endCxn id="39" idx="0"/>
          </p:cNvCxnSpPr>
          <p:nvPr/>
        </p:nvCxnSpPr>
        <p:spPr>
          <a:xfrm flipH="1">
            <a:off x="6024024" y="1167574"/>
            <a:ext cx="35952" cy="212881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66"/>
          <p:cNvCxnSpPr>
            <a:stCxn id="12" idx="2"/>
            <a:endCxn id="23" idx="0"/>
          </p:cNvCxnSpPr>
          <p:nvPr/>
        </p:nvCxnSpPr>
        <p:spPr>
          <a:xfrm rot="5400000">
            <a:off x="1794567" y="3889257"/>
            <a:ext cx="921166" cy="191643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꺾인 연결선 70"/>
          <p:cNvCxnSpPr>
            <a:stCxn id="12" idx="2"/>
            <a:endCxn id="18" idx="0"/>
          </p:cNvCxnSpPr>
          <p:nvPr/>
        </p:nvCxnSpPr>
        <p:spPr>
          <a:xfrm rot="16200000" flipH="1">
            <a:off x="2019410" y="3856056"/>
            <a:ext cx="915785" cy="252661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72"/>
          <p:cNvCxnSpPr>
            <a:stCxn id="10" idx="2"/>
            <a:endCxn id="12" idx="0"/>
          </p:cNvCxnSpPr>
          <p:nvPr/>
        </p:nvCxnSpPr>
        <p:spPr>
          <a:xfrm rot="5400000">
            <a:off x="5089180" y="-290550"/>
            <a:ext cx="572836" cy="6049253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 82"/>
          <p:cNvCxnSpPr>
            <a:stCxn id="10" idx="2"/>
            <a:endCxn id="15" idx="0"/>
          </p:cNvCxnSpPr>
          <p:nvPr/>
        </p:nvCxnSpPr>
        <p:spPr>
          <a:xfrm rot="16200000" flipH="1">
            <a:off x="8884987" y="1962895"/>
            <a:ext cx="506690" cy="1476216"/>
          </a:xfrm>
          <a:prstGeom prst="bentConnector3">
            <a:avLst>
              <a:gd name="adj1" fmla="val 56445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꺾인 연결선 86"/>
          <p:cNvCxnSpPr>
            <a:stCxn id="15" idx="2"/>
            <a:endCxn id="31" idx="0"/>
          </p:cNvCxnSpPr>
          <p:nvPr/>
        </p:nvCxnSpPr>
        <p:spPr>
          <a:xfrm rot="5400000">
            <a:off x="9267523" y="3851201"/>
            <a:ext cx="1001770" cy="21606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꺾인 연결선 95"/>
          <p:cNvCxnSpPr>
            <a:stCxn id="33" idx="0"/>
            <a:endCxn id="15" idx="2"/>
          </p:cNvCxnSpPr>
          <p:nvPr/>
        </p:nvCxnSpPr>
        <p:spPr>
          <a:xfrm rot="16200000" flipV="1">
            <a:off x="9483975" y="3850814"/>
            <a:ext cx="1001770" cy="216839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 99"/>
          <p:cNvCxnSpPr>
            <a:stCxn id="11" idx="2"/>
            <a:endCxn id="21" idx="0"/>
          </p:cNvCxnSpPr>
          <p:nvPr/>
        </p:nvCxnSpPr>
        <p:spPr>
          <a:xfrm rot="16200000" flipH="1">
            <a:off x="7978628" y="3627968"/>
            <a:ext cx="987312" cy="648072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꺾인 연결선 101"/>
          <p:cNvCxnSpPr>
            <a:stCxn id="11" idx="2"/>
            <a:endCxn id="17" idx="0"/>
          </p:cNvCxnSpPr>
          <p:nvPr/>
        </p:nvCxnSpPr>
        <p:spPr>
          <a:xfrm rot="5400000">
            <a:off x="7333311" y="3647632"/>
            <a:ext cx="1004220" cy="625655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꺾인 연결선 103"/>
          <p:cNvCxnSpPr>
            <a:stCxn id="11" idx="2"/>
            <a:endCxn id="29" idx="0"/>
          </p:cNvCxnSpPr>
          <p:nvPr/>
        </p:nvCxnSpPr>
        <p:spPr>
          <a:xfrm rot="16200000" flipH="1">
            <a:off x="7755395" y="3851201"/>
            <a:ext cx="1001770" cy="21606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꺾인 연결선 105"/>
          <p:cNvCxnSpPr>
            <a:stCxn id="11" idx="2"/>
            <a:endCxn id="28" idx="0"/>
          </p:cNvCxnSpPr>
          <p:nvPr/>
        </p:nvCxnSpPr>
        <p:spPr>
          <a:xfrm rot="5400000">
            <a:off x="7547589" y="3861910"/>
            <a:ext cx="1004220" cy="197099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꺾인 연결선 107"/>
          <p:cNvCxnSpPr>
            <a:stCxn id="14" idx="2"/>
            <a:endCxn id="27" idx="0"/>
          </p:cNvCxnSpPr>
          <p:nvPr/>
        </p:nvCxnSpPr>
        <p:spPr>
          <a:xfrm rot="16200000" flipH="1">
            <a:off x="5970936" y="3835420"/>
            <a:ext cx="970208" cy="21606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꺾인 연결선 109"/>
          <p:cNvCxnSpPr>
            <a:stCxn id="14" idx="2"/>
            <a:endCxn id="20" idx="0"/>
          </p:cNvCxnSpPr>
          <p:nvPr/>
        </p:nvCxnSpPr>
        <p:spPr>
          <a:xfrm rot="5400000">
            <a:off x="5757736" y="3832636"/>
            <a:ext cx="964560" cy="21598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꺾인 연결선 111"/>
          <p:cNvCxnSpPr>
            <a:stCxn id="13" idx="2"/>
            <a:endCxn id="26" idx="0"/>
          </p:cNvCxnSpPr>
          <p:nvPr/>
        </p:nvCxnSpPr>
        <p:spPr>
          <a:xfrm rot="16200000" flipH="1">
            <a:off x="3783123" y="3742139"/>
            <a:ext cx="959441" cy="458005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꺾인 연결선 115"/>
          <p:cNvCxnSpPr>
            <a:stCxn id="13" idx="2"/>
            <a:endCxn id="25" idx="0"/>
          </p:cNvCxnSpPr>
          <p:nvPr/>
        </p:nvCxnSpPr>
        <p:spPr>
          <a:xfrm rot="5400000">
            <a:off x="3345327" y="3757839"/>
            <a:ext cx="954933" cy="422096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꺾인 연결선 121"/>
          <p:cNvCxnSpPr>
            <a:stCxn id="39" idx="2"/>
            <a:endCxn id="10" idx="0"/>
          </p:cNvCxnSpPr>
          <p:nvPr/>
        </p:nvCxnSpPr>
        <p:spPr>
          <a:xfrm rot="16200000" flipH="1">
            <a:off x="7002522" y="725956"/>
            <a:ext cx="419204" cy="237620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꺾인 연결선 123"/>
          <p:cNvCxnSpPr>
            <a:stCxn id="39" idx="2"/>
            <a:endCxn id="9" idx="0"/>
          </p:cNvCxnSpPr>
          <p:nvPr/>
        </p:nvCxnSpPr>
        <p:spPr>
          <a:xfrm rot="5400000">
            <a:off x="3736114" y="-184163"/>
            <a:ext cx="399295" cy="4176528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/>
          <p:cNvSpPr/>
          <p:nvPr/>
        </p:nvSpPr>
        <p:spPr>
          <a:xfrm>
            <a:off x="5521606" y="5661304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도서수정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5953694" y="5661248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도서삭제</a:t>
            </a:r>
          </a:p>
        </p:txBody>
      </p:sp>
      <p:sp>
        <p:nvSpPr>
          <p:cNvPr id="90" name="직사각형 89"/>
          <p:cNvSpPr/>
          <p:nvPr/>
        </p:nvSpPr>
        <p:spPr>
          <a:xfrm>
            <a:off x="5519936" y="4437112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도서검색</a:t>
            </a:r>
          </a:p>
        </p:txBody>
      </p:sp>
      <p:cxnSp>
        <p:nvCxnSpPr>
          <p:cNvPr id="59" name="꺾인 연결선 58"/>
          <p:cNvCxnSpPr>
            <a:stCxn id="90" idx="2"/>
            <a:endCxn id="86" idx="0"/>
          </p:cNvCxnSpPr>
          <p:nvPr/>
        </p:nvCxnSpPr>
        <p:spPr>
          <a:xfrm rot="16200000" flipH="1">
            <a:off x="5340675" y="5300373"/>
            <a:ext cx="720192" cy="167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꺾인 연결선 61"/>
          <p:cNvCxnSpPr>
            <a:stCxn id="20" idx="2"/>
            <a:endCxn id="88" idx="0"/>
          </p:cNvCxnSpPr>
          <p:nvPr/>
        </p:nvCxnSpPr>
        <p:spPr>
          <a:xfrm rot="16200000" flipH="1">
            <a:off x="5765689" y="5293243"/>
            <a:ext cx="734340" cy="167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14" idx="2"/>
            <a:endCxn id="90" idx="0"/>
          </p:cNvCxnSpPr>
          <p:nvPr/>
        </p:nvCxnSpPr>
        <p:spPr>
          <a:xfrm rot="5400000">
            <a:off x="5534590" y="3623694"/>
            <a:ext cx="978764" cy="648072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>
            <a:stCxn id="13" idx="2"/>
            <a:endCxn id="19" idx="0"/>
          </p:cNvCxnSpPr>
          <p:nvPr/>
        </p:nvCxnSpPr>
        <p:spPr>
          <a:xfrm rot="5400000">
            <a:off x="3550252" y="3973240"/>
            <a:ext cx="965406" cy="1771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13" idx="0"/>
          </p:cNvCxnSpPr>
          <p:nvPr/>
        </p:nvCxnSpPr>
        <p:spPr>
          <a:xfrm flipV="1">
            <a:off x="4033841" y="2734077"/>
            <a:ext cx="1" cy="253345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16" idx="0"/>
          </p:cNvCxnSpPr>
          <p:nvPr/>
        </p:nvCxnSpPr>
        <p:spPr>
          <a:xfrm flipV="1">
            <a:off x="5267928" y="2734077"/>
            <a:ext cx="0" cy="218215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14" idx="0"/>
          </p:cNvCxnSpPr>
          <p:nvPr/>
        </p:nvCxnSpPr>
        <p:spPr>
          <a:xfrm flipV="1">
            <a:off x="6348008" y="2734076"/>
            <a:ext cx="0" cy="220272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11" idx="0"/>
          </p:cNvCxnSpPr>
          <p:nvPr/>
        </p:nvCxnSpPr>
        <p:spPr>
          <a:xfrm flipV="1">
            <a:off x="8148249" y="2734076"/>
            <a:ext cx="1" cy="220272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365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grpSp>
        <p:nvGrpSpPr>
          <p:cNvPr id="3" name="그룹 8"/>
          <p:cNvGrpSpPr>
            <a:grpSpLocks/>
          </p:cNvGrpSpPr>
          <p:nvPr/>
        </p:nvGrpSpPr>
        <p:grpSpPr bwMode="auto">
          <a:xfrm>
            <a:off x="2206377" y="548681"/>
            <a:ext cx="3421062" cy="3024337"/>
            <a:chOff x="683568" y="908719"/>
            <a:chExt cx="3420000" cy="3023144"/>
          </a:xfrm>
        </p:grpSpPr>
        <p:sp>
          <p:nvSpPr>
            <p:cNvPr id="4" name="직사각형 3"/>
            <p:cNvSpPr/>
            <p:nvPr/>
          </p:nvSpPr>
          <p:spPr>
            <a:xfrm>
              <a:off x="683568" y="908719"/>
              <a:ext cx="3420000" cy="360220"/>
            </a:xfrm>
            <a:prstGeom prst="rect">
              <a:avLst/>
            </a:prstGeom>
            <a:solidFill>
              <a:srgbClr val="987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400" b="1"/>
                <a:t>홍길동</a:t>
              </a:r>
              <a:endParaRPr lang="ko-KR" altLang="en-US" sz="1400" b="1" dirty="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683568" y="1340350"/>
              <a:ext cx="3420000" cy="2591513"/>
            </a:xfrm>
            <a:prstGeom prst="rect">
              <a:avLst/>
            </a:prstGeom>
            <a:noFill/>
            <a:ln w="19050">
              <a:solidFill>
                <a:srgbClr val="D6D7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315914" y="980730"/>
            <a:ext cx="3348038" cy="261610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100" b="1" dirty="0">
                <a:latin typeface="+mn-ea"/>
              </a:rPr>
              <a:t>■ </a:t>
            </a:r>
            <a:r>
              <a:rPr lang="ko-KR" altLang="en-US" sz="1100" b="1" dirty="0">
                <a:latin typeface="+mn-ea"/>
              </a:rPr>
              <a:t>소프트웨어 설계</a:t>
            </a:r>
            <a:endParaRPr lang="en-US" altLang="ko-KR" sz="1100" b="1" dirty="0">
              <a:latin typeface="+mn-ea"/>
            </a:endParaRPr>
          </a:p>
          <a:p>
            <a:pPr>
              <a:defRPr/>
            </a:pPr>
            <a:r>
              <a:rPr lang="en-US" altLang="ko-KR" sz="1100" dirty="0">
                <a:latin typeface="+mn-ea"/>
              </a:rPr>
              <a:t> - </a:t>
            </a:r>
            <a:r>
              <a:rPr lang="ko-KR" altLang="en-US" sz="1100" dirty="0">
                <a:latin typeface="+mn-ea"/>
              </a:rPr>
              <a:t>프로젝트 전반적 설계</a:t>
            </a:r>
            <a:r>
              <a:rPr lang="en-US" altLang="ko-KR" sz="1100" dirty="0">
                <a:latin typeface="+mn-ea"/>
              </a:rPr>
              <a:t>, e-r diagram</a:t>
            </a:r>
            <a:endParaRPr lang="en-US" altLang="ko-KR" sz="1100" b="1" dirty="0">
              <a:latin typeface="+mn-ea"/>
            </a:endParaRPr>
          </a:p>
          <a:p>
            <a:pPr>
              <a:defRPr/>
            </a:pPr>
            <a:endParaRPr lang="en-US" altLang="ko-KR" sz="1100" b="1" dirty="0">
              <a:latin typeface="+mn-ea"/>
            </a:endParaRPr>
          </a:p>
          <a:p>
            <a:pPr>
              <a:defRPr/>
            </a:pPr>
            <a:r>
              <a:rPr lang="ko-KR" altLang="en-US" sz="1100" b="1" dirty="0">
                <a:latin typeface="+mn-ea"/>
              </a:rPr>
              <a:t>■ 회원관리</a:t>
            </a:r>
            <a:r>
              <a:rPr lang="en-US" altLang="ko-KR" sz="1100" b="1" dirty="0">
                <a:latin typeface="+mn-ea"/>
              </a:rPr>
              <a:t>(</a:t>
            </a:r>
            <a:r>
              <a:rPr lang="ko-KR" altLang="en-US" sz="1100" b="1" dirty="0">
                <a:latin typeface="+mn-ea"/>
              </a:rPr>
              <a:t>사용자측</a:t>
            </a:r>
            <a:r>
              <a:rPr lang="en-US" altLang="ko-KR" sz="1100" b="1" dirty="0">
                <a:latin typeface="+mn-ea"/>
              </a:rPr>
              <a:t>)</a:t>
            </a:r>
            <a:endParaRPr lang="en-US" altLang="ko-KR" sz="1000" dirty="0">
              <a:latin typeface="+mn-ea"/>
            </a:endParaRPr>
          </a:p>
          <a:p>
            <a:pPr>
              <a:defRPr/>
            </a:pPr>
            <a:r>
              <a:rPr lang="en-US" altLang="ko-KR" sz="1000" dirty="0">
                <a:latin typeface="+mn-ea"/>
              </a:rPr>
              <a:t>  - </a:t>
            </a:r>
            <a:r>
              <a:rPr lang="ko-KR" altLang="en-US" sz="1000" dirty="0">
                <a:latin typeface="+mn-ea"/>
              </a:rPr>
              <a:t>로그인</a:t>
            </a:r>
            <a:r>
              <a:rPr lang="en-US" altLang="ko-KR" sz="1000" dirty="0">
                <a:latin typeface="+mn-ea"/>
              </a:rPr>
              <a:t>/</a:t>
            </a:r>
            <a:r>
              <a:rPr lang="ko-KR" altLang="en-US" sz="1000" dirty="0">
                <a:latin typeface="+mn-ea"/>
              </a:rPr>
              <a:t>로그아웃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회원가입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회원탈퇴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 err="1">
                <a:latin typeface="+mn-ea"/>
              </a:rPr>
              <a:t>내서재</a:t>
            </a:r>
            <a:r>
              <a:rPr lang="en-US" altLang="ko-KR" sz="1000" dirty="0">
                <a:latin typeface="+mn-ea"/>
              </a:rPr>
              <a:t>(</a:t>
            </a:r>
            <a:r>
              <a:rPr lang="ko-KR" altLang="en-US" sz="1000" dirty="0">
                <a:latin typeface="+mn-ea"/>
              </a:rPr>
              <a:t>대출현황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예약현황</a:t>
            </a:r>
            <a:r>
              <a:rPr lang="en-US" altLang="ko-KR" sz="1000" dirty="0">
                <a:latin typeface="+mn-ea"/>
              </a:rPr>
              <a:t>)</a:t>
            </a:r>
          </a:p>
          <a:p>
            <a:pPr>
              <a:defRPr/>
            </a:pPr>
            <a:endParaRPr lang="en-US" altLang="ko-KR" sz="1000" dirty="0">
              <a:latin typeface="+mn-ea"/>
            </a:endParaRPr>
          </a:p>
          <a:p>
            <a:pPr>
              <a:defRPr/>
            </a:pPr>
            <a:r>
              <a:rPr lang="ko-KR" altLang="en-US" sz="1000" b="1" dirty="0">
                <a:latin typeface="+mn-ea"/>
              </a:rPr>
              <a:t>■ 자유게시판</a:t>
            </a:r>
            <a:r>
              <a:rPr lang="en-US" altLang="ko-KR" sz="1000" b="1" dirty="0">
                <a:latin typeface="+mn-ea"/>
              </a:rPr>
              <a:t>(</a:t>
            </a:r>
            <a:r>
              <a:rPr lang="ko-KR" altLang="en-US" sz="1000" b="1" dirty="0">
                <a:latin typeface="+mn-ea"/>
              </a:rPr>
              <a:t>사용자</a:t>
            </a:r>
            <a:r>
              <a:rPr lang="en-US" altLang="ko-KR" sz="1000" b="1" dirty="0">
                <a:latin typeface="+mn-ea"/>
              </a:rPr>
              <a:t>, </a:t>
            </a:r>
            <a:r>
              <a:rPr lang="ko-KR" altLang="en-US" sz="1000" b="1" dirty="0">
                <a:latin typeface="+mn-ea"/>
              </a:rPr>
              <a:t>관리자 측</a:t>
            </a:r>
            <a:r>
              <a:rPr lang="en-US" altLang="ko-KR" sz="1000" b="1" dirty="0">
                <a:latin typeface="+mn-ea"/>
              </a:rPr>
              <a:t>)</a:t>
            </a:r>
            <a:endParaRPr lang="en-US" altLang="ko-KR" sz="1000" b="1" dirty="0">
              <a:latin typeface="+mn-ea"/>
            </a:endParaRPr>
          </a:p>
          <a:p>
            <a:pPr>
              <a:defRPr/>
            </a:pPr>
            <a:r>
              <a:rPr lang="en-US" altLang="ko-KR" sz="1000" dirty="0">
                <a:latin typeface="+mn-ea"/>
              </a:rPr>
              <a:t>  - </a:t>
            </a:r>
            <a:r>
              <a:rPr lang="ko-KR" altLang="en-US" sz="1000" dirty="0">
                <a:latin typeface="+mn-ea"/>
              </a:rPr>
              <a:t>답변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 err="1">
                <a:latin typeface="+mn-ea"/>
              </a:rPr>
              <a:t>페이징</a:t>
            </a:r>
            <a:endParaRPr lang="en-US" altLang="ko-KR" sz="1000" dirty="0">
              <a:latin typeface="+mn-ea"/>
            </a:endParaRPr>
          </a:p>
          <a:p>
            <a:pPr>
              <a:defRPr/>
            </a:pPr>
            <a:endParaRPr lang="en-US" altLang="ko-KR" sz="1000" dirty="0">
              <a:latin typeface="+mn-ea"/>
            </a:endParaRPr>
          </a:p>
          <a:p>
            <a:pPr>
              <a:defRPr/>
            </a:pPr>
            <a:r>
              <a:rPr lang="ko-KR" altLang="en-US" sz="1000" b="1" dirty="0">
                <a:latin typeface="+mn-ea"/>
              </a:rPr>
              <a:t>■ </a:t>
            </a:r>
            <a:r>
              <a:rPr lang="ko-KR" altLang="en-US" sz="1000" b="1" dirty="0">
                <a:latin typeface="+mn-ea"/>
              </a:rPr>
              <a:t>관리자 등록 삭제</a:t>
            </a:r>
            <a:r>
              <a:rPr lang="en-US" altLang="ko-KR" sz="1000" b="1" dirty="0">
                <a:latin typeface="+mn-ea"/>
              </a:rPr>
              <a:t>(</a:t>
            </a:r>
            <a:r>
              <a:rPr lang="ko-KR" altLang="en-US" sz="1000" b="1" dirty="0">
                <a:latin typeface="+mn-ea"/>
              </a:rPr>
              <a:t>관리자 측</a:t>
            </a:r>
            <a:r>
              <a:rPr lang="en-US" altLang="ko-KR" sz="1000" b="1" dirty="0">
                <a:latin typeface="+mn-ea"/>
              </a:rPr>
              <a:t>)</a:t>
            </a:r>
          </a:p>
          <a:p>
            <a:pPr>
              <a:defRPr/>
            </a:pPr>
            <a:endParaRPr lang="en-US" altLang="ko-KR" sz="1000" b="1" dirty="0">
              <a:latin typeface="+mn-ea"/>
            </a:endParaRPr>
          </a:p>
          <a:p>
            <a:pPr>
              <a:defRPr/>
            </a:pPr>
            <a:r>
              <a:rPr lang="ko-KR" altLang="en-US" sz="1000" b="1" dirty="0">
                <a:latin typeface="+mn-ea"/>
              </a:rPr>
              <a:t>■ </a:t>
            </a:r>
            <a:r>
              <a:rPr lang="ko-KR" altLang="en-US" sz="1000" b="1" dirty="0">
                <a:latin typeface="+mn-ea"/>
              </a:rPr>
              <a:t>회원강등</a:t>
            </a:r>
            <a:r>
              <a:rPr lang="en-US" altLang="ko-KR" sz="1000" b="1" dirty="0">
                <a:latin typeface="+mn-ea"/>
              </a:rPr>
              <a:t>, </a:t>
            </a:r>
            <a:r>
              <a:rPr lang="ko-KR" altLang="en-US" sz="1000" b="1" dirty="0" err="1">
                <a:latin typeface="+mn-ea"/>
              </a:rPr>
              <a:t>레벨별</a:t>
            </a:r>
            <a:r>
              <a:rPr lang="ko-KR" altLang="en-US" sz="1000" b="1" dirty="0">
                <a:latin typeface="+mn-ea"/>
              </a:rPr>
              <a:t> 전체목록</a:t>
            </a:r>
            <a:r>
              <a:rPr lang="en-US" altLang="ko-KR" sz="1000" b="1" dirty="0">
                <a:latin typeface="+mn-ea"/>
              </a:rPr>
              <a:t>(</a:t>
            </a:r>
            <a:r>
              <a:rPr lang="ko-KR" altLang="en-US" sz="1000" b="1" dirty="0" err="1">
                <a:latin typeface="+mn-ea"/>
              </a:rPr>
              <a:t>관리자측</a:t>
            </a:r>
            <a:r>
              <a:rPr lang="en-US" altLang="ko-KR" sz="1000" b="1" dirty="0">
                <a:latin typeface="+mn-ea"/>
              </a:rPr>
              <a:t>)</a:t>
            </a:r>
          </a:p>
          <a:p>
            <a:pPr>
              <a:defRPr/>
            </a:pPr>
            <a:endParaRPr lang="en-US" altLang="ko-KR" sz="1000" b="1" dirty="0">
              <a:latin typeface="+mn-ea"/>
            </a:endParaRPr>
          </a:p>
          <a:p>
            <a:pPr>
              <a:defRPr/>
            </a:pPr>
            <a:r>
              <a:rPr lang="ko-KR" altLang="en-US" sz="1000" b="1" dirty="0">
                <a:latin typeface="+mn-ea"/>
              </a:rPr>
              <a:t>■ 공지사항 게시판</a:t>
            </a:r>
            <a:r>
              <a:rPr lang="en-US" altLang="ko-KR" sz="1000" b="1" dirty="0">
                <a:latin typeface="+mn-ea"/>
              </a:rPr>
              <a:t>(</a:t>
            </a:r>
            <a:r>
              <a:rPr lang="ko-KR" altLang="en-US" sz="1000" b="1" dirty="0">
                <a:latin typeface="+mn-ea"/>
              </a:rPr>
              <a:t>관리자기능</a:t>
            </a:r>
            <a:r>
              <a:rPr lang="en-US" altLang="ko-KR" sz="1000" b="1" dirty="0">
                <a:latin typeface="+mn-ea"/>
              </a:rPr>
              <a:t>)</a:t>
            </a:r>
          </a:p>
          <a:p>
            <a:pPr>
              <a:defRPr/>
            </a:pPr>
            <a:endParaRPr lang="en-US" altLang="ko-KR" sz="1000" b="1" dirty="0">
              <a:latin typeface="+mn-ea"/>
            </a:endParaRPr>
          </a:p>
        </p:txBody>
      </p:sp>
      <p:grpSp>
        <p:nvGrpSpPr>
          <p:cNvPr id="7" name="그룹 4"/>
          <p:cNvGrpSpPr>
            <a:grpSpLocks/>
          </p:cNvGrpSpPr>
          <p:nvPr/>
        </p:nvGrpSpPr>
        <p:grpSpPr bwMode="auto">
          <a:xfrm>
            <a:off x="6096968" y="548681"/>
            <a:ext cx="3419475" cy="3024336"/>
            <a:chOff x="683568" y="908720"/>
            <a:chExt cx="3420000" cy="3023144"/>
          </a:xfrm>
        </p:grpSpPr>
        <p:sp>
          <p:nvSpPr>
            <p:cNvPr id="8" name="직사각형 7"/>
            <p:cNvSpPr/>
            <p:nvPr/>
          </p:nvSpPr>
          <p:spPr>
            <a:xfrm>
              <a:off x="683568" y="908720"/>
              <a:ext cx="3420000" cy="360220"/>
            </a:xfrm>
            <a:prstGeom prst="rect">
              <a:avLst/>
            </a:prstGeom>
            <a:solidFill>
              <a:srgbClr val="987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400" b="1"/>
                <a:t>아무개</a:t>
              </a:r>
              <a:endParaRPr lang="ko-KR" altLang="en-US" sz="1400" b="1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683568" y="1340349"/>
              <a:ext cx="3420000" cy="2591515"/>
            </a:xfrm>
            <a:prstGeom prst="rect">
              <a:avLst/>
            </a:prstGeom>
            <a:noFill/>
            <a:ln w="19050">
              <a:solidFill>
                <a:srgbClr val="D6D7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204918" y="980482"/>
            <a:ext cx="3419475" cy="253915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100" b="1" dirty="0">
                <a:latin typeface="+mn-ea"/>
              </a:rPr>
              <a:t>■ 소프트웨어 설계</a:t>
            </a:r>
            <a:endParaRPr lang="en-US" altLang="ko-KR" sz="1100" b="1" dirty="0">
              <a:latin typeface="+mn-ea"/>
            </a:endParaRPr>
          </a:p>
          <a:p>
            <a:pPr>
              <a:defRPr/>
            </a:pPr>
            <a:r>
              <a:rPr lang="en-US" altLang="ko-KR" sz="1100" dirty="0">
                <a:latin typeface="+mn-ea"/>
              </a:rPr>
              <a:t> - </a:t>
            </a:r>
            <a:r>
              <a:rPr lang="ko-KR" altLang="en-US" sz="1100" dirty="0">
                <a:latin typeface="+mn-ea"/>
              </a:rPr>
              <a:t>프로젝트 전반적 설계</a:t>
            </a:r>
            <a:r>
              <a:rPr lang="en-US" altLang="ko-KR" sz="1100" dirty="0">
                <a:latin typeface="+mn-ea"/>
              </a:rPr>
              <a:t>, </a:t>
            </a:r>
            <a:r>
              <a:rPr lang="en-US" altLang="ko-KR" sz="1100" dirty="0">
                <a:latin typeface="+mn-ea"/>
              </a:rPr>
              <a:t>UML</a:t>
            </a:r>
          </a:p>
          <a:p>
            <a:pPr>
              <a:defRPr/>
            </a:pPr>
            <a:endParaRPr lang="en-US" altLang="ko-KR" sz="1100" b="1" dirty="0">
              <a:latin typeface="+mn-ea"/>
            </a:endParaRPr>
          </a:p>
          <a:p>
            <a:pPr>
              <a:defRPr/>
            </a:pPr>
            <a:r>
              <a:rPr lang="ko-KR" altLang="en-US" sz="1100" b="1" dirty="0">
                <a:latin typeface="+mn-ea"/>
              </a:rPr>
              <a:t>■ 메인 페이지</a:t>
            </a:r>
            <a:r>
              <a:rPr lang="en-US" altLang="ko-KR" sz="1100" b="1" dirty="0">
                <a:latin typeface="+mn-ea"/>
              </a:rPr>
              <a:t>(header, footer </a:t>
            </a:r>
            <a:r>
              <a:rPr lang="ko-KR" altLang="en-US" sz="1100" b="1" dirty="0">
                <a:latin typeface="+mn-ea"/>
              </a:rPr>
              <a:t>포함</a:t>
            </a:r>
            <a:r>
              <a:rPr lang="en-US" altLang="ko-KR" sz="1100" b="1" dirty="0">
                <a:latin typeface="+mn-ea"/>
              </a:rPr>
              <a:t>)</a:t>
            </a:r>
          </a:p>
          <a:p>
            <a:pPr>
              <a:defRPr/>
            </a:pPr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>
                <a:latin typeface="+mn-ea"/>
              </a:rPr>
              <a:t>-</a:t>
            </a:r>
            <a:r>
              <a:rPr lang="ko-KR" altLang="en-US" sz="1100" dirty="0">
                <a:latin typeface="+mn-ea"/>
              </a:rPr>
              <a:t> </a:t>
            </a:r>
            <a:r>
              <a:rPr lang="en-US" altLang="ko-KR" sz="1100" dirty="0">
                <a:latin typeface="+mn-ea"/>
              </a:rPr>
              <a:t> </a:t>
            </a:r>
            <a:r>
              <a:rPr lang="ko-KR" altLang="en-US" sz="1100" dirty="0">
                <a:latin typeface="+mn-ea"/>
              </a:rPr>
              <a:t>남산도서관</a:t>
            </a:r>
            <a:r>
              <a:rPr lang="en-US" altLang="ko-KR" sz="1100" dirty="0">
                <a:latin typeface="+mn-ea"/>
              </a:rPr>
              <a:t>, </a:t>
            </a:r>
            <a:r>
              <a:rPr lang="ko-KR" altLang="en-US" sz="1100" dirty="0">
                <a:latin typeface="+mn-ea"/>
              </a:rPr>
              <a:t>한국외대도서관</a:t>
            </a:r>
            <a:r>
              <a:rPr lang="en-US" altLang="ko-KR" sz="1100" dirty="0">
                <a:latin typeface="+mn-ea"/>
              </a:rPr>
              <a:t>, KOLAS </a:t>
            </a:r>
            <a:r>
              <a:rPr lang="ko-KR" altLang="en-US" sz="1100" dirty="0">
                <a:latin typeface="+mn-ea"/>
              </a:rPr>
              <a:t>벤치마킹</a:t>
            </a:r>
            <a:endParaRPr lang="en-US" altLang="ko-KR" sz="1100" dirty="0">
              <a:latin typeface="+mn-ea"/>
            </a:endParaRPr>
          </a:p>
          <a:p>
            <a:pPr>
              <a:defRPr/>
            </a:pPr>
            <a:endParaRPr lang="en-US" altLang="ko-KR" sz="1100" b="1" dirty="0">
              <a:latin typeface="+mn-ea"/>
            </a:endParaRPr>
          </a:p>
          <a:p>
            <a:pPr>
              <a:defRPr/>
            </a:pPr>
            <a:r>
              <a:rPr lang="ko-KR" altLang="en-US" sz="1100" b="1" dirty="0">
                <a:latin typeface="+mn-ea"/>
              </a:rPr>
              <a:t>■ 도서신청 게시판</a:t>
            </a:r>
            <a:r>
              <a:rPr lang="en-US" altLang="ko-KR" sz="1100" b="1" dirty="0">
                <a:latin typeface="+mn-ea"/>
              </a:rPr>
              <a:t>(</a:t>
            </a:r>
            <a:r>
              <a:rPr lang="ko-KR" altLang="en-US" sz="1100" b="1" dirty="0">
                <a:latin typeface="+mn-ea"/>
              </a:rPr>
              <a:t>사용자기능</a:t>
            </a:r>
            <a:r>
              <a:rPr lang="en-US" altLang="ko-KR" sz="1100" b="1" dirty="0">
                <a:latin typeface="+mn-ea"/>
              </a:rPr>
              <a:t>)</a:t>
            </a:r>
          </a:p>
          <a:p>
            <a:pPr>
              <a:defRPr/>
            </a:pPr>
            <a:r>
              <a:rPr lang="en-US" altLang="ko-KR" sz="1000" dirty="0">
                <a:latin typeface="+mn-ea"/>
              </a:rPr>
              <a:t>  </a:t>
            </a:r>
            <a:r>
              <a:rPr lang="en-US" altLang="ko-KR" sz="1000" dirty="0">
                <a:latin typeface="+mn-ea"/>
              </a:rPr>
              <a:t>-</a:t>
            </a:r>
            <a:r>
              <a:rPr lang="ko-KR" altLang="en-US" sz="1000" dirty="0">
                <a:latin typeface="+mn-ea"/>
              </a:rPr>
              <a:t> </a:t>
            </a:r>
            <a:r>
              <a:rPr lang="en-US" altLang="ko-KR" sz="1000" dirty="0">
                <a:latin typeface="+mn-ea"/>
              </a:rPr>
              <a:t> </a:t>
            </a:r>
            <a:r>
              <a:rPr lang="ko-KR" altLang="en-US" sz="1000" dirty="0">
                <a:latin typeface="+mn-ea"/>
              </a:rPr>
              <a:t>도서이미지파일업로드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 err="1">
                <a:latin typeface="+mn-ea"/>
              </a:rPr>
              <a:t>답변달기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 err="1">
                <a:latin typeface="+mn-ea"/>
              </a:rPr>
              <a:t>댓글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 err="1">
                <a:latin typeface="+mn-ea"/>
              </a:rPr>
              <a:t>페이징</a:t>
            </a:r>
            <a:endParaRPr lang="en-US" altLang="ko-KR" sz="1000" dirty="0">
              <a:latin typeface="+mn-ea"/>
            </a:endParaRPr>
          </a:p>
          <a:p>
            <a:pPr>
              <a:defRPr/>
            </a:pPr>
            <a:endParaRPr lang="en-US" altLang="ko-KR" sz="1000" dirty="0">
              <a:latin typeface="+mn-ea"/>
            </a:endParaRPr>
          </a:p>
          <a:p>
            <a:pPr>
              <a:defRPr/>
            </a:pPr>
            <a:r>
              <a:rPr lang="ko-KR" altLang="en-US" sz="1100" b="1" dirty="0">
                <a:latin typeface="+mn-ea"/>
              </a:rPr>
              <a:t>■ </a:t>
            </a:r>
            <a:r>
              <a:rPr lang="ko-KR" altLang="en-US" sz="1100" b="1" dirty="0">
                <a:latin typeface="+mn-ea"/>
              </a:rPr>
              <a:t>도서검색</a:t>
            </a:r>
            <a:r>
              <a:rPr lang="en-US" altLang="ko-KR" sz="1100" b="1" dirty="0">
                <a:latin typeface="+mn-ea"/>
              </a:rPr>
              <a:t>(</a:t>
            </a:r>
            <a:r>
              <a:rPr lang="ko-KR" altLang="en-US" sz="1100" b="1" dirty="0">
                <a:latin typeface="+mn-ea"/>
              </a:rPr>
              <a:t>사용자</a:t>
            </a:r>
            <a:r>
              <a:rPr lang="en-US" altLang="ko-KR" sz="1100" b="1" dirty="0">
                <a:latin typeface="+mn-ea"/>
              </a:rPr>
              <a:t>, </a:t>
            </a:r>
            <a:r>
              <a:rPr lang="ko-KR" altLang="en-US" sz="1100" b="1" dirty="0">
                <a:latin typeface="+mn-ea"/>
              </a:rPr>
              <a:t>관리자 양측</a:t>
            </a:r>
            <a:r>
              <a:rPr lang="en-US" altLang="ko-KR" sz="1100" b="1" dirty="0">
                <a:latin typeface="+mn-ea"/>
              </a:rPr>
              <a:t>)</a:t>
            </a:r>
          </a:p>
          <a:p>
            <a:pPr>
              <a:defRPr/>
            </a:pPr>
            <a:endParaRPr lang="en-US" altLang="ko-KR" sz="1100" b="1" dirty="0">
              <a:latin typeface="+mn-ea"/>
            </a:endParaRPr>
          </a:p>
          <a:p>
            <a:pPr>
              <a:defRPr/>
            </a:pPr>
            <a:r>
              <a:rPr lang="ko-KR" altLang="en-US" sz="1000" b="1" dirty="0">
                <a:latin typeface="+mn-ea"/>
              </a:rPr>
              <a:t>■ 도서관리</a:t>
            </a:r>
            <a:r>
              <a:rPr lang="en-US" altLang="ko-KR" sz="1000" b="1" dirty="0">
                <a:latin typeface="+mn-ea"/>
              </a:rPr>
              <a:t>(</a:t>
            </a:r>
            <a:r>
              <a:rPr lang="ko-KR" altLang="en-US" sz="1000" b="1" dirty="0">
                <a:latin typeface="+mn-ea"/>
              </a:rPr>
              <a:t>관리자기능</a:t>
            </a:r>
            <a:r>
              <a:rPr lang="en-US" altLang="ko-KR" sz="1000" b="1" dirty="0">
                <a:latin typeface="+mn-ea"/>
              </a:rPr>
              <a:t>)</a:t>
            </a:r>
          </a:p>
          <a:p>
            <a:pPr>
              <a:defRPr/>
            </a:pPr>
            <a:r>
              <a:rPr lang="en-US" altLang="ko-KR" sz="1000" dirty="0">
                <a:latin typeface="+mn-ea"/>
              </a:rPr>
              <a:t> -</a:t>
            </a:r>
            <a:r>
              <a:rPr lang="ko-KR" altLang="en-US" sz="1000" dirty="0">
                <a:latin typeface="+mn-ea"/>
              </a:rPr>
              <a:t> </a:t>
            </a:r>
            <a:r>
              <a:rPr lang="en-US" altLang="ko-KR" sz="1000" dirty="0">
                <a:latin typeface="+mn-ea"/>
              </a:rPr>
              <a:t> </a:t>
            </a:r>
            <a:r>
              <a:rPr lang="ko-KR" altLang="en-US" sz="1000" dirty="0">
                <a:latin typeface="+mn-ea"/>
              </a:rPr>
              <a:t>도서등록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도서수정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도서삭제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파일업로드</a:t>
            </a:r>
            <a:endParaRPr lang="en-US" altLang="ko-KR" sz="1000" dirty="0">
              <a:latin typeface="+mn-ea"/>
            </a:endParaRPr>
          </a:p>
          <a:p>
            <a:pPr>
              <a:defRPr/>
            </a:pPr>
            <a:endParaRPr lang="en-US" altLang="ko-KR" sz="1000" dirty="0">
              <a:latin typeface="+mn-ea"/>
            </a:endParaRPr>
          </a:p>
          <a:p>
            <a:pPr>
              <a:defRPr/>
            </a:pPr>
            <a:r>
              <a:rPr lang="ko-KR" altLang="en-US" sz="1000" b="1" dirty="0">
                <a:latin typeface="+mn-ea"/>
              </a:rPr>
              <a:t>■ 도서 대출</a:t>
            </a:r>
            <a:r>
              <a:rPr lang="en-US" altLang="ko-KR" sz="1000" b="1" dirty="0">
                <a:latin typeface="+mn-ea"/>
              </a:rPr>
              <a:t>, </a:t>
            </a:r>
            <a:r>
              <a:rPr lang="ko-KR" altLang="en-US" sz="1000" b="1" dirty="0">
                <a:latin typeface="+mn-ea"/>
              </a:rPr>
              <a:t>반납</a:t>
            </a:r>
            <a:r>
              <a:rPr lang="en-US" altLang="ko-KR" sz="1000" b="1" dirty="0">
                <a:latin typeface="+mn-ea"/>
              </a:rPr>
              <a:t>(</a:t>
            </a:r>
            <a:r>
              <a:rPr lang="ko-KR" altLang="en-US" sz="1000" b="1" dirty="0">
                <a:latin typeface="+mn-ea"/>
              </a:rPr>
              <a:t>관리자 측</a:t>
            </a:r>
            <a:r>
              <a:rPr lang="en-US" altLang="ko-KR" sz="1000" b="1" dirty="0">
                <a:latin typeface="+mn-ea"/>
              </a:rPr>
              <a:t>)</a:t>
            </a:r>
            <a:endParaRPr lang="en-US" altLang="ko-KR" sz="1000" b="1" dirty="0"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47528" y="107340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4.  </a:t>
            </a:r>
            <a:r>
              <a:rPr lang="ko-KR" altLang="en-US" b="1" dirty="0">
                <a:solidFill>
                  <a:srgbClr val="756B5F"/>
                </a:solidFill>
              </a:rPr>
              <a:t>업무분장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grpSp>
        <p:nvGrpSpPr>
          <p:cNvPr id="12" name="그룹 8"/>
          <p:cNvGrpSpPr>
            <a:grpSpLocks/>
          </p:cNvGrpSpPr>
          <p:nvPr/>
        </p:nvGrpSpPr>
        <p:grpSpPr bwMode="auto">
          <a:xfrm>
            <a:off x="2207568" y="3645025"/>
            <a:ext cx="3421062" cy="3024337"/>
            <a:chOff x="683568" y="908719"/>
            <a:chExt cx="3420000" cy="3023144"/>
          </a:xfrm>
        </p:grpSpPr>
        <p:sp>
          <p:nvSpPr>
            <p:cNvPr id="13" name="직사각형 12"/>
            <p:cNvSpPr/>
            <p:nvPr/>
          </p:nvSpPr>
          <p:spPr>
            <a:xfrm>
              <a:off x="683568" y="908719"/>
              <a:ext cx="3420000" cy="360220"/>
            </a:xfrm>
            <a:prstGeom prst="rect">
              <a:avLst/>
            </a:prstGeom>
            <a:solidFill>
              <a:srgbClr val="987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400" b="1"/>
                <a:t>이</a:t>
              </a:r>
              <a:r>
                <a:rPr lang="ko-KR" altLang="en-US" sz="1400" b="1"/>
                <a:t>무개</a:t>
              </a:r>
              <a:endParaRPr lang="ko-KR" altLang="en-US" sz="1400" b="1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683568" y="1340350"/>
              <a:ext cx="3420000" cy="2591513"/>
            </a:xfrm>
            <a:prstGeom prst="rect">
              <a:avLst/>
            </a:prstGeom>
            <a:noFill/>
            <a:ln w="19050">
              <a:solidFill>
                <a:srgbClr val="D6D7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2317105" y="4077074"/>
            <a:ext cx="3348038" cy="261610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100" b="1" dirty="0">
                <a:latin typeface="+mn-ea"/>
              </a:rPr>
              <a:t>■ </a:t>
            </a:r>
            <a:r>
              <a:rPr lang="ko-KR" altLang="en-US" sz="1100" b="1" dirty="0">
                <a:latin typeface="+mn-ea"/>
              </a:rPr>
              <a:t>소프트웨어 설계</a:t>
            </a:r>
            <a:endParaRPr lang="en-US" altLang="ko-KR" sz="1100" b="1" dirty="0">
              <a:latin typeface="+mn-ea"/>
            </a:endParaRPr>
          </a:p>
          <a:p>
            <a:pPr>
              <a:defRPr/>
            </a:pPr>
            <a:r>
              <a:rPr lang="en-US" altLang="ko-KR" sz="1100" dirty="0">
                <a:latin typeface="+mn-ea"/>
              </a:rPr>
              <a:t> - </a:t>
            </a:r>
            <a:r>
              <a:rPr lang="ko-KR" altLang="en-US" sz="1100" dirty="0">
                <a:latin typeface="+mn-ea"/>
              </a:rPr>
              <a:t>프로젝트 전반적 설계</a:t>
            </a:r>
            <a:r>
              <a:rPr lang="en-US" altLang="ko-KR" sz="1100" dirty="0">
                <a:latin typeface="+mn-ea"/>
              </a:rPr>
              <a:t>, e-r diagram</a:t>
            </a:r>
            <a:endParaRPr lang="en-US" altLang="ko-KR" sz="1100" b="1" dirty="0">
              <a:latin typeface="+mn-ea"/>
            </a:endParaRPr>
          </a:p>
          <a:p>
            <a:pPr>
              <a:defRPr/>
            </a:pPr>
            <a:endParaRPr lang="en-US" altLang="ko-KR" sz="1100" b="1">
              <a:latin typeface="+mn-ea"/>
            </a:endParaRPr>
          </a:p>
          <a:p>
            <a:pPr>
              <a:defRPr/>
            </a:pPr>
            <a:r>
              <a:rPr lang="ko-KR" altLang="en-US" sz="1100" b="1">
                <a:latin typeface="+mn-ea"/>
              </a:rPr>
              <a:t>■ </a:t>
            </a:r>
            <a:r>
              <a:rPr lang="ko-KR" altLang="en-US" sz="1100" b="1" dirty="0">
                <a:latin typeface="+mn-ea"/>
              </a:rPr>
              <a:t>회원관리</a:t>
            </a:r>
            <a:r>
              <a:rPr lang="en-US" altLang="ko-KR" sz="1100" b="1" dirty="0">
                <a:latin typeface="+mn-ea"/>
              </a:rPr>
              <a:t>(</a:t>
            </a:r>
            <a:r>
              <a:rPr lang="ko-KR" altLang="en-US" sz="1100" b="1" dirty="0">
                <a:latin typeface="+mn-ea"/>
              </a:rPr>
              <a:t>사용자측</a:t>
            </a:r>
            <a:r>
              <a:rPr lang="en-US" altLang="ko-KR" sz="1100" b="1" dirty="0">
                <a:latin typeface="+mn-ea"/>
              </a:rPr>
              <a:t>)</a:t>
            </a:r>
            <a:endParaRPr lang="en-US" altLang="ko-KR" sz="1000" dirty="0">
              <a:latin typeface="+mn-ea"/>
            </a:endParaRPr>
          </a:p>
          <a:p>
            <a:pPr>
              <a:defRPr/>
            </a:pPr>
            <a:r>
              <a:rPr lang="en-US" altLang="ko-KR" sz="1000" dirty="0">
                <a:latin typeface="+mn-ea"/>
              </a:rPr>
              <a:t>  - </a:t>
            </a:r>
            <a:r>
              <a:rPr lang="ko-KR" altLang="en-US" sz="1000" dirty="0">
                <a:latin typeface="+mn-ea"/>
              </a:rPr>
              <a:t>로그인</a:t>
            </a:r>
            <a:r>
              <a:rPr lang="en-US" altLang="ko-KR" sz="1000" dirty="0">
                <a:latin typeface="+mn-ea"/>
              </a:rPr>
              <a:t>/</a:t>
            </a:r>
            <a:r>
              <a:rPr lang="ko-KR" altLang="en-US" sz="1000" dirty="0">
                <a:latin typeface="+mn-ea"/>
              </a:rPr>
              <a:t>로그아웃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회원가입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회원탈퇴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 err="1">
                <a:latin typeface="+mn-ea"/>
              </a:rPr>
              <a:t>내서재</a:t>
            </a:r>
            <a:r>
              <a:rPr lang="en-US" altLang="ko-KR" sz="1000" dirty="0">
                <a:latin typeface="+mn-ea"/>
              </a:rPr>
              <a:t>(</a:t>
            </a:r>
            <a:r>
              <a:rPr lang="ko-KR" altLang="en-US" sz="1000" dirty="0">
                <a:latin typeface="+mn-ea"/>
              </a:rPr>
              <a:t>대출현황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예약현황</a:t>
            </a:r>
            <a:r>
              <a:rPr lang="en-US" altLang="ko-KR" sz="1000" dirty="0">
                <a:latin typeface="+mn-ea"/>
              </a:rPr>
              <a:t>)</a:t>
            </a:r>
          </a:p>
          <a:p>
            <a:pPr>
              <a:defRPr/>
            </a:pPr>
            <a:endParaRPr lang="en-US" altLang="ko-KR" sz="1000" dirty="0">
              <a:latin typeface="+mn-ea"/>
            </a:endParaRPr>
          </a:p>
          <a:p>
            <a:pPr>
              <a:defRPr/>
            </a:pPr>
            <a:r>
              <a:rPr lang="ko-KR" altLang="en-US" sz="1000" b="1" dirty="0">
                <a:latin typeface="+mn-ea"/>
              </a:rPr>
              <a:t>■ 자유게시판</a:t>
            </a:r>
            <a:r>
              <a:rPr lang="en-US" altLang="ko-KR" sz="1000" b="1" dirty="0">
                <a:latin typeface="+mn-ea"/>
              </a:rPr>
              <a:t>(</a:t>
            </a:r>
            <a:r>
              <a:rPr lang="ko-KR" altLang="en-US" sz="1000" b="1" dirty="0">
                <a:latin typeface="+mn-ea"/>
              </a:rPr>
              <a:t>사용자</a:t>
            </a:r>
            <a:r>
              <a:rPr lang="en-US" altLang="ko-KR" sz="1000" b="1" dirty="0">
                <a:latin typeface="+mn-ea"/>
              </a:rPr>
              <a:t>, </a:t>
            </a:r>
            <a:r>
              <a:rPr lang="ko-KR" altLang="en-US" sz="1000" b="1" dirty="0">
                <a:latin typeface="+mn-ea"/>
              </a:rPr>
              <a:t>관리자 측</a:t>
            </a:r>
            <a:r>
              <a:rPr lang="en-US" altLang="ko-KR" sz="1000" b="1" dirty="0">
                <a:latin typeface="+mn-ea"/>
              </a:rPr>
              <a:t>)</a:t>
            </a:r>
            <a:endParaRPr lang="en-US" altLang="ko-KR" sz="1000" b="1" dirty="0">
              <a:latin typeface="+mn-ea"/>
            </a:endParaRPr>
          </a:p>
          <a:p>
            <a:pPr>
              <a:defRPr/>
            </a:pPr>
            <a:r>
              <a:rPr lang="en-US" altLang="ko-KR" sz="1000" dirty="0">
                <a:latin typeface="+mn-ea"/>
              </a:rPr>
              <a:t>  - </a:t>
            </a:r>
            <a:r>
              <a:rPr lang="ko-KR" altLang="en-US" sz="1000" dirty="0">
                <a:latin typeface="+mn-ea"/>
              </a:rPr>
              <a:t>답변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 err="1">
                <a:latin typeface="+mn-ea"/>
              </a:rPr>
              <a:t>페이징</a:t>
            </a:r>
            <a:endParaRPr lang="en-US" altLang="ko-KR" sz="1000" dirty="0">
              <a:latin typeface="+mn-ea"/>
            </a:endParaRPr>
          </a:p>
          <a:p>
            <a:pPr>
              <a:defRPr/>
            </a:pPr>
            <a:endParaRPr lang="en-US" altLang="ko-KR" sz="1000" dirty="0">
              <a:latin typeface="+mn-ea"/>
            </a:endParaRPr>
          </a:p>
          <a:p>
            <a:pPr>
              <a:defRPr/>
            </a:pPr>
            <a:r>
              <a:rPr lang="ko-KR" altLang="en-US" sz="1000" b="1" dirty="0">
                <a:latin typeface="+mn-ea"/>
              </a:rPr>
              <a:t>■ </a:t>
            </a:r>
            <a:r>
              <a:rPr lang="ko-KR" altLang="en-US" sz="1000" b="1" dirty="0">
                <a:latin typeface="+mn-ea"/>
              </a:rPr>
              <a:t>관리자 등록 삭제</a:t>
            </a:r>
            <a:r>
              <a:rPr lang="en-US" altLang="ko-KR" sz="1000" b="1" dirty="0">
                <a:latin typeface="+mn-ea"/>
              </a:rPr>
              <a:t>(</a:t>
            </a:r>
            <a:r>
              <a:rPr lang="ko-KR" altLang="en-US" sz="1000" b="1" dirty="0">
                <a:latin typeface="+mn-ea"/>
              </a:rPr>
              <a:t>관리자 측</a:t>
            </a:r>
            <a:r>
              <a:rPr lang="en-US" altLang="ko-KR" sz="1000" b="1" dirty="0">
                <a:latin typeface="+mn-ea"/>
              </a:rPr>
              <a:t>)</a:t>
            </a:r>
          </a:p>
          <a:p>
            <a:pPr>
              <a:defRPr/>
            </a:pPr>
            <a:endParaRPr lang="en-US" altLang="ko-KR" sz="1000" b="1" dirty="0">
              <a:latin typeface="+mn-ea"/>
            </a:endParaRPr>
          </a:p>
          <a:p>
            <a:pPr>
              <a:defRPr/>
            </a:pPr>
            <a:r>
              <a:rPr lang="ko-KR" altLang="en-US" sz="1000" b="1" dirty="0">
                <a:latin typeface="+mn-ea"/>
              </a:rPr>
              <a:t>■ </a:t>
            </a:r>
            <a:r>
              <a:rPr lang="ko-KR" altLang="en-US" sz="1000" b="1" dirty="0">
                <a:latin typeface="+mn-ea"/>
              </a:rPr>
              <a:t>회원강등</a:t>
            </a:r>
            <a:r>
              <a:rPr lang="en-US" altLang="ko-KR" sz="1000" b="1" dirty="0">
                <a:latin typeface="+mn-ea"/>
              </a:rPr>
              <a:t>, </a:t>
            </a:r>
            <a:r>
              <a:rPr lang="ko-KR" altLang="en-US" sz="1000" b="1" dirty="0" err="1">
                <a:latin typeface="+mn-ea"/>
              </a:rPr>
              <a:t>레벨별</a:t>
            </a:r>
            <a:r>
              <a:rPr lang="ko-KR" altLang="en-US" sz="1000" b="1" dirty="0">
                <a:latin typeface="+mn-ea"/>
              </a:rPr>
              <a:t> 전체목록</a:t>
            </a:r>
            <a:r>
              <a:rPr lang="en-US" altLang="ko-KR" sz="1000" b="1" dirty="0">
                <a:latin typeface="+mn-ea"/>
              </a:rPr>
              <a:t>(</a:t>
            </a:r>
            <a:r>
              <a:rPr lang="ko-KR" altLang="en-US" sz="1000" b="1" dirty="0" err="1">
                <a:latin typeface="+mn-ea"/>
              </a:rPr>
              <a:t>관리자측</a:t>
            </a:r>
            <a:r>
              <a:rPr lang="en-US" altLang="ko-KR" sz="1000" b="1" dirty="0">
                <a:latin typeface="+mn-ea"/>
              </a:rPr>
              <a:t>)</a:t>
            </a:r>
          </a:p>
          <a:p>
            <a:pPr>
              <a:defRPr/>
            </a:pPr>
            <a:endParaRPr lang="en-US" altLang="ko-KR" sz="1000" b="1" dirty="0">
              <a:latin typeface="+mn-ea"/>
            </a:endParaRPr>
          </a:p>
          <a:p>
            <a:pPr>
              <a:defRPr/>
            </a:pPr>
            <a:r>
              <a:rPr lang="ko-KR" altLang="en-US" sz="1000" b="1" dirty="0">
                <a:latin typeface="+mn-ea"/>
              </a:rPr>
              <a:t>■ 공지사항 게시판</a:t>
            </a:r>
            <a:r>
              <a:rPr lang="en-US" altLang="ko-KR" sz="1000" b="1" dirty="0">
                <a:latin typeface="+mn-ea"/>
              </a:rPr>
              <a:t>(</a:t>
            </a:r>
            <a:r>
              <a:rPr lang="ko-KR" altLang="en-US" sz="1000" b="1" dirty="0">
                <a:latin typeface="+mn-ea"/>
              </a:rPr>
              <a:t>관리자기능</a:t>
            </a:r>
            <a:r>
              <a:rPr lang="en-US" altLang="ko-KR" sz="1000" b="1" dirty="0">
                <a:latin typeface="+mn-ea"/>
              </a:rPr>
              <a:t>)</a:t>
            </a:r>
          </a:p>
          <a:p>
            <a:pPr>
              <a:defRPr/>
            </a:pPr>
            <a:endParaRPr lang="en-US" altLang="ko-KR" sz="1000" b="1" dirty="0">
              <a:latin typeface="+mn-ea"/>
            </a:endParaRPr>
          </a:p>
        </p:txBody>
      </p:sp>
      <p:grpSp>
        <p:nvGrpSpPr>
          <p:cNvPr id="16" name="그룹 4"/>
          <p:cNvGrpSpPr>
            <a:grpSpLocks/>
          </p:cNvGrpSpPr>
          <p:nvPr/>
        </p:nvGrpSpPr>
        <p:grpSpPr bwMode="auto">
          <a:xfrm>
            <a:off x="6098159" y="3645025"/>
            <a:ext cx="3419475" cy="3024336"/>
            <a:chOff x="683568" y="908720"/>
            <a:chExt cx="3420000" cy="3023144"/>
          </a:xfrm>
        </p:grpSpPr>
        <p:sp>
          <p:nvSpPr>
            <p:cNvPr id="17" name="직사각형 16"/>
            <p:cNvSpPr/>
            <p:nvPr/>
          </p:nvSpPr>
          <p:spPr>
            <a:xfrm>
              <a:off x="683568" y="908720"/>
              <a:ext cx="3420000" cy="360220"/>
            </a:xfrm>
            <a:prstGeom prst="rect">
              <a:avLst/>
            </a:prstGeom>
            <a:solidFill>
              <a:srgbClr val="987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400" b="1" dirty="0"/>
                <a:t>김</a:t>
              </a:r>
              <a:r>
                <a:rPr lang="ko-KR" altLang="en-US" sz="1400" b="1"/>
                <a:t>무개</a:t>
              </a:r>
              <a:endParaRPr lang="ko-KR" altLang="en-US" sz="1400" b="1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683568" y="1340349"/>
              <a:ext cx="3420000" cy="2591515"/>
            </a:xfrm>
            <a:prstGeom prst="rect">
              <a:avLst/>
            </a:prstGeom>
            <a:noFill/>
            <a:ln w="19050">
              <a:solidFill>
                <a:srgbClr val="D6D7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6206109" y="4076826"/>
            <a:ext cx="3419475" cy="253915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100" b="1" dirty="0">
                <a:latin typeface="+mn-ea"/>
              </a:rPr>
              <a:t>■ 소프트웨어 설계</a:t>
            </a:r>
            <a:endParaRPr lang="en-US" altLang="ko-KR" sz="1100" b="1" dirty="0">
              <a:latin typeface="+mn-ea"/>
            </a:endParaRPr>
          </a:p>
          <a:p>
            <a:pPr>
              <a:defRPr/>
            </a:pPr>
            <a:r>
              <a:rPr lang="en-US" altLang="ko-KR" sz="1100" dirty="0">
                <a:latin typeface="+mn-ea"/>
              </a:rPr>
              <a:t> - </a:t>
            </a:r>
            <a:r>
              <a:rPr lang="ko-KR" altLang="en-US" sz="1100" dirty="0">
                <a:latin typeface="+mn-ea"/>
              </a:rPr>
              <a:t>프로젝트 전반적 설계</a:t>
            </a:r>
            <a:r>
              <a:rPr lang="en-US" altLang="ko-KR" sz="1100" dirty="0">
                <a:latin typeface="+mn-ea"/>
              </a:rPr>
              <a:t>, </a:t>
            </a:r>
            <a:r>
              <a:rPr lang="en-US" altLang="ko-KR" sz="1100" dirty="0">
                <a:latin typeface="+mn-ea"/>
              </a:rPr>
              <a:t>UML</a:t>
            </a:r>
          </a:p>
          <a:p>
            <a:pPr>
              <a:defRPr/>
            </a:pPr>
            <a:endParaRPr lang="en-US" altLang="ko-KR" sz="1100" b="1" dirty="0">
              <a:latin typeface="+mn-ea"/>
            </a:endParaRPr>
          </a:p>
          <a:p>
            <a:pPr>
              <a:defRPr/>
            </a:pPr>
            <a:r>
              <a:rPr lang="ko-KR" altLang="en-US" sz="1100" b="1" dirty="0">
                <a:latin typeface="+mn-ea"/>
              </a:rPr>
              <a:t>■ 메인 페이지</a:t>
            </a:r>
            <a:r>
              <a:rPr lang="en-US" altLang="ko-KR" sz="1100" b="1" dirty="0">
                <a:latin typeface="+mn-ea"/>
              </a:rPr>
              <a:t>(header, footer </a:t>
            </a:r>
            <a:r>
              <a:rPr lang="ko-KR" altLang="en-US" sz="1100" b="1" dirty="0">
                <a:latin typeface="+mn-ea"/>
              </a:rPr>
              <a:t>포함</a:t>
            </a:r>
            <a:r>
              <a:rPr lang="en-US" altLang="ko-KR" sz="1100" b="1" dirty="0">
                <a:latin typeface="+mn-ea"/>
              </a:rPr>
              <a:t>)</a:t>
            </a:r>
          </a:p>
          <a:p>
            <a:pPr>
              <a:defRPr/>
            </a:pPr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>
                <a:latin typeface="+mn-ea"/>
              </a:rPr>
              <a:t>-</a:t>
            </a:r>
            <a:r>
              <a:rPr lang="ko-KR" altLang="en-US" sz="1100" dirty="0">
                <a:latin typeface="+mn-ea"/>
              </a:rPr>
              <a:t> </a:t>
            </a:r>
            <a:r>
              <a:rPr lang="en-US" altLang="ko-KR" sz="1100" dirty="0">
                <a:latin typeface="+mn-ea"/>
              </a:rPr>
              <a:t> </a:t>
            </a:r>
            <a:r>
              <a:rPr lang="ko-KR" altLang="en-US" sz="1100" dirty="0">
                <a:latin typeface="+mn-ea"/>
              </a:rPr>
              <a:t>남산도서관</a:t>
            </a:r>
            <a:r>
              <a:rPr lang="en-US" altLang="ko-KR" sz="1100" dirty="0">
                <a:latin typeface="+mn-ea"/>
              </a:rPr>
              <a:t>, </a:t>
            </a:r>
            <a:r>
              <a:rPr lang="ko-KR" altLang="en-US" sz="1100" dirty="0">
                <a:latin typeface="+mn-ea"/>
              </a:rPr>
              <a:t>한국외대도서관</a:t>
            </a:r>
            <a:r>
              <a:rPr lang="en-US" altLang="ko-KR" sz="1100" dirty="0">
                <a:latin typeface="+mn-ea"/>
              </a:rPr>
              <a:t>, KOLAS </a:t>
            </a:r>
            <a:r>
              <a:rPr lang="ko-KR" altLang="en-US" sz="1100" dirty="0">
                <a:latin typeface="+mn-ea"/>
              </a:rPr>
              <a:t>벤치마킹</a:t>
            </a:r>
            <a:endParaRPr lang="en-US" altLang="ko-KR" sz="1100" dirty="0">
              <a:latin typeface="+mn-ea"/>
            </a:endParaRPr>
          </a:p>
          <a:p>
            <a:pPr>
              <a:defRPr/>
            </a:pPr>
            <a:endParaRPr lang="en-US" altLang="ko-KR" sz="1100" b="1" dirty="0">
              <a:latin typeface="+mn-ea"/>
            </a:endParaRPr>
          </a:p>
          <a:p>
            <a:pPr>
              <a:defRPr/>
            </a:pPr>
            <a:r>
              <a:rPr lang="ko-KR" altLang="en-US" sz="1100" b="1" dirty="0">
                <a:latin typeface="+mn-ea"/>
              </a:rPr>
              <a:t>■ 도서신청 게시판</a:t>
            </a:r>
            <a:r>
              <a:rPr lang="en-US" altLang="ko-KR" sz="1100" b="1" dirty="0">
                <a:latin typeface="+mn-ea"/>
              </a:rPr>
              <a:t>(</a:t>
            </a:r>
            <a:r>
              <a:rPr lang="ko-KR" altLang="en-US" sz="1100" b="1" dirty="0">
                <a:latin typeface="+mn-ea"/>
              </a:rPr>
              <a:t>사용자기능</a:t>
            </a:r>
            <a:r>
              <a:rPr lang="en-US" altLang="ko-KR" sz="1100" b="1" dirty="0">
                <a:latin typeface="+mn-ea"/>
              </a:rPr>
              <a:t>)</a:t>
            </a:r>
          </a:p>
          <a:p>
            <a:pPr>
              <a:defRPr/>
            </a:pPr>
            <a:r>
              <a:rPr lang="en-US" altLang="ko-KR" sz="1000" dirty="0">
                <a:latin typeface="+mn-ea"/>
              </a:rPr>
              <a:t>  </a:t>
            </a:r>
            <a:r>
              <a:rPr lang="en-US" altLang="ko-KR" sz="1000" dirty="0">
                <a:latin typeface="+mn-ea"/>
              </a:rPr>
              <a:t>-</a:t>
            </a:r>
            <a:r>
              <a:rPr lang="ko-KR" altLang="en-US" sz="1000" dirty="0">
                <a:latin typeface="+mn-ea"/>
              </a:rPr>
              <a:t> </a:t>
            </a:r>
            <a:r>
              <a:rPr lang="en-US" altLang="ko-KR" sz="1000" dirty="0">
                <a:latin typeface="+mn-ea"/>
              </a:rPr>
              <a:t> </a:t>
            </a:r>
            <a:r>
              <a:rPr lang="ko-KR" altLang="en-US" sz="1000" dirty="0">
                <a:latin typeface="+mn-ea"/>
              </a:rPr>
              <a:t>도서이미지파일업로드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 err="1">
                <a:latin typeface="+mn-ea"/>
              </a:rPr>
              <a:t>답변달기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 err="1">
                <a:latin typeface="+mn-ea"/>
              </a:rPr>
              <a:t>댓글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 err="1">
                <a:latin typeface="+mn-ea"/>
              </a:rPr>
              <a:t>페이징</a:t>
            </a:r>
            <a:endParaRPr lang="en-US" altLang="ko-KR" sz="1000" dirty="0">
              <a:latin typeface="+mn-ea"/>
            </a:endParaRPr>
          </a:p>
          <a:p>
            <a:pPr>
              <a:defRPr/>
            </a:pPr>
            <a:endParaRPr lang="en-US" altLang="ko-KR" sz="1000" dirty="0">
              <a:latin typeface="+mn-ea"/>
            </a:endParaRPr>
          </a:p>
          <a:p>
            <a:pPr>
              <a:defRPr/>
            </a:pPr>
            <a:r>
              <a:rPr lang="ko-KR" altLang="en-US" sz="1100" b="1" dirty="0">
                <a:latin typeface="+mn-ea"/>
              </a:rPr>
              <a:t>■ </a:t>
            </a:r>
            <a:r>
              <a:rPr lang="ko-KR" altLang="en-US" sz="1100" b="1" dirty="0">
                <a:latin typeface="+mn-ea"/>
              </a:rPr>
              <a:t>도서검색</a:t>
            </a:r>
            <a:r>
              <a:rPr lang="en-US" altLang="ko-KR" sz="1100" b="1" dirty="0">
                <a:latin typeface="+mn-ea"/>
              </a:rPr>
              <a:t>(</a:t>
            </a:r>
            <a:r>
              <a:rPr lang="ko-KR" altLang="en-US" sz="1100" b="1" dirty="0">
                <a:latin typeface="+mn-ea"/>
              </a:rPr>
              <a:t>사용자</a:t>
            </a:r>
            <a:r>
              <a:rPr lang="en-US" altLang="ko-KR" sz="1100" b="1" dirty="0">
                <a:latin typeface="+mn-ea"/>
              </a:rPr>
              <a:t>, </a:t>
            </a:r>
            <a:r>
              <a:rPr lang="ko-KR" altLang="en-US" sz="1100" b="1" dirty="0">
                <a:latin typeface="+mn-ea"/>
              </a:rPr>
              <a:t>관리자 양측</a:t>
            </a:r>
            <a:r>
              <a:rPr lang="en-US" altLang="ko-KR" sz="1100" b="1" dirty="0">
                <a:latin typeface="+mn-ea"/>
              </a:rPr>
              <a:t>)</a:t>
            </a:r>
          </a:p>
          <a:p>
            <a:pPr>
              <a:defRPr/>
            </a:pPr>
            <a:endParaRPr lang="en-US" altLang="ko-KR" sz="1100" b="1" dirty="0">
              <a:latin typeface="+mn-ea"/>
            </a:endParaRPr>
          </a:p>
          <a:p>
            <a:pPr>
              <a:defRPr/>
            </a:pPr>
            <a:r>
              <a:rPr lang="ko-KR" altLang="en-US" sz="1000" b="1" dirty="0">
                <a:latin typeface="+mn-ea"/>
              </a:rPr>
              <a:t>■ 도서관리</a:t>
            </a:r>
            <a:r>
              <a:rPr lang="en-US" altLang="ko-KR" sz="1000" b="1" dirty="0">
                <a:latin typeface="+mn-ea"/>
              </a:rPr>
              <a:t>(</a:t>
            </a:r>
            <a:r>
              <a:rPr lang="ko-KR" altLang="en-US" sz="1000" b="1" dirty="0">
                <a:latin typeface="+mn-ea"/>
              </a:rPr>
              <a:t>관리자기능</a:t>
            </a:r>
            <a:r>
              <a:rPr lang="en-US" altLang="ko-KR" sz="1000" b="1" dirty="0">
                <a:latin typeface="+mn-ea"/>
              </a:rPr>
              <a:t>)</a:t>
            </a:r>
          </a:p>
          <a:p>
            <a:pPr>
              <a:defRPr/>
            </a:pPr>
            <a:r>
              <a:rPr lang="en-US" altLang="ko-KR" sz="1000" dirty="0">
                <a:latin typeface="+mn-ea"/>
              </a:rPr>
              <a:t> -</a:t>
            </a:r>
            <a:r>
              <a:rPr lang="ko-KR" altLang="en-US" sz="1000" dirty="0">
                <a:latin typeface="+mn-ea"/>
              </a:rPr>
              <a:t> </a:t>
            </a:r>
            <a:r>
              <a:rPr lang="en-US" altLang="ko-KR" sz="1000" dirty="0">
                <a:latin typeface="+mn-ea"/>
              </a:rPr>
              <a:t> </a:t>
            </a:r>
            <a:r>
              <a:rPr lang="ko-KR" altLang="en-US" sz="1000" dirty="0">
                <a:latin typeface="+mn-ea"/>
              </a:rPr>
              <a:t>도서등록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도서수정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도서삭제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파일업로드</a:t>
            </a:r>
            <a:endParaRPr lang="en-US" altLang="ko-KR" sz="1000" dirty="0">
              <a:latin typeface="+mn-ea"/>
            </a:endParaRPr>
          </a:p>
          <a:p>
            <a:pPr>
              <a:defRPr/>
            </a:pPr>
            <a:endParaRPr lang="en-US" altLang="ko-KR" sz="1000" dirty="0">
              <a:latin typeface="+mn-ea"/>
            </a:endParaRPr>
          </a:p>
          <a:p>
            <a:pPr>
              <a:defRPr/>
            </a:pPr>
            <a:r>
              <a:rPr lang="ko-KR" altLang="en-US" sz="1000" b="1" dirty="0">
                <a:latin typeface="+mn-ea"/>
              </a:rPr>
              <a:t>■ 도서 대출</a:t>
            </a:r>
            <a:r>
              <a:rPr lang="en-US" altLang="ko-KR" sz="1000" b="1" dirty="0">
                <a:latin typeface="+mn-ea"/>
              </a:rPr>
              <a:t>, </a:t>
            </a:r>
            <a:r>
              <a:rPr lang="ko-KR" altLang="en-US" sz="1000" b="1" dirty="0">
                <a:latin typeface="+mn-ea"/>
              </a:rPr>
              <a:t>반납</a:t>
            </a:r>
            <a:r>
              <a:rPr lang="en-US" altLang="ko-KR" sz="1000" b="1" dirty="0">
                <a:latin typeface="+mn-ea"/>
              </a:rPr>
              <a:t>(</a:t>
            </a:r>
            <a:r>
              <a:rPr lang="ko-KR" altLang="en-US" sz="1000" b="1" dirty="0">
                <a:latin typeface="+mn-ea"/>
              </a:rPr>
              <a:t>관리자 측</a:t>
            </a:r>
            <a:r>
              <a:rPr lang="en-US" altLang="ko-KR" sz="1000" b="1" dirty="0">
                <a:latin typeface="+mn-ea"/>
              </a:rPr>
              <a:t>)</a:t>
            </a:r>
            <a:endParaRPr lang="en-US" altLang="ko-KR" sz="10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0214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33889" y="107340"/>
            <a:ext cx="845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5.  Gantt Chart</a:t>
            </a:r>
            <a:r>
              <a:rPr lang="ko-KR" altLang="en-US" b="1" dirty="0">
                <a:solidFill>
                  <a:srgbClr val="756B5F"/>
                </a:solidFill>
              </a:rPr>
              <a:t>를 이용한 일정관리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889" y="414338"/>
            <a:ext cx="8450013" cy="602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56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8100">
          <a:solidFill>
            <a:srgbClr val="FF0000"/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marL="228600" indent="-228600" algn="ctr">
          <a:buFont typeface="+mj-ea"/>
          <a:buAutoNum type="circleNumDbPlain"/>
          <a:defRPr sz="1000" b="1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rgbClr val="FF0000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5753</TotalTime>
  <Words>1169</Words>
  <Application>Microsoft Office PowerPoint</Application>
  <PresentationFormat>와이드스크린</PresentationFormat>
  <Paragraphs>353</Paragraphs>
  <Slides>27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8" baseType="lpstr">
      <vt:lpstr>Arial Unicode MS</vt:lpstr>
      <vt:lpstr>HY헤드라인M</vt:lpstr>
      <vt:lpstr>ＭＳ Ｐゴシック</vt:lpstr>
      <vt:lpstr>가는안상수체</vt:lpstr>
      <vt:lpstr>다음_SemiBold</vt:lpstr>
      <vt:lpstr>맑은 고딕</vt:lpstr>
      <vt:lpstr>한컴 윤고딕 230</vt:lpstr>
      <vt:lpstr>Arial</vt:lpstr>
      <vt:lpstr>Segoe UI Black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303-12</dc:creator>
  <cp:lastModifiedBy>EZEN 203</cp:lastModifiedBy>
  <cp:revision>401</cp:revision>
  <dcterms:created xsi:type="dcterms:W3CDTF">2016-06-22T05:17:17Z</dcterms:created>
  <dcterms:modified xsi:type="dcterms:W3CDTF">2023-04-17T09:05:11Z</dcterms:modified>
</cp:coreProperties>
</file>