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30" d="100"/>
          <a:sy n="130" d="100"/>
        </p:scale>
        <p:origin x="135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98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0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5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58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34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26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59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2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8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1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93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837D2-6ADD-45AA-8DF7-A2610B22EAD7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46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714220"/>
              </p:ext>
            </p:extLst>
          </p:nvPr>
        </p:nvGraphicFramePr>
        <p:xfrm>
          <a:off x="142875" y="76202"/>
          <a:ext cx="11910578" cy="668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5019">
                  <a:extLst>
                    <a:ext uri="{9D8B030D-6E8A-4147-A177-3AD203B41FA5}">
                      <a16:colId xmlns:a16="http://schemas.microsoft.com/office/drawing/2014/main" val="3755680168"/>
                    </a:ext>
                  </a:extLst>
                </a:gridCol>
                <a:gridCol w="2345559">
                  <a:extLst>
                    <a:ext uri="{9D8B030D-6E8A-4147-A177-3AD203B41FA5}">
                      <a16:colId xmlns:a16="http://schemas.microsoft.com/office/drawing/2014/main" val="3344196107"/>
                    </a:ext>
                  </a:extLst>
                </a:gridCol>
              </a:tblGrid>
              <a:tr h="319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사용자 관리 목록 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실습용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 - 1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709132"/>
                  </a:ext>
                </a:extLst>
              </a:tr>
              <a:tr h="4290507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/>
                        <a:t>조회조건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/>
                        <a:t>사용자</a:t>
                      </a:r>
                      <a:r>
                        <a:rPr lang="en-US" altLang="ko-KR" sz="1000" dirty="0" smtClean="0"/>
                        <a:t>ID, </a:t>
                      </a:r>
                      <a:r>
                        <a:rPr lang="ko-KR" altLang="en-US" sz="1000" dirty="0" smtClean="0"/>
                        <a:t>사용자명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사용여부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사용자등록일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기간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/>
                        <a:t>사용자</a:t>
                      </a:r>
                      <a:r>
                        <a:rPr lang="en-US" altLang="ko-KR" sz="1000" dirty="0" smtClean="0"/>
                        <a:t>ID</a:t>
                      </a:r>
                      <a:r>
                        <a:rPr lang="ko-KR" altLang="en-US" sz="1000" dirty="0" smtClean="0"/>
                        <a:t>는 대소문자 구분없이 검색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/>
                        <a:t>사용자명은 사용자명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사용자영문명을 전후 </a:t>
                      </a:r>
                      <a:r>
                        <a:rPr lang="en-US" altLang="ko-KR" sz="1000" dirty="0" smtClean="0"/>
                        <a:t>Like </a:t>
                      </a:r>
                      <a:r>
                        <a:rPr lang="ko-KR" altLang="en-US" sz="1000" dirty="0" smtClean="0"/>
                        <a:t>검색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/>
                        <a:t>사용자등록일은 선택한 기간에 포함되는 것만 검색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 smtClean="0"/>
                        <a:t>버튼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 smtClean="0"/>
                        <a:t>[</a:t>
                      </a:r>
                      <a:r>
                        <a:rPr lang="ko-KR" altLang="en-US" sz="1000" dirty="0" smtClean="0"/>
                        <a:t>초기화</a:t>
                      </a:r>
                      <a:r>
                        <a:rPr lang="en-US" altLang="ko-KR" sz="1000" dirty="0" smtClean="0"/>
                        <a:t>]:</a:t>
                      </a:r>
                      <a:r>
                        <a:rPr lang="en-US" altLang="ko-KR" sz="1000" baseline="0" dirty="0" smtClean="0"/>
                        <a:t> 4</a:t>
                      </a:r>
                      <a:r>
                        <a:rPr lang="ko-KR" altLang="en-US" sz="1000" baseline="0" dirty="0" smtClean="0"/>
                        <a:t>개의 검색조건 초기화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 smtClean="0"/>
                        <a:t>[</a:t>
                      </a:r>
                      <a:r>
                        <a:rPr lang="ko-KR" altLang="en-US" sz="1000" dirty="0" smtClean="0"/>
                        <a:t>검색</a:t>
                      </a:r>
                      <a:r>
                        <a:rPr lang="en-US" altLang="ko-KR" sz="1000" dirty="0" smtClean="0"/>
                        <a:t>]: </a:t>
                      </a:r>
                      <a:r>
                        <a:rPr lang="ko-KR" altLang="en-US" sz="1000" dirty="0" smtClean="0"/>
                        <a:t>검색조건에 해당하는 목록 조회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 smtClean="0"/>
                        <a:t>[</a:t>
                      </a:r>
                      <a:r>
                        <a:rPr lang="ko-KR" altLang="en-US" sz="1000" dirty="0" smtClean="0"/>
                        <a:t>등록</a:t>
                      </a:r>
                      <a:r>
                        <a:rPr lang="en-US" altLang="ko-KR" sz="1000" dirty="0" smtClean="0"/>
                        <a:t>]: </a:t>
                      </a:r>
                      <a:r>
                        <a:rPr lang="ko-KR" altLang="en-US" sz="1000" dirty="0" smtClean="0"/>
                        <a:t>등록 페이지로 이동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216384"/>
                  </a:ext>
                </a:extLst>
              </a:tr>
              <a:tr h="2079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대상 테이블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900" dirty="0" err="1" smtClean="0"/>
                        <a:t>tb_co_test_user_m</a:t>
                      </a:r>
                      <a:r>
                        <a:rPr lang="en-US" altLang="ko-KR" sz="900" dirty="0" smtClean="0"/>
                        <a:t> - </a:t>
                      </a:r>
                      <a:r>
                        <a:rPr lang="ko-KR" altLang="en-US" sz="900" dirty="0" err="1" smtClean="0"/>
                        <a:t>사용자기본</a:t>
                      </a:r>
                      <a:endParaRPr lang="en-US" altLang="ko-KR" sz="9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err="1" smtClean="0"/>
                        <a:t>tb_co_test_user_dtl_l</a:t>
                      </a:r>
                      <a:r>
                        <a:rPr lang="en-US" altLang="ko-KR" sz="900" dirty="0" smtClean="0"/>
                        <a:t> – </a:t>
                      </a:r>
                      <a:r>
                        <a:rPr lang="ko-KR" altLang="en-US" sz="900" dirty="0" smtClean="0"/>
                        <a:t>사용자상세내역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04249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57" y="669211"/>
            <a:ext cx="9212745" cy="55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1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389559"/>
              </p:ext>
            </p:extLst>
          </p:nvPr>
        </p:nvGraphicFramePr>
        <p:xfrm>
          <a:off x="142875" y="76202"/>
          <a:ext cx="11910578" cy="668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6202">
                  <a:extLst>
                    <a:ext uri="{9D8B030D-6E8A-4147-A177-3AD203B41FA5}">
                      <a16:colId xmlns:a16="http://schemas.microsoft.com/office/drawing/2014/main" val="3755680168"/>
                    </a:ext>
                  </a:extLst>
                </a:gridCol>
                <a:gridCol w="2474376">
                  <a:extLst>
                    <a:ext uri="{9D8B030D-6E8A-4147-A177-3AD203B41FA5}">
                      <a16:colId xmlns:a16="http://schemas.microsoft.com/office/drawing/2014/main" val="3344196107"/>
                    </a:ext>
                  </a:extLst>
                </a:gridCol>
              </a:tblGrid>
              <a:tr h="319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사용자 관리 목록 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실습용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 - 2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709132"/>
                  </a:ext>
                </a:extLst>
              </a:tr>
              <a:tr h="4290507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조회결과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 smtClean="0"/>
                        <a:t>[</a:t>
                      </a:r>
                      <a:r>
                        <a:rPr lang="ko-KR" altLang="en-US" sz="1000" dirty="0" smtClean="0"/>
                        <a:t>사용자</a:t>
                      </a:r>
                      <a:r>
                        <a:rPr lang="en-US" altLang="ko-KR" sz="1000" dirty="0" smtClean="0"/>
                        <a:t>ID]: </a:t>
                      </a:r>
                      <a:r>
                        <a:rPr lang="ko-KR" altLang="en-US" sz="1000" dirty="0" smtClean="0"/>
                        <a:t>하이퍼링크 형태로 표시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사용자</a:t>
                      </a:r>
                      <a:r>
                        <a:rPr lang="en-US" altLang="ko-KR" sz="1000" baseline="0" dirty="0" smtClean="0"/>
                        <a:t>ID </a:t>
                      </a:r>
                      <a:r>
                        <a:rPr lang="ko-KR" altLang="en-US" sz="1000" baseline="0" dirty="0" smtClean="0"/>
                        <a:t>클릭 시 상세페이지로 이동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/>
                        <a:t>모든 컬럼은 가운데 정렬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 smtClean="0"/>
                        <a:t>[</a:t>
                      </a:r>
                      <a:r>
                        <a:rPr lang="ko-KR" altLang="en-US" sz="1000" dirty="0" smtClean="0"/>
                        <a:t>사용자등록일</a:t>
                      </a:r>
                      <a:r>
                        <a:rPr lang="en-US" altLang="ko-KR" sz="1000" dirty="0" smtClean="0"/>
                        <a:t>]</a:t>
                      </a:r>
                      <a:r>
                        <a:rPr lang="ko-KR" altLang="en-US" sz="1000" dirty="0" smtClean="0"/>
                        <a:t>은 </a:t>
                      </a:r>
                      <a:r>
                        <a:rPr lang="en-US" altLang="ko-KR" sz="1000" dirty="0" smtClean="0"/>
                        <a:t>YYYY-MM-DD </a:t>
                      </a:r>
                      <a:r>
                        <a:rPr lang="ko-KR" altLang="en-US" sz="1000" dirty="0" smtClean="0"/>
                        <a:t>포맷으로 표시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/>
                        <a:t>정렬 순서는 가장 최근에 작성 또는 수정된 데이터가 가장 위에 오도록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216384"/>
                  </a:ext>
                </a:extLst>
              </a:tr>
              <a:tr h="2079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대상 테이블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900" dirty="0" err="1" smtClean="0"/>
                        <a:t>tb_co_test_user_m</a:t>
                      </a:r>
                      <a:r>
                        <a:rPr lang="en-US" altLang="ko-KR" sz="900" dirty="0" smtClean="0"/>
                        <a:t> - </a:t>
                      </a:r>
                      <a:r>
                        <a:rPr lang="ko-KR" altLang="en-US" sz="900" dirty="0" err="1" smtClean="0"/>
                        <a:t>사용자기본</a:t>
                      </a:r>
                      <a:endParaRPr lang="en-US" altLang="ko-KR" sz="9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err="1" smtClean="0"/>
                        <a:t>tb_co_test_user_dtl_l</a:t>
                      </a:r>
                      <a:r>
                        <a:rPr lang="en-US" altLang="ko-KR" sz="900" dirty="0" smtClean="0"/>
                        <a:t> – </a:t>
                      </a:r>
                      <a:r>
                        <a:rPr lang="ko-KR" altLang="en-US" sz="900" dirty="0" smtClean="0"/>
                        <a:t>사용자상세내역</a:t>
                      </a:r>
                      <a:endParaRPr lang="en-US" altLang="ko-KR" sz="900" dirty="0" smtClean="0"/>
                    </a:p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04249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57" y="669211"/>
            <a:ext cx="9212745" cy="55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7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943944"/>
              </p:ext>
            </p:extLst>
          </p:nvPr>
        </p:nvGraphicFramePr>
        <p:xfrm>
          <a:off x="142875" y="76206"/>
          <a:ext cx="11910578" cy="661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4080">
                  <a:extLst>
                    <a:ext uri="{9D8B030D-6E8A-4147-A177-3AD203B41FA5}">
                      <a16:colId xmlns:a16="http://schemas.microsoft.com/office/drawing/2014/main" val="3755680168"/>
                    </a:ext>
                  </a:extLst>
                </a:gridCol>
                <a:gridCol w="2496498">
                  <a:extLst>
                    <a:ext uri="{9D8B030D-6E8A-4147-A177-3AD203B41FA5}">
                      <a16:colId xmlns:a16="http://schemas.microsoft.com/office/drawing/2014/main" val="3344196107"/>
                    </a:ext>
                  </a:extLst>
                </a:gridCol>
              </a:tblGrid>
              <a:tr h="275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사용자 관리 상세 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실습용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 - 2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709132"/>
                  </a:ext>
                </a:extLst>
              </a:tr>
              <a:tr h="5226229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/>
                        <a:t>신규 등록 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smtClean="0"/>
                        <a:t>상세 조회 화면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000" dirty="0" smtClean="0"/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000" dirty="0" smtClean="0"/>
                        <a:t>공통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000" dirty="0" smtClean="0"/>
                        <a:t>신규 등록 화면과 상세 조회 화면은 파일 하나로 작성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000" dirty="0" smtClean="0"/>
                        <a:t>[</a:t>
                      </a:r>
                      <a:r>
                        <a:rPr lang="ko-KR" altLang="en-US" sz="1000" dirty="0" smtClean="0"/>
                        <a:t>목록</a:t>
                      </a:r>
                      <a:r>
                        <a:rPr lang="en-US" altLang="ko-KR" sz="1000" dirty="0" smtClean="0"/>
                        <a:t>] </a:t>
                      </a:r>
                      <a:r>
                        <a:rPr lang="ko-KR" altLang="en-US" sz="1000" dirty="0" smtClean="0"/>
                        <a:t>버튼 클릭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목록 화면으로 이동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000" dirty="0" smtClean="0"/>
                        <a:t>목록 화면으로 이동 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이전 검색 조건으로 </a:t>
                      </a:r>
                      <a:r>
                        <a:rPr lang="ko-KR" altLang="en-US" sz="1000" dirty="0" err="1" smtClean="0"/>
                        <a:t>재조회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000" dirty="0" smtClean="0"/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000" dirty="0" smtClean="0"/>
                        <a:t>신규 등록 시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000" baseline="0" dirty="0" smtClean="0"/>
                        <a:t>[</a:t>
                      </a:r>
                      <a:r>
                        <a:rPr lang="ko-KR" altLang="en-US" sz="1000" baseline="0" dirty="0" smtClean="0"/>
                        <a:t>사용자</a:t>
                      </a:r>
                      <a:r>
                        <a:rPr lang="en-US" altLang="ko-KR" sz="1000" baseline="0" dirty="0" smtClean="0"/>
                        <a:t>ID]</a:t>
                      </a:r>
                      <a:r>
                        <a:rPr lang="ko-KR" altLang="en-US" sz="1000" baseline="0" dirty="0" smtClean="0"/>
                        <a:t> 필수 입력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000" baseline="0" dirty="0" smtClean="0"/>
                        <a:t>[</a:t>
                      </a:r>
                      <a:r>
                        <a:rPr lang="ko-KR" altLang="en-US" sz="1000" baseline="0" dirty="0" smtClean="0"/>
                        <a:t>사용자명</a:t>
                      </a:r>
                      <a:r>
                        <a:rPr lang="en-US" altLang="ko-KR" sz="1000" baseline="0" dirty="0" smtClean="0"/>
                        <a:t>] </a:t>
                      </a:r>
                      <a:r>
                        <a:rPr lang="ko-KR" altLang="en-US" sz="1000" baseline="0" dirty="0" smtClean="0"/>
                        <a:t>필수 입력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/>
                        <a:t>저장 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필수 입력 체크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/>
                        <a:t>저장 후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저장된 정보로 </a:t>
                      </a:r>
                      <a:r>
                        <a:rPr lang="ko-KR" altLang="en-US" sz="1000" baseline="0" dirty="0" err="1" smtClean="0"/>
                        <a:t>재조회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상세화면으로 전환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/>
                        <a:t>사용자등록일은 </a:t>
                      </a:r>
                      <a:r>
                        <a:rPr lang="ko-KR" altLang="en-US" sz="1000" baseline="0" dirty="0" err="1" smtClean="0"/>
                        <a:t>현재날짜</a:t>
                      </a:r>
                      <a:r>
                        <a:rPr lang="ko-KR" altLang="en-US" sz="1000" baseline="0" dirty="0" smtClean="0"/>
                        <a:t> 저장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000" dirty="0" smtClean="0"/>
                        <a:t>최초등록일시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최종수정일시 </a:t>
                      </a:r>
                      <a:r>
                        <a:rPr lang="ko-KR" altLang="en-US" sz="1000" dirty="0" err="1" smtClean="0"/>
                        <a:t>현재날짜</a:t>
                      </a:r>
                      <a:r>
                        <a:rPr lang="ko-KR" altLang="en-US" sz="1000" dirty="0" smtClean="0"/>
                        <a:t> 저장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000" dirty="0" smtClean="0"/>
                        <a:t>사용자</a:t>
                      </a:r>
                      <a:r>
                        <a:rPr lang="en-US" altLang="ko-KR" sz="1000" dirty="0" smtClean="0"/>
                        <a:t>ID</a:t>
                      </a:r>
                      <a:r>
                        <a:rPr lang="ko-KR" altLang="en-US" sz="1000" dirty="0" smtClean="0"/>
                        <a:t>는 영어와 숫자로만 </a:t>
                      </a:r>
                      <a:r>
                        <a:rPr lang="ko-KR" altLang="en-US" sz="1000" dirty="0" err="1" smtClean="0"/>
                        <a:t>입력받는다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000" dirty="0" smtClean="0"/>
                        <a:t>사용자</a:t>
                      </a:r>
                      <a:r>
                        <a:rPr lang="en-US" altLang="ko-KR" sz="1000" dirty="0" smtClean="0"/>
                        <a:t>ID</a:t>
                      </a:r>
                      <a:r>
                        <a:rPr lang="ko-KR" altLang="en-US" sz="1000" dirty="0" smtClean="0"/>
                        <a:t>는 </a:t>
                      </a:r>
                      <a:r>
                        <a:rPr lang="ko-KR" altLang="en-US" sz="1000" dirty="0" err="1" smtClean="0"/>
                        <a:t>입력시</a:t>
                      </a:r>
                      <a:r>
                        <a:rPr lang="ko-KR" altLang="en-US" sz="1000" dirty="0" smtClean="0"/>
                        <a:t> 대소문자 구분없이 입력하되</a:t>
                      </a:r>
                      <a:r>
                        <a:rPr lang="en-US" altLang="ko-KR" sz="1000" dirty="0" smtClean="0"/>
                        <a:t>, DB</a:t>
                      </a:r>
                      <a:r>
                        <a:rPr lang="ko-KR" altLang="en-US" sz="1000" dirty="0" err="1" smtClean="0"/>
                        <a:t>저장시에는</a:t>
                      </a:r>
                      <a:r>
                        <a:rPr lang="ko-KR" altLang="en-US" sz="1000" dirty="0" smtClean="0"/>
                        <a:t> 소문자로만 저장한다</a:t>
                      </a:r>
                      <a:endParaRPr lang="en-US" altLang="ko-KR" sz="10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216384"/>
                  </a:ext>
                </a:extLst>
              </a:tr>
              <a:tr h="1080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대상 테이블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900" dirty="0" err="1" smtClean="0"/>
                        <a:t>tb_co_test_user_m</a:t>
                      </a:r>
                      <a:r>
                        <a:rPr lang="en-US" altLang="ko-KR" sz="900" dirty="0" smtClean="0"/>
                        <a:t> - </a:t>
                      </a:r>
                      <a:r>
                        <a:rPr lang="ko-KR" altLang="en-US" sz="900" dirty="0" err="1" smtClean="0"/>
                        <a:t>사용자기본</a:t>
                      </a:r>
                      <a:endParaRPr lang="en-US" altLang="ko-KR" sz="9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err="1" smtClean="0"/>
                        <a:t>tb_co_test_user_dtl_l</a:t>
                      </a:r>
                      <a:r>
                        <a:rPr lang="en-US" altLang="ko-KR" sz="900" dirty="0" smtClean="0"/>
                        <a:t> – </a:t>
                      </a:r>
                      <a:r>
                        <a:rPr lang="ko-KR" altLang="en-US" sz="900" dirty="0" smtClean="0"/>
                        <a:t>사용자상세내역</a:t>
                      </a:r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04249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9" y="680137"/>
            <a:ext cx="9233721" cy="548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0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53872"/>
              </p:ext>
            </p:extLst>
          </p:nvPr>
        </p:nvGraphicFramePr>
        <p:xfrm>
          <a:off x="142875" y="76202"/>
          <a:ext cx="11910578" cy="668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5019">
                  <a:extLst>
                    <a:ext uri="{9D8B030D-6E8A-4147-A177-3AD203B41FA5}">
                      <a16:colId xmlns:a16="http://schemas.microsoft.com/office/drawing/2014/main" val="3755680168"/>
                    </a:ext>
                  </a:extLst>
                </a:gridCol>
                <a:gridCol w="2345559">
                  <a:extLst>
                    <a:ext uri="{9D8B030D-6E8A-4147-A177-3AD203B41FA5}">
                      <a16:colId xmlns:a16="http://schemas.microsoft.com/office/drawing/2014/main" val="3344196107"/>
                    </a:ext>
                  </a:extLst>
                </a:gridCol>
              </a:tblGrid>
              <a:tr h="319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사용자 관리 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실습용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 - 2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709132"/>
                  </a:ext>
                </a:extLst>
              </a:tr>
              <a:tr h="4290507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smtClean="0"/>
                        <a:t>상세 조회 시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000" baseline="0" dirty="0" smtClean="0"/>
                        <a:t>[</a:t>
                      </a:r>
                      <a:r>
                        <a:rPr lang="ko-KR" altLang="en-US" sz="1000" baseline="0" dirty="0" smtClean="0"/>
                        <a:t>사용자</a:t>
                      </a:r>
                      <a:r>
                        <a:rPr lang="en-US" altLang="ko-KR" sz="1000" baseline="0" dirty="0" smtClean="0"/>
                        <a:t>ID] </a:t>
                      </a:r>
                      <a:r>
                        <a:rPr lang="ko-KR" altLang="en-US" sz="1000" baseline="0" dirty="0" smtClean="0"/>
                        <a:t>수정 불가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000" baseline="0" dirty="0" smtClean="0"/>
                        <a:t>[</a:t>
                      </a:r>
                      <a:r>
                        <a:rPr lang="ko-KR" altLang="en-US" sz="1000" baseline="0" dirty="0" smtClean="0"/>
                        <a:t>저장</a:t>
                      </a:r>
                      <a:r>
                        <a:rPr lang="en-US" altLang="ko-KR" sz="1000" baseline="0" dirty="0" smtClean="0"/>
                        <a:t>] </a:t>
                      </a:r>
                      <a:r>
                        <a:rPr lang="ko-KR" altLang="en-US" sz="1000" baseline="0" dirty="0" smtClean="0"/>
                        <a:t>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변경된 내용 저장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000" baseline="0" dirty="0" smtClean="0"/>
                        <a:t>[</a:t>
                      </a:r>
                      <a:r>
                        <a:rPr lang="ko-KR" altLang="en-US" sz="1000" baseline="0" dirty="0" smtClean="0"/>
                        <a:t>삭제</a:t>
                      </a:r>
                      <a:r>
                        <a:rPr lang="en-US" altLang="ko-KR" sz="1000" baseline="0" dirty="0" smtClean="0"/>
                        <a:t>] </a:t>
                      </a:r>
                      <a:r>
                        <a:rPr lang="ko-KR" altLang="en-US" sz="1000" baseline="0" dirty="0" smtClean="0"/>
                        <a:t>버튼 표시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/>
                        <a:t>사용자등록일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최최등록일시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최종수정일시는 </a:t>
                      </a:r>
                      <a:r>
                        <a:rPr lang="ko-KR" altLang="en-US" sz="1000" baseline="0" dirty="0" err="1" smtClean="0"/>
                        <a:t>날짜포맷</a:t>
                      </a:r>
                      <a:r>
                        <a:rPr lang="ko-KR" altLang="en-US" sz="1000" baseline="0" dirty="0" smtClean="0"/>
                        <a:t> 화면과 같이 표시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000" dirty="0" smtClean="0"/>
                        <a:t>[</a:t>
                      </a:r>
                      <a:r>
                        <a:rPr lang="ko-KR" altLang="en-US" sz="1000" dirty="0" smtClean="0"/>
                        <a:t>삭제</a:t>
                      </a:r>
                      <a:r>
                        <a:rPr lang="en-US" altLang="ko-KR" sz="1000" dirty="0" smtClean="0"/>
                        <a:t>] </a:t>
                      </a:r>
                      <a:r>
                        <a:rPr lang="ko-KR" altLang="en-US" sz="1000" dirty="0" smtClean="0"/>
                        <a:t>후 목록</a:t>
                      </a:r>
                      <a:r>
                        <a:rPr lang="ko-KR" altLang="en-US" sz="1000" baseline="0" dirty="0" smtClean="0"/>
                        <a:t> 화면으로 이동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/>
                        <a:t>조회한 데이터의 변경이 없으면 저장되지 않도록 처리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000" baseline="0" dirty="0" smtClean="0"/>
                        <a:t>[</a:t>
                      </a:r>
                      <a:r>
                        <a:rPr lang="ko-KR" altLang="en-US" sz="1000" baseline="0" dirty="0" smtClean="0"/>
                        <a:t>삭제</a:t>
                      </a:r>
                      <a:r>
                        <a:rPr lang="en-US" altLang="ko-KR" sz="1000" baseline="0" dirty="0" smtClean="0"/>
                        <a:t>] </a:t>
                      </a:r>
                      <a:r>
                        <a:rPr lang="ko-KR" altLang="en-US" sz="1000" baseline="0" dirty="0" smtClean="0"/>
                        <a:t>시에는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실제 데이터 삭제가 아닌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 테이블의 </a:t>
                      </a:r>
                      <a:r>
                        <a:rPr lang="en-US" altLang="ko-KR" sz="1000" baseline="0" dirty="0" err="1" smtClean="0"/>
                        <a:t>del_yn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컬럼을 </a:t>
                      </a:r>
                      <a:r>
                        <a:rPr lang="en-US" altLang="ko-KR" sz="1000" baseline="0" dirty="0" smtClean="0"/>
                        <a:t>‘Y’</a:t>
                      </a:r>
                      <a:r>
                        <a:rPr lang="ko-KR" altLang="en-US" sz="1000" baseline="0" dirty="0" smtClean="0"/>
                        <a:t>로 업데이트하며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삭제처리된</a:t>
                      </a:r>
                      <a:r>
                        <a:rPr lang="ko-KR" altLang="en-US" sz="1000" baseline="0" dirty="0" smtClean="0"/>
                        <a:t> 데이터는 목록 </a:t>
                      </a:r>
                      <a:r>
                        <a:rPr lang="ko-KR" altLang="en-US" sz="1000" baseline="0" dirty="0" err="1" smtClean="0"/>
                        <a:t>조회시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제외되어야한다</a:t>
                      </a:r>
                      <a:endParaRPr lang="en-US" altLang="ko-KR" sz="1000" baseline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216384"/>
                  </a:ext>
                </a:extLst>
              </a:tr>
              <a:tr h="2079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대상 테이블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900" dirty="0" err="1" smtClean="0"/>
                        <a:t>tb_co_test_user_m</a:t>
                      </a:r>
                      <a:r>
                        <a:rPr lang="en-US" altLang="ko-KR" sz="900" dirty="0" smtClean="0"/>
                        <a:t> - </a:t>
                      </a:r>
                      <a:r>
                        <a:rPr lang="ko-KR" altLang="en-US" sz="900" dirty="0" err="1" smtClean="0"/>
                        <a:t>사용자기본</a:t>
                      </a:r>
                      <a:endParaRPr lang="en-US" altLang="ko-KR" sz="9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err="1" smtClean="0"/>
                        <a:t>tb_co_test_user_dtl_l</a:t>
                      </a:r>
                      <a:r>
                        <a:rPr lang="en-US" altLang="ko-KR" sz="900" dirty="0" smtClean="0"/>
                        <a:t> – </a:t>
                      </a:r>
                      <a:r>
                        <a:rPr lang="ko-KR" altLang="en-US" sz="900" dirty="0" smtClean="0"/>
                        <a:t>사용자상세내역</a:t>
                      </a:r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04249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42" y="625197"/>
            <a:ext cx="9418824" cy="559117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58297" y="3672348"/>
            <a:ext cx="7558548" cy="2544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dirty="0" smtClean="0">
                <a:solidFill>
                  <a:schemeClr val="tx1"/>
                </a:solidFill>
              </a:rPr>
              <a:t>데이터 관련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just"/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000" dirty="0" smtClean="0">
                <a:solidFill>
                  <a:schemeClr val="tx1"/>
                </a:solidFill>
              </a:rPr>
              <a:t>TB_CO_TEST_USER_M</a:t>
            </a:r>
            <a:r>
              <a:rPr lang="ko-KR" altLang="en-US" sz="1000" dirty="0" smtClean="0">
                <a:solidFill>
                  <a:schemeClr val="tx1"/>
                </a:solidFill>
              </a:rPr>
              <a:t>은 사용자 메인 테이블로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사용자의 </a:t>
            </a:r>
            <a:r>
              <a:rPr lang="en-US" altLang="ko-KR" sz="1000" dirty="0" smtClean="0">
                <a:solidFill>
                  <a:schemeClr val="tx1"/>
                </a:solidFill>
              </a:rPr>
              <a:t>Key</a:t>
            </a:r>
            <a:r>
              <a:rPr lang="ko-KR" altLang="en-US" sz="1000" dirty="0" smtClean="0">
                <a:solidFill>
                  <a:schemeClr val="tx1"/>
                </a:solidFill>
              </a:rPr>
              <a:t>값과 </a:t>
            </a:r>
            <a:r>
              <a:rPr lang="en-US" altLang="ko-KR" sz="1000" dirty="0" smtClean="0">
                <a:solidFill>
                  <a:schemeClr val="tx1"/>
                </a:solidFill>
              </a:rPr>
              <a:t>ID</a:t>
            </a:r>
            <a:r>
              <a:rPr lang="ko-KR" altLang="en-US" sz="1000" dirty="0" smtClean="0">
                <a:solidFill>
                  <a:schemeClr val="tx1"/>
                </a:solidFill>
              </a:rPr>
              <a:t>를 저장하고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</a:p>
          <a:p>
            <a:pPr algn="just"/>
            <a:r>
              <a:rPr lang="en-US" altLang="ko-KR" sz="1000" dirty="0" smtClean="0">
                <a:solidFill>
                  <a:schemeClr val="tx1"/>
                </a:solidFill>
              </a:rPr>
              <a:t>TB_CO_TEST_USER_DTL_L</a:t>
            </a:r>
            <a:r>
              <a:rPr lang="ko-KR" altLang="en-US" sz="1000" dirty="0" smtClean="0">
                <a:solidFill>
                  <a:schemeClr val="tx1"/>
                </a:solidFill>
              </a:rPr>
              <a:t>은 사용자상세이력 테이블로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사용자명 등의 상세 정보를 저장함과 동시에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변경이력으로 관리하여 저장하여 보관한다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000" dirty="0" smtClean="0">
                <a:solidFill>
                  <a:schemeClr val="tx1"/>
                </a:solidFill>
              </a:rPr>
              <a:t>최초 등록 시</a:t>
            </a:r>
            <a:r>
              <a:rPr lang="en-US" altLang="ko-KR" sz="1000" dirty="0" smtClean="0">
                <a:solidFill>
                  <a:schemeClr val="tx1"/>
                </a:solidFill>
              </a:rPr>
              <a:t>, TB_CO_TEST_USER_M</a:t>
            </a:r>
            <a:r>
              <a:rPr lang="ko-KR" altLang="en-US" sz="1000" dirty="0" smtClean="0">
                <a:solidFill>
                  <a:schemeClr val="tx1"/>
                </a:solidFill>
              </a:rPr>
              <a:t>과 </a:t>
            </a:r>
            <a:r>
              <a:rPr lang="en-US" altLang="ko-KR" sz="1000" dirty="0" smtClean="0">
                <a:solidFill>
                  <a:schemeClr val="tx1"/>
                </a:solidFill>
              </a:rPr>
              <a:t>TB_CO_TEST_USER_DTL_L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en-US" altLang="ko-KR" sz="1000" dirty="0" smtClean="0">
                <a:solidFill>
                  <a:schemeClr val="tx1"/>
                </a:solidFill>
              </a:rPr>
              <a:t>INSERT</a:t>
            </a:r>
            <a:r>
              <a:rPr lang="ko-KR" altLang="en-US" sz="1000" dirty="0" smtClean="0">
                <a:solidFill>
                  <a:schemeClr val="tx1"/>
                </a:solidFill>
              </a:rPr>
              <a:t>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000" dirty="0" smtClean="0">
                <a:solidFill>
                  <a:schemeClr val="tx1"/>
                </a:solidFill>
              </a:rPr>
              <a:t>수정 시</a:t>
            </a:r>
            <a:r>
              <a:rPr lang="en-US" altLang="ko-KR" sz="1000" dirty="0" smtClean="0">
                <a:solidFill>
                  <a:schemeClr val="tx1"/>
                </a:solidFill>
              </a:rPr>
              <a:t>, TB_CO_TEST_USER_M</a:t>
            </a:r>
            <a:r>
              <a:rPr lang="ko-KR" altLang="en-US" sz="1000" dirty="0" smtClean="0">
                <a:solidFill>
                  <a:schemeClr val="tx1"/>
                </a:solidFill>
              </a:rPr>
              <a:t>은 </a:t>
            </a:r>
            <a:r>
              <a:rPr lang="en-US" altLang="ko-KR" sz="1000" dirty="0" smtClean="0">
                <a:solidFill>
                  <a:schemeClr val="tx1"/>
                </a:solidFill>
              </a:rPr>
              <a:t>UPDATE</a:t>
            </a:r>
            <a:r>
              <a:rPr lang="ko-KR" altLang="en-US" sz="1000" dirty="0" smtClean="0">
                <a:solidFill>
                  <a:schemeClr val="tx1"/>
                </a:solidFill>
              </a:rPr>
              <a:t>만</a:t>
            </a:r>
            <a:r>
              <a:rPr lang="en-US" altLang="ko-KR" sz="1000" dirty="0" smtClean="0">
                <a:solidFill>
                  <a:schemeClr val="tx1"/>
                </a:solidFill>
              </a:rPr>
              <a:t>, TB_CO_TEST_USER_DTL_L</a:t>
            </a:r>
            <a:r>
              <a:rPr lang="ko-KR" altLang="en-US" sz="1000" dirty="0" smtClean="0">
                <a:solidFill>
                  <a:schemeClr val="tx1"/>
                </a:solidFill>
              </a:rPr>
              <a:t>은 </a:t>
            </a:r>
            <a:r>
              <a:rPr lang="en-US" altLang="ko-KR" sz="1000" dirty="0" smtClean="0">
                <a:solidFill>
                  <a:schemeClr val="tx1"/>
                </a:solidFill>
              </a:rPr>
              <a:t>INSERT</a:t>
            </a:r>
            <a:r>
              <a:rPr lang="ko-KR" altLang="en-US" sz="1000" dirty="0" smtClean="0">
                <a:solidFill>
                  <a:schemeClr val="tx1"/>
                </a:solidFill>
              </a:rPr>
              <a:t>만 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000" dirty="0" smtClean="0">
                <a:solidFill>
                  <a:schemeClr val="tx1"/>
                </a:solidFill>
              </a:rPr>
              <a:t>사용자의 </a:t>
            </a:r>
            <a:r>
              <a:rPr lang="en-US" altLang="ko-KR" sz="1000" dirty="0" smtClean="0">
                <a:solidFill>
                  <a:schemeClr val="tx1"/>
                </a:solidFill>
              </a:rPr>
              <a:t>Main KEY</a:t>
            </a:r>
            <a:r>
              <a:rPr lang="ko-KR" altLang="en-US" sz="1000" dirty="0" smtClean="0">
                <a:solidFill>
                  <a:schemeClr val="tx1"/>
                </a:solidFill>
              </a:rPr>
              <a:t>는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usr_key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컬럼으로</a:t>
            </a:r>
            <a:r>
              <a:rPr lang="en-US" altLang="ko-KR" sz="1000" dirty="0" smtClean="0">
                <a:solidFill>
                  <a:schemeClr val="tx1"/>
                </a:solidFill>
              </a:rPr>
              <a:t>, Key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채번</a:t>
            </a:r>
            <a:r>
              <a:rPr lang="ko-KR" altLang="en-US" sz="1000" dirty="0" smtClean="0">
                <a:solidFill>
                  <a:schemeClr val="tx1"/>
                </a:solidFill>
              </a:rPr>
              <a:t> 규칙은 </a:t>
            </a:r>
            <a:r>
              <a:rPr lang="en-US" altLang="ko-KR" sz="1000" dirty="0" smtClean="0">
                <a:solidFill>
                  <a:schemeClr val="tx1"/>
                </a:solidFill>
              </a:rPr>
              <a:t>[ USR{YYYYMMDD}_{</a:t>
            </a:r>
            <a:r>
              <a:rPr lang="ko-KR" altLang="en-US" sz="1000" dirty="0" smtClean="0">
                <a:solidFill>
                  <a:schemeClr val="tx1"/>
                </a:solidFill>
              </a:rPr>
              <a:t>숫자</a:t>
            </a:r>
            <a:r>
              <a:rPr lang="en-US" altLang="ko-KR" sz="1000" dirty="0" smtClean="0">
                <a:solidFill>
                  <a:schemeClr val="tx1"/>
                </a:solidFill>
              </a:rPr>
              <a:t>8</a:t>
            </a:r>
            <a:r>
              <a:rPr lang="ko-KR" altLang="en-US" sz="1000" dirty="0" smtClean="0">
                <a:solidFill>
                  <a:schemeClr val="tx1"/>
                </a:solidFill>
              </a:rPr>
              <a:t>자리</a:t>
            </a:r>
            <a:r>
              <a:rPr lang="en-US" altLang="ko-KR" sz="1000" dirty="0" smtClean="0">
                <a:solidFill>
                  <a:schemeClr val="tx1"/>
                </a:solidFill>
              </a:rPr>
              <a:t>} ]</a:t>
            </a:r>
            <a:r>
              <a:rPr lang="ko-KR" altLang="en-US" sz="1000" dirty="0" smtClean="0">
                <a:solidFill>
                  <a:schemeClr val="tx1"/>
                </a:solidFill>
              </a:rPr>
              <a:t>이며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뒤에 숫자 </a:t>
            </a:r>
            <a:r>
              <a:rPr lang="en-US" altLang="ko-KR" sz="1000" dirty="0" smtClean="0">
                <a:solidFill>
                  <a:schemeClr val="tx1"/>
                </a:solidFill>
              </a:rPr>
              <a:t>8</a:t>
            </a:r>
            <a:r>
              <a:rPr lang="ko-KR" altLang="en-US" sz="1000" dirty="0" smtClean="0">
                <a:solidFill>
                  <a:schemeClr val="tx1"/>
                </a:solidFill>
              </a:rPr>
              <a:t>자리는 시퀀스 이용하여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부터 순차적으로 부여하며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자리수는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8</a:t>
            </a:r>
            <a:r>
              <a:rPr lang="ko-KR" altLang="en-US" sz="1000" dirty="0" smtClean="0">
                <a:solidFill>
                  <a:schemeClr val="tx1"/>
                </a:solidFill>
              </a:rPr>
              <a:t>자리로 고정한다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000" dirty="0" smtClean="0">
                <a:solidFill>
                  <a:schemeClr val="tx1"/>
                </a:solidFill>
              </a:rPr>
              <a:t>TB_CO_TEST_USER_DTL_L</a:t>
            </a:r>
            <a:r>
              <a:rPr lang="ko-KR" altLang="en-US" sz="1000" dirty="0" smtClean="0">
                <a:solidFill>
                  <a:schemeClr val="tx1"/>
                </a:solidFill>
              </a:rPr>
              <a:t>은 이력을 관리하는 테이블로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데이터가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변경될떄마다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Insert</a:t>
            </a:r>
            <a:r>
              <a:rPr lang="ko-KR" altLang="en-US" sz="1000" dirty="0" smtClean="0">
                <a:solidFill>
                  <a:schemeClr val="tx1"/>
                </a:solidFill>
              </a:rPr>
              <a:t>가 되며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his_crt_dtm</a:t>
            </a:r>
            <a:r>
              <a:rPr lang="ko-KR" altLang="en-US" sz="1000" dirty="0" smtClean="0">
                <a:solidFill>
                  <a:schemeClr val="tx1"/>
                </a:solidFill>
              </a:rPr>
              <a:t>에는 데이터가 변경된 시점의 날짜 및 시간을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14</a:t>
            </a:r>
            <a:r>
              <a:rPr lang="ko-KR" altLang="en-US" sz="1000" dirty="0" smtClean="0">
                <a:solidFill>
                  <a:schemeClr val="tx1"/>
                </a:solidFill>
              </a:rPr>
              <a:t>자리로 저장하고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his_seq</a:t>
            </a:r>
            <a:r>
              <a:rPr lang="ko-KR" altLang="en-US" sz="1000" dirty="0" smtClean="0">
                <a:solidFill>
                  <a:schemeClr val="tx1"/>
                </a:solidFill>
              </a:rPr>
              <a:t>에는 이력이 생성된 순서를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부터 저장한다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his_seq</a:t>
            </a:r>
            <a:r>
              <a:rPr lang="ko-KR" altLang="en-US" sz="1000" dirty="0" smtClean="0">
                <a:solidFill>
                  <a:schemeClr val="tx1"/>
                </a:solidFill>
              </a:rPr>
              <a:t>의 값은 각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usr_key</a:t>
            </a:r>
            <a:r>
              <a:rPr lang="ko-KR" altLang="en-US" sz="1000" dirty="0" smtClean="0">
                <a:solidFill>
                  <a:schemeClr val="tx1"/>
                </a:solidFill>
              </a:rPr>
              <a:t>마다 독립적으로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부터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채번한다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3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4247</TotalTime>
  <Words>457</Words>
  <Application>Microsoft Office PowerPoint</Application>
  <PresentationFormat>와이드스크린</PresentationFormat>
  <Paragraphs>84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동그라미-김태규</dc:creator>
  <cp:lastModifiedBy>동그라미-김태규</cp:lastModifiedBy>
  <cp:revision>13</cp:revision>
  <dcterms:created xsi:type="dcterms:W3CDTF">2023-06-09T05:46:17Z</dcterms:created>
  <dcterms:modified xsi:type="dcterms:W3CDTF">2023-06-12T04:33:43Z</dcterms:modified>
</cp:coreProperties>
</file>