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57" r:id="rId3"/>
    <p:sldId id="27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4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B91E-178D-4A8C-A1D7-4061FC3BD69E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3BCC6-6EAA-4B17-B106-79E5E68D3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6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8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0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8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2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6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6A3E-B216-48D3-965F-02F0991157CD}" type="datetimeFigureOut">
              <a:rPr lang="ko-KR" altLang="en-US" smtClean="0"/>
              <a:t>2023-03-18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C07D-6D58-445A-841F-D10C8AFDC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7237" y="452669"/>
            <a:ext cx="224612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733" spc="-4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Shin_movie</a:t>
            </a:r>
            <a:endParaRPr lang="en-US" altLang="ko-KR" sz="3733" spc="-4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8328" y="644691"/>
            <a:ext cx="556028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dirty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6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667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667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667" spc="-20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667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6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667" spc="-200" dirty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6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600" spc="-20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9976" y="6104910"/>
            <a:ext cx="599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stack(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풀스택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 개발자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과정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신치윤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요구사항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7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요구사항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84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요구사항 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이용자 권한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83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165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순차 다이어그램</a:t>
            </a:r>
            <a:r>
              <a:rPr lang="en-US" altLang="ko-KR" dirty="0" smtClean="0"/>
              <a:t>(user mode sequence diagram)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24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순차 다이어그램 </a:t>
            </a:r>
            <a:r>
              <a:rPr lang="en-US" altLang="ko-KR" dirty="0" smtClean="0"/>
              <a:t>(admin mode sequence diagram)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24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기능정의서</a:t>
            </a:r>
            <a:r>
              <a:rPr lang="ko-KR" altLang="en-US" dirty="0" smtClean="0"/>
              <a:t> 및 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엑셀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66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DB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exERD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6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기능정의서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6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Project Source Explorer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32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94424" y="1"/>
            <a:ext cx="8976320" cy="6865695"/>
          </a:xfrm>
          <a:prstGeom prst="rect">
            <a:avLst/>
          </a:prstGeom>
          <a:solidFill>
            <a:srgbClr val="3FFF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8099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endParaRPr lang="en-US" altLang="ko-KR" sz="133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03712" y="68627"/>
            <a:ext cx="2016224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267" b="1" dirty="0">
                <a:solidFill>
                  <a:schemeClr val="bg1"/>
                </a:solidFill>
              </a:rPr>
              <a:t>INDEX</a:t>
            </a:r>
            <a:endParaRPr lang="ko-KR" altLang="en-US" sz="4267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3765" y="1029501"/>
            <a:ext cx="6024331" cy="534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133" b="1" dirty="0">
              <a:solidFill>
                <a:schemeClr val="bg1"/>
              </a:solidFill>
            </a:endParaRPr>
          </a:p>
          <a:p>
            <a:r>
              <a:rPr lang="ko-KR" altLang="en-US" sz="2133" b="1" dirty="0">
                <a:solidFill>
                  <a:schemeClr val="bg1"/>
                </a:solidFill>
              </a:rPr>
              <a:t>-계획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1. 주제 및 목적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2. 개발환경 (</a:t>
            </a:r>
            <a:r>
              <a:rPr lang="ko-KR" altLang="en-US" sz="2133" b="1" dirty="0" err="1">
                <a:solidFill>
                  <a:schemeClr val="bg1"/>
                </a:solidFill>
              </a:rPr>
              <a:t>개발리소스</a:t>
            </a:r>
            <a:r>
              <a:rPr lang="ko-KR" altLang="en-US" sz="2133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3. </a:t>
            </a:r>
            <a:r>
              <a:rPr lang="ko-KR" altLang="en-US" sz="2133" b="1" dirty="0" err="1">
                <a:solidFill>
                  <a:schemeClr val="bg1"/>
                </a:solidFill>
              </a:rPr>
              <a:t>작업분할</a:t>
            </a:r>
            <a:r>
              <a:rPr lang="ko-KR" altLang="en-US" sz="2133" b="1" dirty="0">
                <a:solidFill>
                  <a:schemeClr val="bg1"/>
                </a:solidFill>
              </a:rPr>
              <a:t> 구조도 (WBS)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4. </a:t>
            </a:r>
            <a:r>
              <a:rPr lang="ko-KR" altLang="en-US" sz="2133" b="1" dirty="0" err="1">
                <a:solidFill>
                  <a:schemeClr val="bg1"/>
                </a:solidFill>
              </a:rPr>
              <a:t>작업일정</a:t>
            </a:r>
            <a:endParaRPr lang="ko-KR" altLang="en-US" sz="2133" b="1" dirty="0">
              <a:solidFill>
                <a:schemeClr val="bg1"/>
              </a:solidFill>
            </a:endParaRPr>
          </a:p>
          <a:p>
            <a:r>
              <a:rPr lang="ko-KR" altLang="en-US" sz="2133" b="1" dirty="0">
                <a:solidFill>
                  <a:schemeClr val="bg1"/>
                </a:solidFill>
              </a:rPr>
              <a:t>-분석 및 설계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5. 요구사항 분석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6. </a:t>
            </a:r>
            <a:r>
              <a:rPr lang="ko-KR" altLang="en-US" sz="2133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sz="2133" b="1" dirty="0">
                <a:solidFill>
                  <a:schemeClr val="bg1"/>
                </a:solidFill>
              </a:rPr>
              <a:t> 다이어그램(</a:t>
            </a:r>
            <a:r>
              <a:rPr lang="ko-KR" altLang="en-US" sz="2133" b="1" dirty="0" err="1">
                <a:solidFill>
                  <a:schemeClr val="bg1"/>
                </a:solidFill>
              </a:rPr>
              <a:t>Usecase</a:t>
            </a:r>
            <a:r>
              <a:rPr lang="ko-KR" altLang="en-US" sz="2133" b="1" dirty="0">
                <a:solidFill>
                  <a:schemeClr val="bg1"/>
                </a:solidFill>
              </a:rPr>
              <a:t> </a:t>
            </a:r>
            <a:r>
              <a:rPr lang="ko-KR" altLang="en-US" sz="2133" b="1" dirty="0" err="1">
                <a:solidFill>
                  <a:schemeClr val="bg1"/>
                </a:solidFill>
              </a:rPr>
              <a:t>Diagram</a:t>
            </a:r>
            <a:r>
              <a:rPr lang="ko-KR" altLang="en-US" sz="2133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7. 순차다이어그램 (</a:t>
            </a:r>
            <a:r>
              <a:rPr lang="ko-KR" altLang="en-US" sz="2133" b="1" dirty="0" err="1">
                <a:solidFill>
                  <a:schemeClr val="bg1"/>
                </a:solidFill>
              </a:rPr>
              <a:t>Sequence</a:t>
            </a:r>
            <a:r>
              <a:rPr lang="ko-KR" altLang="en-US" sz="2133" b="1" dirty="0">
                <a:solidFill>
                  <a:schemeClr val="bg1"/>
                </a:solidFill>
              </a:rPr>
              <a:t> </a:t>
            </a:r>
            <a:r>
              <a:rPr lang="ko-KR" altLang="en-US" sz="2133" b="1" dirty="0" err="1">
                <a:solidFill>
                  <a:schemeClr val="bg1"/>
                </a:solidFill>
              </a:rPr>
              <a:t>Diagram</a:t>
            </a:r>
            <a:r>
              <a:rPr lang="ko-KR" altLang="en-US" sz="2133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8. </a:t>
            </a:r>
            <a:r>
              <a:rPr lang="ko-KR" altLang="en-US" sz="2133" b="1" dirty="0" err="1">
                <a:solidFill>
                  <a:schemeClr val="bg1"/>
                </a:solidFill>
              </a:rPr>
              <a:t>기능정의서</a:t>
            </a:r>
            <a:endParaRPr lang="ko-KR" altLang="en-US" sz="2133" b="1" dirty="0">
              <a:solidFill>
                <a:schemeClr val="bg1"/>
              </a:solidFill>
            </a:endParaRPr>
          </a:p>
          <a:p>
            <a:r>
              <a:rPr lang="ko-KR" altLang="en-US" sz="2133" b="1" dirty="0">
                <a:solidFill>
                  <a:schemeClr val="bg1"/>
                </a:solidFill>
              </a:rPr>
              <a:t>9. </a:t>
            </a:r>
            <a:r>
              <a:rPr lang="ko-KR" altLang="en-US" sz="2133" b="1" dirty="0" err="1">
                <a:solidFill>
                  <a:schemeClr val="bg1"/>
                </a:solidFill>
              </a:rPr>
              <a:t>DB설계</a:t>
            </a:r>
            <a:r>
              <a:rPr lang="ko-KR" altLang="en-US" sz="2133" b="1" dirty="0">
                <a:solidFill>
                  <a:schemeClr val="bg1"/>
                </a:solidFill>
              </a:rPr>
              <a:t>(ERD)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-구현 및 테스트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10. Project </a:t>
            </a:r>
            <a:r>
              <a:rPr lang="ko-KR" altLang="en-US" sz="2133" b="1" dirty="0" err="1">
                <a:solidFill>
                  <a:schemeClr val="bg1"/>
                </a:solidFill>
              </a:rPr>
              <a:t>source</a:t>
            </a:r>
            <a:r>
              <a:rPr lang="ko-KR" altLang="en-US" sz="2133" b="1" dirty="0">
                <a:solidFill>
                  <a:schemeClr val="bg1"/>
                </a:solidFill>
              </a:rPr>
              <a:t> </a:t>
            </a:r>
            <a:r>
              <a:rPr lang="ko-KR" altLang="en-US" sz="2133" b="1" dirty="0" err="1">
                <a:solidFill>
                  <a:schemeClr val="bg1"/>
                </a:solidFill>
              </a:rPr>
              <a:t>Explore</a:t>
            </a:r>
            <a:endParaRPr lang="ko-KR" altLang="en-US" sz="2133" b="1" dirty="0">
              <a:solidFill>
                <a:schemeClr val="bg1"/>
              </a:solidFill>
            </a:endParaRPr>
          </a:p>
          <a:p>
            <a:r>
              <a:rPr lang="ko-KR" altLang="en-US" sz="2133" b="1" dirty="0">
                <a:solidFill>
                  <a:schemeClr val="bg1"/>
                </a:solidFill>
              </a:rPr>
              <a:t>11. UI 시연 및 핵심 기능</a:t>
            </a:r>
          </a:p>
          <a:p>
            <a:r>
              <a:rPr lang="ko-KR" altLang="en-US" sz="2133" b="1" dirty="0">
                <a:solidFill>
                  <a:schemeClr val="bg1"/>
                </a:solidFill>
              </a:rPr>
              <a:t>12. 차후 개발 내용</a:t>
            </a:r>
          </a:p>
        </p:txBody>
      </p:sp>
    </p:spTree>
    <p:extLst>
      <p:ext uri="{BB962C8B-B14F-4D97-AF65-F5344CB8AC3E}">
        <p14:creationId xmlns:p14="http://schemas.microsoft.com/office/powerpoint/2010/main" val="4556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UI </a:t>
            </a:r>
            <a:r>
              <a:rPr lang="ko-KR" altLang="en-US" dirty="0" smtClean="0"/>
              <a:t>시연 및 핵심기능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97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UI </a:t>
            </a:r>
            <a:r>
              <a:rPr lang="ko-KR" altLang="en-US" dirty="0" smtClean="0"/>
              <a:t>시연 및 핵심기능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 등록 및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58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51731" y="475008"/>
            <a:ext cx="494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11. UI </a:t>
            </a:r>
            <a:r>
              <a:rPr lang="ko-KR" altLang="en-US" dirty="0" smtClean="0"/>
              <a:t>시연 및 핵심기능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페이지 다 보여주기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89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0291" y="527260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차후 개발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653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61628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03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91441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및 목적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4137" y="574766"/>
            <a:ext cx="10763794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464646"/>
                </a:solidFill>
                <a:latin typeface="+mn-ea"/>
              </a:rPr>
              <a:t>본 시스템은 영화 관련 정보를 사전에 접할 수 있고</a:t>
            </a:r>
            <a:r>
              <a:rPr lang="en-US" altLang="ko-KR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464646"/>
                </a:solidFill>
                <a:latin typeface="+mn-ea"/>
              </a:rPr>
              <a:t>사용자는 자유롭게 리뷰를 작성 할 수 있으며 </a:t>
            </a:r>
            <a:r>
              <a:rPr lang="en-US" altLang="ko-KR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464646"/>
                </a:solidFill>
                <a:latin typeface="+mn-ea"/>
              </a:rPr>
              <a:t>사용자가 등록한 평점 등의 정보를 공유 할 수 있는 영화 웹 리뷰 서비스 시스템이다</a:t>
            </a:r>
            <a:r>
              <a:rPr lang="en-US" altLang="ko-KR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>
                <a:solidFill>
                  <a:srgbClr val="464646"/>
                </a:solidFill>
                <a:latin typeface="+mn-ea"/>
              </a:rPr>
              <a:t>평점 통계 등을 비롯한 영화의 실제 인기도를 살필 수 있다</a:t>
            </a:r>
            <a:r>
              <a:rPr lang="en-US" altLang="ko-KR">
                <a:solidFill>
                  <a:srgbClr val="464646"/>
                </a:solidFill>
                <a:latin typeface="+mn-ea"/>
              </a:rPr>
              <a:t>.</a:t>
            </a:r>
            <a:endParaRPr lang="en-US" altLang="ko-KR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4137" y="2481943"/>
            <a:ext cx="10763794" cy="390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이용자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rgbClr val="464646"/>
                </a:solidFill>
                <a:latin typeface="+mn-ea"/>
              </a:rPr>
              <a:t>리뷰 작성은 회원가입을 해야 가능하며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자유롭게 작성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댓글도 달수 있다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 평점 등록은 한 회원이 각 영화에 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1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번만 가능하다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관리자 심사를 거쳐서 우수한 회원은 전문가등급으로서 리뷰노출을 상단에 보이게하는 우대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+mn-ea"/>
              </a:rPr>
              <a:t>관리자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rgbClr val="464646"/>
                </a:solidFill>
                <a:latin typeface="+mn-ea"/>
              </a:rPr>
              <a:t>최고 관리자를 기본으로 두고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최고 관리자를 통해서 관리자 계정 등록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mtClean="0">
                <a:solidFill>
                  <a:srgbClr val="464646"/>
                </a:solidFill>
                <a:latin typeface="+mn-ea"/>
              </a:rPr>
              <a:t>관리자는 회원관리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영화 등록 및 삭제 등의 관리</a:t>
            </a:r>
            <a:r>
              <a:rPr lang="en-US" altLang="ko-KR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rgbClr val="464646"/>
                </a:solidFill>
                <a:latin typeface="+mn-ea"/>
              </a:rPr>
              <a:t>공지사항 및 리뷰게시판 관리 등의 기능을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1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232101"/>
            <a:ext cx="12192000" cy="1653283"/>
          </a:xfrm>
          <a:prstGeom prst="rect">
            <a:avLst/>
          </a:prstGeom>
          <a:solidFill>
            <a:srgbClr val="3F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431371" y="107341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1.  </a:t>
            </a:r>
            <a:r>
              <a:rPr lang="ko-KR" altLang="en-US" sz="2400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374" y="644691"/>
            <a:ext cx="1123834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867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사이트를 참조하였습니다</a:t>
            </a:r>
            <a:r>
              <a:rPr lang="en-US" altLang="ko-KR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.(</a:t>
            </a:r>
            <a:r>
              <a:rPr lang="ko-KR" altLang="en-US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네이버 영화</a:t>
            </a:r>
            <a:r>
              <a:rPr lang="en-US" altLang="ko-KR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,IMDb,</a:t>
            </a:r>
            <a:r>
              <a:rPr lang="ko-KR" altLang="en-US" sz="1867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로튼토마토</a:t>
            </a:r>
            <a:r>
              <a:rPr lang="en-US" altLang="ko-KR" sz="1867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endParaRPr lang="ko-KR" altLang="en-US" sz="1867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68341" y="6381328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9738" y="5232102"/>
            <a:ext cx="3640740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333" spc="-4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Shin_movie</a:t>
            </a:r>
            <a:endParaRPr lang="en-US" altLang="ko-KR" sz="5333" spc="-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영화 리뷰 사이트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78" y="1486095"/>
            <a:ext cx="4010661" cy="3408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9" y="1486095"/>
            <a:ext cx="3744416" cy="36030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46" y="1443589"/>
            <a:ext cx="4368796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26125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(resources)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38168"/>
              </p:ext>
            </p:extLst>
          </p:nvPr>
        </p:nvGraphicFramePr>
        <p:xfrm>
          <a:off x="836749" y="849085"/>
          <a:ext cx="7647578" cy="567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508">
                  <a:extLst>
                    <a:ext uri="{9D8B030D-6E8A-4147-A177-3AD203B41FA5}">
                      <a16:colId xmlns:a16="http://schemas.microsoft.com/office/drawing/2014/main" val="1841088432"/>
                    </a:ext>
                  </a:extLst>
                </a:gridCol>
                <a:gridCol w="5937070">
                  <a:extLst>
                    <a:ext uri="{9D8B030D-6E8A-4147-A177-3AD203B41FA5}">
                      <a16:colId xmlns:a16="http://schemas.microsoft.com/office/drawing/2014/main" val="2740930955"/>
                    </a:ext>
                  </a:extLst>
                </a:gridCol>
              </a:tblGrid>
              <a:tr h="59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Windows 10 </a:t>
                      </a: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Professional</a:t>
                      </a:r>
                      <a:endParaRPr kumimoji="0" lang="en-US" altLang="ko-KR" sz="1800" dirty="0" smtClean="0">
                        <a:solidFill>
                          <a:srgbClr val="3F3F48"/>
                        </a:solidFill>
                        <a:latin typeface="+mn-ea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05988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Apache Tomcat 9.0.71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058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Oracle XE 11g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35892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Java Platform 8, </a:t>
                      </a: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JSP &amp; Servlet</a:t>
                      </a: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84100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MVC model (model 2)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74494"/>
                  </a:ext>
                </a:extLst>
              </a:tr>
              <a:tr h="640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HTML5, CSS/CSS3, </a:t>
                      </a: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JavaScript</a:t>
                      </a:r>
                      <a:endParaRPr kumimoji="0" lang="en-US" altLang="ko-KR" sz="1800" dirty="0" smtClean="0">
                        <a:solidFill>
                          <a:srgbClr val="3F3F48"/>
                        </a:solidFill>
                        <a:latin typeface="+mn-ea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4186"/>
                  </a:ext>
                </a:extLst>
              </a:tr>
              <a:tr h="844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Eclipse IDE for Enterprise Java Developers, </a:t>
                      </a:r>
                      <a:r>
                        <a:rPr kumimoji="0" lang="en-US" altLang="ko-KR" sz="1800" dirty="0" err="1" smtClean="0">
                          <a:solidFill>
                            <a:srgbClr val="3F3F48"/>
                          </a:solidFill>
                          <a:latin typeface="+mn-ea"/>
                        </a:rPr>
                        <a:t>eXERD</a:t>
                      </a: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 (E-R Modeling Tool)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86500"/>
                  </a:ext>
                </a:extLst>
              </a:tr>
              <a:tr h="844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</a:p>
                    <a:p>
                      <a:pPr latinLnBrk="1"/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JavaScript jquery-3.4.1,   jquery-ui-1.12.1,</a:t>
                      </a:r>
                      <a:r>
                        <a:rPr lang="en-US" altLang="ko-KR" sz="1800" dirty="0" smtClean="0">
                          <a:solidFill>
                            <a:srgbClr val="3F3F48"/>
                          </a:solidFill>
                          <a:latin typeface="+mn-ea"/>
                        </a:rPr>
                        <a:t> cos-26Dec2008, React,</a:t>
                      </a:r>
                      <a:endParaRPr kumimoji="0" lang="en-US" altLang="ko-KR" sz="1800" dirty="0" smtClean="0">
                        <a:solidFill>
                          <a:srgbClr val="3F3F48"/>
                        </a:solidFill>
                        <a:latin typeface="+mn-ea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4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369" y="195944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작업분할구조도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사용자모드측 </a:t>
            </a:r>
            <a:r>
              <a:rPr lang="en-US" altLang="ko-KR" dirty="0" smtClean="0"/>
              <a:t>WBS)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00600" y="144366"/>
            <a:ext cx="1208314" cy="49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LAS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>
            <a:off x="5404757" y="640447"/>
            <a:ext cx="0" cy="34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800600" y="1030514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89829" y="1901371"/>
            <a:ext cx="114662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334171" y="1625599"/>
            <a:ext cx="1030514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42639" y="1117208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8498" y="2938356"/>
            <a:ext cx="10160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159725" y="4005942"/>
            <a:ext cx="841829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08914" y="2895599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904014" y="4005942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08914" y="4005942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13814" y="4020456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218714" y="4020456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71014" y="5116285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815614" y="5116284"/>
            <a:ext cx="914400" cy="68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비추천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802585" y="2895599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9614261" y="3788221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0716985" y="3795482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0907485" y="2895599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62379" y="61685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가입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75238" y="1255483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탈퇴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8940" y="145427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96768" y="3009307"/>
            <a:ext cx="905691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예정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159725" y="2960128"/>
            <a:ext cx="905691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상영중</a:t>
            </a:r>
            <a:endParaRPr lang="en-US" altLang="ko-KR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198621" y="3012638"/>
            <a:ext cx="905691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예고편</a:t>
            </a:r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354939" y="5051756"/>
            <a:ext cx="841829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좋아요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155619" y="6110314"/>
            <a:ext cx="2767695" cy="667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영화보기에서도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평점등록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리뷰등록가능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7886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작업분할구조도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관리자모드측 </a:t>
            </a:r>
            <a:r>
              <a:rPr lang="en-US" altLang="ko-KR" dirty="0" smtClean="0"/>
              <a:t>WBS)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61858" y="74511"/>
            <a:ext cx="1208314" cy="49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61858" y="856343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3201" y="1422400"/>
            <a:ext cx="1146629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78171" y="1422399"/>
            <a:ext cx="1030514" cy="5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65388" y="3920123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52742" y="2284199"/>
            <a:ext cx="955402" cy="72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525259" y="2284199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205256" y="4133200"/>
            <a:ext cx="1111430" cy="9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상영중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25259" y="3233085"/>
            <a:ext cx="914400" cy="66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22769" y="4222142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cxnSp>
        <p:nvCxnSpPr>
          <p:cNvPr id="17" name="꺾인 연결선 16"/>
          <p:cNvCxnSpPr>
            <a:stCxn id="8" idx="2"/>
          </p:cNvCxnSpPr>
          <p:nvPr/>
        </p:nvCxnSpPr>
        <p:spPr>
          <a:xfrm rot="5400000">
            <a:off x="7627222" y="3329978"/>
            <a:ext cx="1128743" cy="4777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2"/>
            <a:endCxn id="11" idx="0"/>
          </p:cNvCxnSpPr>
          <p:nvPr/>
        </p:nvCxnSpPr>
        <p:spPr>
          <a:xfrm flipH="1">
            <a:off x="6982459" y="2922828"/>
            <a:ext cx="20501" cy="310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2"/>
          </p:cNvCxnSpPr>
          <p:nvPr/>
        </p:nvCxnSpPr>
        <p:spPr>
          <a:xfrm rot="16200000" flipH="1">
            <a:off x="7112522" y="3770679"/>
            <a:ext cx="232457" cy="492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>
            <a:off x="6496586" y="3929414"/>
            <a:ext cx="310259" cy="252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46615" y="2260624"/>
            <a:ext cx="955402" cy="66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8215" y="3354767"/>
            <a:ext cx="955402" cy="66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37904" y="3354766"/>
            <a:ext cx="955402" cy="66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005008" y="3079248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653881" y="2264739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157255" y="3079248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31281" y="389015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등업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895031" y="212685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77931" y="3251525"/>
            <a:ext cx="82657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071564" y="3247599"/>
            <a:ext cx="82657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990514" y="3262111"/>
            <a:ext cx="82657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60747" y="5632054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609817" y="5632053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통계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758887" y="5651278"/>
            <a:ext cx="95540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추천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2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4640" y="587829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작업분할구조도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관리자모드가 없거나 </a:t>
            </a:r>
            <a:r>
              <a:rPr lang="ko-KR" altLang="en-US" dirty="0" err="1" smtClean="0"/>
              <a:t>간단할경우</a:t>
            </a:r>
            <a:r>
              <a:rPr lang="ko-KR" altLang="en-US" dirty="0" smtClean="0"/>
              <a:t> 한 화면에 그린다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2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8697" y="496389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Gantt Chart</a:t>
            </a:r>
            <a:r>
              <a:rPr lang="ko-KR" altLang="en-US" dirty="0" smtClean="0"/>
              <a:t>를 이용한 일정관리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8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553</Words>
  <Application>Microsoft Office PowerPoint</Application>
  <PresentationFormat>와이드스크린</PresentationFormat>
  <Paragraphs>165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Arial Unicode MS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EZEN202</dc:creator>
  <cp:lastModifiedBy>Chee Yun Shin</cp:lastModifiedBy>
  <cp:revision>8</cp:revision>
  <dcterms:created xsi:type="dcterms:W3CDTF">2023-03-17T02:45:05Z</dcterms:created>
  <dcterms:modified xsi:type="dcterms:W3CDTF">2023-03-18T10:41:23Z</dcterms:modified>
</cp:coreProperties>
</file>