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18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1" d="100"/>
          <a:sy n="141" d="100"/>
        </p:scale>
        <p:origin x="1122" y="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884813"/>
            <a:ext cx="82390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1942542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가는안상수체" pitchFamily="2" charset="-127"/>
                <a:ea typeface="가는안상수체" pitchFamily="2" charset="-127"/>
              </a:rPr>
              <a:t>2023</a:t>
            </a:r>
            <a:r>
              <a:rPr lang="ko-KR" altLang="en-US" sz="120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03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31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2997897"/>
            <a:ext cx="44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FFC000"/>
                </a:solidFill>
              </a:rPr>
              <a:t>Full stack(</a:t>
            </a:r>
            <a:r>
              <a:rPr lang="ko-KR" altLang="en-US" b="1" smtClean="0">
                <a:solidFill>
                  <a:srgbClr val="FFC000"/>
                </a:solidFill>
              </a:rPr>
              <a:t>풀스택</a:t>
            </a:r>
            <a:r>
              <a:rPr lang="en-US" altLang="ko-KR" b="1" smtClean="0">
                <a:solidFill>
                  <a:srgbClr val="FFC000"/>
                </a:solidFill>
              </a:rPr>
              <a:t>) </a:t>
            </a:r>
            <a:r>
              <a:rPr lang="ko-KR" altLang="en-US" b="1" smtClean="0">
                <a:solidFill>
                  <a:srgbClr val="FFC000"/>
                </a:solidFill>
              </a:rPr>
              <a:t>웹 개발자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r>
              <a:rPr lang="ko-KR" altLang="en-US" b="1" smtClean="0">
                <a:solidFill>
                  <a:srgbClr val="FFC000"/>
                </a:solidFill>
              </a:rPr>
              <a:t>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6736966" y="3567127"/>
            <a:ext cx="2258852" cy="1513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 수 있다</a:t>
            </a:r>
            <a:r>
              <a:rPr lang="en-US" altLang="ko-KR" sz="16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확인할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내서재</a:t>
            </a:r>
            <a:endParaRPr lang="ko-KR" altLang="en-US" sz="1000" b="1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 smtClean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회원정보입력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</a:t>
            </a:r>
            <a:r>
              <a:rPr lang="ko-KR" altLang="en-US" sz="1000" dirty="0" smtClean="0"/>
              <a:t>회원정보확인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회원정보확인승인</a:t>
            </a:r>
            <a:endParaRPr lang="ko-KR" altLang="en-US" sz="10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</a:t>
            </a:r>
            <a:r>
              <a:rPr lang="ko-KR" altLang="en-US" sz="1000" dirty="0" smtClean="0"/>
              <a:t>도서검색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ko-KR" altLang="en-US" sz="1000" dirty="0" smtClean="0"/>
              <a:t>도서정보확</a:t>
            </a:r>
            <a:r>
              <a:rPr lang="ko-KR" altLang="en-US" sz="1000" dirty="0"/>
              <a:t>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ko-KR" altLang="en-US" sz="1000" dirty="0" smtClean="0"/>
              <a:t>도서예약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도서예약확인</a:t>
            </a:r>
            <a:endParaRPr lang="ko-KR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8. </a:t>
            </a:r>
            <a:r>
              <a:rPr lang="ko-KR" altLang="en-US" sz="900" dirty="0" smtClean="0"/>
              <a:t>자리예</a:t>
            </a:r>
            <a:r>
              <a:rPr lang="ko-KR" altLang="en-US" sz="900" dirty="0"/>
              <a:t>약</a:t>
            </a:r>
            <a:r>
              <a:rPr lang="ko-KR" altLang="en-US" sz="900" dirty="0" smtClean="0"/>
              <a:t>확인</a:t>
            </a:r>
            <a:endParaRPr lang="ko-KR" altLang="en-US" sz="9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내 대출도서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내예약도서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내도서신청정보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내정보</a:t>
            </a:r>
            <a:r>
              <a:rPr lang="ko-KR" altLang="en-US" sz="1000" dirty="0" smtClean="0"/>
              <a:t> 등 조회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</a:t>
            </a:r>
            <a:r>
              <a:rPr lang="ko-KR" altLang="en-US" sz="1000" dirty="0" smtClean="0"/>
              <a:t>확</a:t>
            </a:r>
            <a:r>
              <a:rPr lang="ko-KR" altLang="en-US" sz="1000" dirty="0"/>
              <a:t>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글 작성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답글</a:t>
            </a:r>
            <a:r>
              <a:rPr lang="ko-KR" altLang="en-US" sz="1000" dirty="0" smtClean="0"/>
              <a:t> 달기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달기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조회 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게시판 확인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1.1 id</a:t>
            </a:r>
            <a:r>
              <a:rPr lang="ko-KR" altLang="en-US" sz="1000" dirty="0" smtClean="0"/>
              <a:t>중복체크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7.  </a:t>
            </a:r>
            <a:r>
              <a:rPr lang="ko-KR" altLang="en-US" b="1" dirty="0" smtClean="0">
                <a:solidFill>
                  <a:srgbClr val="756B5F"/>
                </a:solidFill>
              </a:rPr>
              <a:t>순차 다이어그램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관리자</a:t>
              </a:r>
              <a:endParaRPr lang="en-US" altLang="ko-KR" sz="1000" b="1" dirty="0" smtClean="0"/>
            </a:p>
            <a:p>
              <a:pPr algn="ctr"/>
              <a:r>
                <a:rPr lang="en-US" altLang="ko-KR" sz="1000" b="1" dirty="0" smtClean="0"/>
                <a:t>(</a:t>
              </a:r>
              <a:r>
                <a:rPr lang="ko-KR" altLang="en-US" sz="1000" b="1" dirty="0" smtClean="0"/>
                <a:t>사서</a:t>
              </a:r>
              <a:r>
                <a:rPr lang="en-US" altLang="ko-KR" sz="1000" b="1" dirty="0" smtClean="0"/>
                <a:t>)</a:t>
              </a:r>
              <a:endParaRPr lang="ko-KR" altLang="en-US" sz="1000" b="1" dirty="0" smtClean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로그인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대출</a:t>
              </a:r>
              <a:r>
                <a:rPr lang="en-US" altLang="ko-KR" sz="1000" b="1" dirty="0" smtClean="0"/>
                <a:t>/</a:t>
              </a:r>
              <a:r>
                <a:rPr lang="ko-KR" altLang="en-US" sz="1000" b="1" dirty="0" smtClean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 smtClean="0"/>
                <a:t>도서관</a:t>
              </a:r>
              <a:r>
                <a:rPr lang="ko-KR" altLang="en-US" sz="1000" b="1" dirty="0"/>
                <a:t>리</a:t>
              </a:r>
              <a:endParaRPr lang="ko-KR" altLang="en-US" sz="1000" b="1" dirty="0" smtClean="0"/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1. </a:t>
              </a:r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2. </a:t>
              </a:r>
              <a:r>
                <a:rPr lang="ko-KR" altLang="en-US" sz="1000" dirty="0" smtClean="0"/>
                <a:t>관리자승</a:t>
              </a:r>
              <a:r>
                <a:rPr lang="ko-KR" altLang="en-US" sz="1000" dirty="0"/>
                <a:t>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</a:t>
              </a:r>
              <a:endParaRPr lang="ko-KR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도서대출</a:t>
              </a:r>
              <a:r>
                <a:rPr lang="en-US" altLang="ko-KR" sz="1000" dirty="0" smtClean="0"/>
                <a:t>/</a:t>
              </a:r>
              <a:r>
                <a:rPr lang="ko-KR" altLang="en-US" sz="1000" dirty="0" smtClean="0"/>
                <a:t>반납 승인 및 확인</a:t>
              </a:r>
              <a:endParaRPr lang="ko-KR" altLang="en-US" sz="1000" dirty="0"/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5. </a:t>
              </a:r>
              <a:r>
                <a:rPr lang="ko-KR" altLang="en-US" sz="1000" dirty="0" smtClean="0"/>
                <a:t>공지사항 작성</a:t>
              </a:r>
              <a:r>
                <a:rPr lang="en-US" altLang="ko-KR" sz="1000" dirty="0"/>
                <a:t>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수정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조회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삭제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6. </a:t>
              </a:r>
              <a:r>
                <a:rPr lang="ko-KR" altLang="en-US" sz="1000" dirty="0" smtClean="0"/>
                <a:t>공지사항 목록 확인</a:t>
              </a:r>
              <a:endParaRPr lang="ko-KR" altLang="en-US" sz="1000" dirty="0"/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9. </a:t>
              </a:r>
              <a:r>
                <a:rPr lang="ko-KR" altLang="en-US" sz="1000" dirty="0" err="1" smtClean="0"/>
                <a:t>회원레벨별</a:t>
              </a:r>
              <a:r>
                <a:rPr lang="ko-KR" altLang="en-US" sz="1000" dirty="0" smtClean="0"/>
                <a:t> 다수 이용 순으로 조회 및 회원 레벨 조정</a:t>
              </a:r>
              <a:endParaRPr lang="ko-KR" altLang="en-US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10. </a:t>
              </a:r>
              <a:r>
                <a:rPr lang="ko-KR" altLang="en-US" sz="1000" dirty="0" smtClean="0"/>
                <a:t>회원 목록 확인</a:t>
              </a:r>
              <a:endParaRPr lang="ko-KR" altLang="en-US" sz="1000" dirty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11. </a:t>
              </a:r>
              <a:r>
                <a:rPr lang="ko-KR" altLang="en-US" sz="1000" dirty="0" smtClean="0"/>
                <a:t>인기도서 통계 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우수회원에게 도서추천</a:t>
              </a:r>
              <a:endParaRPr lang="ko-KR" alt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12. </a:t>
              </a:r>
              <a:r>
                <a:rPr lang="ko-KR" altLang="en-US" sz="1000" dirty="0" smtClean="0"/>
                <a:t>통계 결과 확인</a:t>
              </a:r>
              <a:endParaRPr lang="ko-KR" alt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</a:t>
              </a:r>
              <a:r>
                <a:rPr lang="en-US" altLang="ko-KR" sz="900" dirty="0" smtClean="0"/>
                <a:t>. </a:t>
              </a:r>
              <a:r>
                <a:rPr lang="ko-KR" altLang="en-US" sz="900" dirty="0" smtClean="0"/>
                <a:t>도서 등록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수정</a:t>
              </a:r>
              <a:r>
                <a:rPr lang="en-US" altLang="ko-KR" sz="900" dirty="0" smtClean="0"/>
                <a:t> / </a:t>
              </a:r>
              <a:r>
                <a:rPr lang="ko-KR" altLang="en-US" sz="900" dirty="0" smtClean="0"/>
                <a:t>삭</a:t>
              </a:r>
              <a:r>
                <a:rPr lang="ko-KR" altLang="en-US" sz="900" dirty="0"/>
                <a:t>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8. </a:t>
              </a:r>
              <a:r>
                <a:rPr lang="ko-KR" altLang="en-US" sz="900" dirty="0" smtClean="0"/>
                <a:t>도서 목록 확인</a:t>
              </a:r>
              <a:endParaRPr lang="ko-KR" altLang="en-US" sz="900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8.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 및 설계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9.  </a:t>
            </a:r>
            <a:r>
              <a:rPr lang="ko-KR" altLang="en-US" b="1" dirty="0" smtClean="0">
                <a:solidFill>
                  <a:srgbClr val="756B5F"/>
                </a:solidFill>
              </a:rPr>
              <a:t>기능정의서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10. Project </a:t>
            </a:r>
            <a:r>
              <a:rPr lang="en-US" altLang="ko-KR" b="1" dirty="0">
                <a:solidFill>
                  <a:srgbClr val="756B5F"/>
                </a:solidFill>
              </a:rPr>
              <a:t>S</a:t>
            </a:r>
            <a:r>
              <a:rPr lang="en-US" altLang="ko-KR" b="1" dirty="0" smtClean="0">
                <a:solidFill>
                  <a:srgbClr val="756B5F"/>
                </a:solidFill>
              </a:rPr>
              <a:t>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1872577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1153" y="1059582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050" b="1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(WBS)</a:t>
            </a:r>
          </a:p>
          <a:p>
            <a:pPr marL="252000"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smtClean="0">
                <a:solidFill>
                  <a:schemeClr val="bg1"/>
                </a:solidFill>
                <a:latin typeface="+mn-ea"/>
              </a:rPr>
              <a:t>작업일정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48347" y="1563638"/>
            <a:ext cx="2666572" cy="2989573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유스케이스 다이어그램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(Usecase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(ERD</a:t>
            </a: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52113" y="2283718"/>
            <a:ext cx="2520000" cy="2520000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285750">
              <a:lnSpc>
                <a:spcPct val="18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10. Project source Explore</a:t>
            </a:r>
            <a:endParaRPr lang="ko-KR" altLang="en-US" sz="1000">
              <a:solidFill>
                <a:srgbClr val="C00000"/>
              </a:solidFill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 smtClean="0">
                <a:solidFill>
                  <a:schemeClr val="bg1"/>
                </a:solidFill>
                <a:latin typeface="+mn-ea"/>
              </a:rPr>
              <a:t>11</a:t>
            </a:r>
            <a:r>
              <a:rPr lang="en-US" altLang="ko-KR" sz="1000" b="1">
                <a:solidFill>
                  <a:schemeClr val="bg1"/>
                </a:solidFill>
                <a:latin typeface="+mn-ea"/>
              </a:rPr>
              <a:t>. UI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252000" lvl="1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rgbClr val="FF0000"/>
                  </a:solidFill>
                </a:rPr>
                <a:t>①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②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③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④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⑤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⑥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rgbClr val="FF0000"/>
                  </a:solidFill>
                </a:rPr>
                <a:t>⑦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해더의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검색하기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저자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출판사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달력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이용시간 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top 5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출력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smtClean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</a:t>
            </a:r>
            <a:r>
              <a:rPr lang="en-US" altLang="ko-KR" b="1" dirty="0" smtClean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사서</a:t>
            </a:r>
            <a:r>
              <a:rPr lang="en-US" altLang="ko-KR" b="1" dirty="0" smtClean="0">
                <a:solidFill>
                  <a:srgbClr val="756B5F"/>
                </a:solidFill>
              </a:rPr>
              <a:t>) </a:t>
            </a:r>
            <a:r>
              <a:rPr lang="ko-KR" altLang="en-US" b="1" dirty="0" smtClean="0">
                <a:solidFill>
                  <a:srgbClr val="756B5F"/>
                </a:solidFill>
              </a:rPr>
              <a:t>등록 및 삭제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CSS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(Ajax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 smtClean="0">
                <a:solidFill>
                  <a:schemeClr val="tx1"/>
                </a:solidFill>
              </a:rPr>
              <a:t>jQueryUI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 smtClean="0">
                <a:solidFill>
                  <a:schemeClr val="tx1"/>
                </a:solidFill>
              </a:rPr>
              <a:t>daum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이용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만 삭제된다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smtClean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페이징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②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③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④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⑤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⑥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11. UI </a:t>
            </a:r>
            <a:r>
              <a:rPr lang="ko-KR" altLang="en-US" b="1" dirty="0" smtClean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 smtClean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워드 포트폴리오에 있는 화면구성들 다음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에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 smtClean="0"/>
              <a:t>이용자 기반의 추천 플랫폼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예약 및 대출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반납기능을 </a:t>
            </a:r>
            <a:r>
              <a:rPr lang="en-US" altLang="ko-KR" sz="2000" dirty="0" smtClean="0"/>
              <a:t>SNS</a:t>
            </a:r>
            <a:r>
              <a:rPr lang="ko-KR" altLang="en-US" sz="2000" dirty="0" smtClean="0"/>
              <a:t>와 연동</a:t>
            </a:r>
            <a:endParaRPr lang="en-US" altLang="ko-KR" sz="2000" dirty="0" smtClean="0"/>
          </a:p>
          <a:p>
            <a:pPr>
              <a:lnSpc>
                <a:spcPct val="250000"/>
              </a:lnSpc>
            </a:pPr>
            <a:r>
              <a:rPr lang="ko-KR" altLang="en-US" sz="2000" dirty="0" smtClean="0"/>
              <a:t>연체 및 대출에 대한 점수 부여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12. </a:t>
            </a:r>
            <a:r>
              <a:rPr lang="ko-KR" altLang="en-US" b="1" dirty="0" smtClean="0">
                <a:solidFill>
                  <a:srgbClr val="756B5F"/>
                </a:solidFill>
              </a:rPr>
              <a:t>차후</a:t>
            </a:r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 smtClean="0">
                <a:solidFill>
                  <a:srgbClr val="756B5F"/>
                </a:solidFill>
              </a:rPr>
              <a:t>개발 내용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 smtClean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 smtClean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 </a:t>
            </a:r>
            <a:r>
              <a:rPr lang="ko-KR" altLang="en-US" b="1" dirty="0" smtClean="0">
                <a:solidFill>
                  <a:srgbClr val="756B5F"/>
                </a:solidFill>
              </a:rPr>
              <a:t>주제 및 목적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30" y="561898"/>
            <a:ext cx="8428759" cy="784830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본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시스템은 도서관 웹 페이지와 도서관 관리 시스템을 통합하여 하나의 프로그램으로 이용 및 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관리할 수 있는 </a:t>
            </a:r>
            <a:r>
              <a:rPr lang="ko-KR" altLang="en-US" sz="1600" dirty="0" err="1" smtClean="0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도서관 관리 시스템이다</a:t>
            </a:r>
            <a:r>
              <a:rPr lang="en-US" altLang="ko-KR" sz="1600" dirty="0" smtClean="0">
                <a:solidFill>
                  <a:srgbClr val="464646"/>
                </a:solidFill>
                <a:latin typeface="+mn-ea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이용자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모든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이용자는 등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급에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따라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관리되며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최소 검색기능부터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최대 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대출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도서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신청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게시판 이용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도서추천하기 등을 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관리자</a:t>
            </a:r>
            <a:endParaRPr lang="en-US" altLang="ko-KR" dirty="0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최고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관리자를 기본으로 두고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최고 관리자를 통해서 관리자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계정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등록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dirty="0" smtClean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관리자는 회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원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관리</a:t>
            </a:r>
            <a:r>
              <a:rPr lang="en-US" altLang="ko-KR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dirty="0" smtClean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공지사항 및 회원게시판 관리 </a:t>
            </a:r>
            <a:r>
              <a:rPr lang="ko-KR" altLang="en-US" dirty="0">
                <a:solidFill>
                  <a:srgbClr val="464646"/>
                </a:solidFill>
                <a:latin typeface="+mn-ea"/>
              </a:rPr>
              <a:t>등의 기능을 </a:t>
            </a:r>
            <a:r>
              <a:rPr lang="ko-KR" altLang="en-US" dirty="0" smtClean="0">
                <a:solidFill>
                  <a:srgbClr val="464646"/>
                </a:solidFill>
                <a:latin typeface="+mn-ea"/>
              </a:rPr>
              <a:t>이용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521242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Professional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Tomcat 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9.0.71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jquery-3.4.1,   jquery-ui-1.12.1</a:t>
              </a:r>
              <a:r>
                <a:rPr kumimoji="0" lang="en-US" altLang="ko-KR" sz="1200" smtClean="0">
                  <a:solidFill>
                    <a:srgbClr val="3F3F48"/>
                  </a:solidFill>
                  <a:latin typeface="+mn-ea"/>
                </a:rPr>
                <a:t>,</a:t>
              </a:r>
              <a:r>
                <a:rPr lang="en-US" altLang="ko-KR" sz="1200" smtClean="0">
                  <a:solidFill>
                    <a:srgbClr val="3F3F48"/>
                  </a:solidFill>
                  <a:latin typeface="+mn-ea"/>
                </a:rPr>
                <a:t> cos-26Dec2008, React,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64760" y="516507"/>
            <a:ext cx="6705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</a:t>
            </a:r>
            <a:r>
              <a:rPr lang="ko-KR" altLang="en-US" sz="1000" b="1" dirty="0" smtClean="0"/>
              <a:t>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36136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자유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00859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/>
              <a:t>나의서재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85192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644008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600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9908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예약현황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5936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일반검색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17735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043608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78763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816467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67984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72564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85727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61032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신청작</a:t>
            </a:r>
            <a:r>
              <a:rPr lang="ko-KR" altLang="en-US" sz="1000" b="1" dirty="0">
                <a:solidFill>
                  <a:schemeClr val="tx1"/>
                </a:solidFill>
              </a:rPr>
              <a:t>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신</a:t>
            </a:r>
            <a:r>
              <a:rPr lang="ko-KR" altLang="en-US" sz="1000" b="1" dirty="0">
                <a:solidFill>
                  <a:schemeClr val="tx1"/>
                </a:solidFill>
              </a:rPr>
              <a:t>청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636357" y="42371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답변글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328119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한줄평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500024" y="759507"/>
            <a:ext cx="0" cy="22806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676770" y="2795781"/>
            <a:ext cx="699250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7812451" y="3726265"/>
            <a:ext cx="51482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8153933" y="3891792"/>
            <a:ext cx="52362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495709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4852506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274283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066784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776125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562218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428875" y="2770552"/>
            <a:ext cx="71958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011712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2580862" y="2043092"/>
            <a:ext cx="1" cy="1974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4031920" y="2043091"/>
            <a:ext cx="0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5634171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2579091" y="2618566"/>
            <a:ext cx="1771" cy="72405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466973" y="2968000"/>
            <a:ext cx="686839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5721213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 </a:t>
            </a:r>
            <a:r>
              <a:rPr lang="ko-KR" altLang="en-US" b="1" dirty="0" smtClean="0">
                <a:solidFill>
                  <a:srgbClr val="756B5F"/>
                </a:solidFill>
              </a:rPr>
              <a:t>작업분할구조</a:t>
            </a:r>
            <a:r>
              <a:rPr lang="ko-KR" altLang="en-US" b="1" dirty="0">
                <a:solidFill>
                  <a:srgbClr val="756B5F"/>
                </a:solidFill>
              </a:rPr>
              <a:t>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(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 smtClean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이용</a:t>
            </a:r>
            <a:r>
              <a:rPr lang="ko-KR" altLang="en-US" sz="1000" b="1" dirty="0"/>
              <a:t>자</a:t>
            </a:r>
            <a:endParaRPr lang="ko-KR" altLang="en-US" sz="1000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회원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관</a:t>
            </a:r>
            <a:r>
              <a:rPr lang="ko-KR" altLang="en-US" sz="1000" b="1" dirty="0"/>
              <a:t>리</a:t>
            </a:r>
            <a:endParaRPr lang="ko-KR" altLang="en-US" sz="1000" b="1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4644008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72440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63928" y="2214218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대출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반</a:t>
            </a:r>
            <a:r>
              <a:rPr lang="ko-KR" altLang="en-US" sz="1000" b="1" dirty="0"/>
              <a:t>납</a:t>
            </a:r>
            <a:endParaRPr lang="ko-KR" altLang="en-US" sz="1000" b="1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글작성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삭</a:t>
            </a:r>
            <a:r>
              <a:rPr lang="ko-KR" altLang="en-US" sz="1000" b="1" dirty="0">
                <a:solidFill>
                  <a:schemeClr val="tx1"/>
                </a:solidFill>
              </a:rPr>
              <a:t>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28069" y="3342620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강</a:t>
            </a:r>
            <a:r>
              <a:rPr lang="ko-KR" altLang="en-US" sz="1000" b="1" dirty="0">
                <a:solidFill>
                  <a:schemeClr val="tx1"/>
                </a:solidFill>
              </a:rPr>
              <a:t>등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28024" y="3317181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글보기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55328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07744" y="333476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회원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검</a:t>
            </a:r>
            <a:r>
              <a:rPr lang="ko-KR" altLang="en-US" sz="1000" b="1" dirty="0">
                <a:solidFill>
                  <a:schemeClr val="tx1"/>
                </a:solidFill>
              </a:rPr>
              <a:t>색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45450" y="3338147"/>
            <a:ext cx="444795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레벨별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목</a:t>
            </a:r>
            <a:r>
              <a:rPr lang="ko-KR" altLang="en-US" sz="1000" b="1" dirty="0">
                <a:solidFill>
                  <a:schemeClr val="tx1"/>
                </a:solidFill>
              </a:rPr>
              <a:t>록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72" y="332141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 smtClean="0">
                <a:solidFill>
                  <a:schemeClr val="tx1"/>
                </a:solidFill>
              </a:rPr>
              <a:t>글삭제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56376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89279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도서추</a:t>
            </a:r>
            <a:r>
              <a:rPr lang="ko-KR" altLang="en-US" sz="1000" b="1" dirty="0">
                <a:solidFill>
                  <a:schemeClr val="tx1"/>
                </a:solidFill>
              </a:rPr>
              <a:t>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/>
              <a:t>로그인</a:t>
            </a:r>
            <a:r>
              <a:rPr lang="en-US" altLang="ko-KR" sz="1000" b="1" dirty="0" smtClean="0"/>
              <a:t>/</a:t>
            </a:r>
          </a:p>
          <a:p>
            <a:pPr algn="ctr"/>
            <a:r>
              <a:rPr lang="ko-KR" altLang="en-US" sz="1000" b="1" dirty="0" smtClean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85714" y="2892988"/>
            <a:ext cx="690875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09884" y="2860460"/>
            <a:ext cx="686839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7424323" y="1287644"/>
            <a:ext cx="380018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7868745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8085197" y="2861006"/>
            <a:ext cx="751328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578042" y="2639967"/>
            <a:ext cx="74048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934840" y="2657518"/>
            <a:ext cx="753165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356617" y="2861393"/>
            <a:ext cx="75132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149118" y="2871796"/>
            <a:ext cx="753165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568213" y="2849557"/>
            <a:ext cx="727656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54306" y="2847479"/>
            <a:ext cx="72342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379054" y="2749354"/>
            <a:ext cx="71958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40693" y="2765617"/>
            <a:ext cx="716200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7606" y="42459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도서수정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29694" y="424593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3995936" y="3327834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3906699" y="3975071"/>
            <a:ext cx="540144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33483" y="3969724"/>
            <a:ext cx="550755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32938" y="2636762"/>
            <a:ext cx="734073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146929" y="2979709"/>
            <a:ext cx="724055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743928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824008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624251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454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smtClean="0">
                <a:solidFill>
                  <a:srgbClr val="756B5F"/>
                </a:solidFill>
              </a:rPr>
              <a:t>관리자모드가 없거나 간단할 경우 한 화면에 그린다</a:t>
            </a:r>
            <a:r>
              <a:rPr lang="en-US" altLang="ko-KR" b="1" dirty="0" smtClean="0">
                <a:solidFill>
                  <a:srgbClr val="756B5F"/>
                </a:solidFill>
              </a:rPr>
              <a:t>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45" y="1113588"/>
            <a:ext cx="741682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1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53297"/>
            <a:ext cx="7704856" cy="4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1459</Words>
  <Application>Microsoft Office PowerPoint</Application>
  <PresentationFormat>화면 슬라이드 쇼(16:9)</PresentationFormat>
  <Paragraphs>428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Arial Unicode MS</vt:lpstr>
      <vt:lpstr>HY중고딕</vt:lpstr>
      <vt:lpstr>HY헤드라인M</vt:lpstr>
      <vt:lpstr>가는안상수체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Chee Yun Shin</cp:lastModifiedBy>
  <cp:revision>367</cp:revision>
  <dcterms:created xsi:type="dcterms:W3CDTF">2016-06-22T05:17:17Z</dcterms:created>
  <dcterms:modified xsi:type="dcterms:W3CDTF">2023-04-01T09:22:02Z</dcterms:modified>
</cp:coreProperties>
</file>