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79" r:id="rId14"/>
    <p:sldId id="269" r:id="rId15"/>
    <p:sldId id="267" r:id="rId16"/>
    <p:sldId id="268" r:id="rId17"/>
    <p:sldId id="270" r:id="rId18"/>
    <p:sldId id="271" r:id="rId19"/>
    <p:sldId id="281" r:id="rId20"/>
    <p:sldId id="272" r:id="rId21"/>
    <p:sldId id="273" r:id="rId22"/>
    <p:sldId id="276" r:id="rId23"/>
    <p:sldId id="274" r:id="rId24"/>
    <p:sldId id="275" r:id="rId25"/>
    <p:sldId id="277" r:id="rId26"/>
    <p:sldId id="280"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301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728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557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036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281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0430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858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20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67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755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70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74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79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7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039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03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1/12/2016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357645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LGm33hsXP9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tbdmm2ZOBm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sci4x.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CSCI 45</a:t>
            </a:r>
            <a:br>
              <a:rPr lang="en-US" dirty="0" smtClean="0"/>
            </a:br>
            <a:r>
              <a:rPr lang="en-US" dirty="0" smtClean="0"/>
              <a:t>Computer Organization</a:t>
            </a:r>
            <a:br>
              <a:rPr lang="en-US" dirty="0" smtClean="0"/>
            </a:br>
            <a:endParaRPr lang="en-US" dirty="0"/>
          </a:p>
        </p:txBody>
      </p:sp>
      <p:sp>
        <p:nvSpPr>
          <p:cNvPr id="3" name="Subtitle 2"/>
          <p:cNvSpPr>
            <a:spLocks noGrp="1"/>
          </p:cNvSpPr>
          <p:nvPr>
            <p:ph type="subTitle" idx="1"/>
          </p:nvPr>
        </p:nvSpPr>
        <p:spPr/>
        <p:txBody>
          <a:bodyPr/>
          <a:lstStyle/>
          <a:p>
            <a:r>
              <a:rPr lang="en-US" dirty="0" smtClean="0"/>
              <a:t>Professor William Kerney</a:t>
            </a:r>
            <a:endParaRPr lang="en-US" dirty="0"/>
          </a:p>
        </p:txBody>
      </p:sp>
    </p:spTree>
    <p:extLst>
      <p:ext uri="{BB962C8B-B14F-4D97-AF65-F5344CB8AC3E}">
        <p14:creationId xmlns:p14="http://schemas.microsoft.com/office/powerpoint/2010/main" val="1132813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Computer Architecture means “How a computer is put together.” Sometimes called microarchitecture or </a:t>
            </a:r>
            <a:r>
              <a:rPr lang="en-US" i="1" dirty="0" smtClean="0"/>
              <a:t>µ</a:t>
            </a:r>
            <a:r>
              <a:rPr lang="en-US" dirty="0" smtClean="0"/>
              <a:t>arch.</a:t>
            </a:r>
          </a:p>
          <a:p>
            <a:r>
              <a:rPr lang="en-US" dirty="0" smtClean="0"/>
              <a:t>Not the “I bought a new NVIDIA video card and am swapping it in” level, but at the level of “The ARMv7 architecture supports only an L1 cache, whereas x86_64 systems typically have three tiers of caching before RAM.”</a:t>
            </a:r>
          </a:p>
          <a:p>
            <a:r>
              <a:rPr lang="en-US" dirty="0" smtClean="0"/>
              <a:t>All those weird stats on those cards at Best Buy? You’ll get to understand them. And why they make a real difference.</a:t>
            </a:r>
          </a:p>
          <a:p>
            <a:r>
              <a:rPr lang="en-US" dirty="0" smtClean="0"/>
              <a:t>So what you’ll get out of this class is that the big question mark over what’s really going on inside a computer will be removed. Even though you’re “computer people”, much of it should still be a mystery to you...</a:t>
            </a:r>
            <a:endParaRPr lang="en-US" dirty="0"/>
          </a:p>
        </p:txBody>
      </p:sp>
    </p:spTree>
    <p:extLst>
      <p:ext uri="{BB962C8B-B14F-4D97-AF65-F5344CB8AC3E}">
        <p14:creationId xmlns:p14="http://schemas.microsoft.com/office/powerpoint/2010/main" val="1659271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 At Your Level....</a:t>
            </a:r>
            <a:endParaRPr lang="en-US" dirty="0"/>
          </a:p>
        </p:txBody>
      </p:sp>
      <p:pic>
        <p:nvPicPr>
          <p:cNvPr id="1026" name="Picture 2" descr="http://www.pointsincase.com/files/u2/question-mark-infomercial-gu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5400" y="3033714"/>
            <a:ext cx="19050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odive.com/wp-content/uploads/2011/12/computer-cases/blue-computer-ca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90689"/>
            <a:ext cx="3820835" cy="43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88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dirty="0" smtClean="0"/>
              <a:t>Understanding how a computer actually works at a low level is beneficial to pretty much everyone...</a:t>
            </a:r>
          </a:p>
          <a:p>
            <a:pPr lvl="1"/>
            <a:r>
              <a:rPr lang="en-US" dirty="0" smtClean="0"/>
              <a:t>Sysadmins / IT guys</a:t>
            </a:r>
          </a:p>
          <a:p>
            <a:pPr lvl="1"/>
            <a:r>
              <a:rPr lang="en-US" dirty="0" smtClean="0"/>
              <a:t>Low level programmers (assembly folks)</a:t>
            </a:r>
          </a:p>
          <a:p>
            <a:pPr lvl="1"/>
            <a:r>
              <a:rPr lang="en-US" dirty="0" smtClean="0"/>
              <a:t>High level programming (C++, Java)</a:t>
            </a:r>
          </a:p>
          <a:p>
            <a:pPr lvl="1"/>
            <a:r>
              <a:rPr lang="en-US" dirty="0" smtClean="0"/>
              <a:t>Script programmers (ECMAScript)</a:t>
            </a:r>
          </a:p>
          <a:p>
            <a:pPr lvl="1"/>
            <a:r>
              <a:rPr lang="en-US" dirty="0" smtClean="0"/>
              <a:t>Gamers looking to make a sweet rig</a:t>
            </a:r>
          </a:p>
          <a:p>
            <a:pPr lvl="1"/>
            <a:r>
              <a:rPr lang="en-US" dirty="0" smtClean="0"/>
              <a:t>People buying a new computer who don’t want to get ripped off because they are told they need an i7 K-series to check email.</a:t>
            </a:r>
          </a:p>
          <a:p>
            <a:pPr lvl="1"/>
            <a:endParaRPr lang="en-US" dirty="0"/>
          </a:p>
        </p:txBody>
      </p:sp>
    </p:spTree>
    <p:extLst>
      <p:ext uri="{BB962C8B-B14F-4D97-AF65-F5344CB8AC3E}">
        <p14:creationId xmlns:p14="http://schemas.microsoft.com/office/powerpoint/2010/main" val="38426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 there’s more!</a:t>
            </a:r>
            <a:endParaRPr lang="en-US" dirty="0"/>
          </a:p>
        </p:txBody>
      </p:sp>
      <p:sp>
        <p:nvSpPr>
          <p:cNvPr id="3" name="Content Placeholder 2"/>
          <p:cNvSpPr>
            <a:spLocks noGrp="1"/>
          </p:cNvSpPr>
          <p:nvPr>
            <p:ph idx="1"/>
          </p:nvPr>
        </p:nvSpPr>
        <p:spPr/>
        <p:txBody>
          <a:bodyPr/>
          <a:lstStyle/>
          <a:p>
            <a:r>
              <a:rPr lang="en-US" dirty="0" smtClean="0"/>
              <a:t>Included for free in our architecture classes:</a:t>
            </a:r>
          </a:p>
          <a:p>
            <a:pPr lvl="1"/>
            <a:r>
              <a:rPr lang="en-US" dirty="0" smtClean="0"/>
              <a:t>Learning binary, octal, hex, and decimal numbers</a:t>
            </a:r>
          </a:p>
          <a:p>
            <a:pPr lvl="1"/>
            <a:r>
              <a:rPr lang="en-US" dirty="0" smtClean="0"/>
              <a:t>2’s compliment</a:t>
            </a:r>
          </a:p>
          <a:p>
            <a:pPr lvl="1"/>
            <a:r>
              <a:rPr lang="en-US" dirty="0" smtClean="0"/>
              <a:t>Circuit design </a:t>
            </a:r>
          </a:p>
          <a:p>
            <a:pPr lvl="1"/>
            <a:r>
              <a:rPr lang="en-US" dirty="0" smtClean="0"/>
              <a:t>Simple component design</a:t>
            </a:r>
          </a:p>
          <a:p>
            <a:pPr lvl="1"/>
            <a:r>
              <a:rPr lang="en-US" dirty="0" smtClean="0"/>
              <a:t>And much </a:t>
            </a:r>
            <a:r>
              <a:rPr lang="en-US" dirty="0" err="1" smtClean="0"/>
              <a:t>much</a:t>
            </a:r>
            <a:r>
              <a:rPr lang="en-US" dirty="0" smtClean="0"/>
              <a:t> more</a:t>
            </a:r>
            <a:endParaRPr lang="en-US" dirty="0"/>
          </a:p>
        </p:txBody>
      </p:sp>
    </p:spTree>
    <p:extLst>
      <p:ext uri="{BB962C8B-B14F-4D97-AF65-F5344CB8AC3E}">
        <p14:creationId xmlns:p14="http://schemas.microsoft.com/office/powerpoint/2010/main" val="183950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Computing</a:t>
            </a:r>
            <a:endParaRPr lang="en-US" dirty="0"/>
          </a:p>
        </p:txBody>
      </p:sp>
      <p:sp>
        <p:nvSpPr>
          <p:cNvPr id="3" name="Content Placeholder 2"/>
          <p:cNvSpPr>
            <a:spLocks noGrp="1"/>
          </p:cNvSpPr>
          <p:nvPr>
            <p:ph idx="1"/>
          </p:nvPr>
        </p:nvSpPr>
        <p:spPr/>
        <p:txBody>
          <a:bodyPr/>
          <a:lstStyle/>
          <a:p>
            <a:r>
              <a:rPr lang="en-US" dirty="0" smtClean="0"/>
              <a:t>We have bought Raspberry Pi’s for all of you. </a:t>
            </a:r>
          </a:p>
          <a:p>
            <a:r>
              <a:rPr lang="en-US" dirty="0" smtClean="0"/>
              <a:t>They will be coming in the end of January, so we’re going to put off this component until then.</a:t>
            </a:r>
          </a:p>
          <a:p>
            <a:r>
              <a:rPr lang="en-US" dirty="0" smtClean="0"/>
              <a:t>But we’ll be doing cool stuff combining sensors and motors and lights to do projects that connect computers to the real world.</a:t>
            </a:r>
          </a:p>
          <a:p>
            <a:r>
              <a:rPr lang="en-US" dirty="0" smtClean="0"/>
              <a:t>I plan on this class being very hands-on with applications.</a:t>
            </a:r>
          </a:p>
          <a:p>
            <a:r>
              <a:rPr lang="en-US" dirty="0" smtClean="0"/>
              <a:t>We’ll touch a little bit on circuits.</a:t>
            </a:r>
            <a:endParaRPr lang="en-US" dirty="0"/>
          </a:p>
        </p:txBody>
      </p:sp>
    </p:spTree>
    <p:extLst>
      <p:ext uri="{BB962C8B-B14F-4D97-AF65-F5344CB8AC3E}">
        <p14:creationId xmlns:p14="http://schemas.microsoft.com/office/powerpoint/2010/main" val="276217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Programming</a:t>
            </a:r>
            <a:endParaRPr lang="en-US" dirty="0"/>
          </a:p>
        </p:txBody>
      </p:sp>
      <p:sp>
        <p:nvSpPr>
          <p:cNvPr id="3" name="Content Placeholder 2"/>
          <p:cNvSpPr>
            <a:spLocks noGrp="1"/>
          </p:cNvSpPr>
          <p:nvPr>
            <p:ph idx="1"/>
          </p:nvPr>
        </p:nvSpPr>
        <p:spPr/>
        <p:txBody>
          <a:bodyPr/>
          <a:lstStyle/>
          <a:p>
            <a:r>
              <a:rPr lang="en-US" dirty="0" smtClean="0"/>
              <a:t>This semester we’ll be programming in assembly. (ASM)</a:t>
            </a:r>
          </a:p>
          <a:p>
            <a:r>
              <a:rPr lang="en-US" dirty="0" smtClean="0"/>
              <a:t>Unlike C/C++, ASM is NOT </a:t>
            </a:r>
            <a:r>
              <a:rPr lang="en-US" i="1" dirty="0" smtClean="0"/>
              <a:t>one</a:t>
            </a:r>
            <a:r>
              <a:rPr lang="en-US" dirty="0" smtClean="0"/>
              <a:t> programming language. </a:t>
            </a:r>
          </a:p>
          <a:p>
            <a:r>
              <a:rPr lang="en-US" dirty="0" smtClean="0"/>
              <a:t>Every CPU manufacturer puts together an assembly language for programming their chips. So Intel x86 assembly is different from ARM (which is what we’re going to be programming in), which is different from Thumb, Motorola 68K, SPARC and MIPS (four other assembly languages I know my goodness that’s a lot).</a:t>
            </a:r>
          </a:p>
          <a:p>
            <a:r>
              <a:rPr lang="en-US" dirty="0" smtClean="0"/>
              <a:t>But once you get the hang of one assembly language, it’s easy to learn the others quickly. The challenge to learning ASM is just the new mindset it requires.</a:t>
            </a:r>
            <a:endParaRPr lang="en-US" dirty="0"/>
          </a:p>
        </p:txBody>
      </p:sp>
    </p:spTree>
    <p:extLst>
      <p:ext uri="{BB962C8B-B14F-4D97-AF65-F5344CB8AC3E}">
        <p14:creationId xmlns:p14="http://schemas.microsoft.com/office/powerpoint/2010/main" val="3561395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normAutofit/>
          </a:bodyPr>
          <a:lstStyle/>
          <a:p>
            <a:r>
              <a:rPr lang="en-US" dirty="0" smtClean="0"/>
              <a:t>Even today with us living in the future with our hoverboards and such, we still need to learn assembly:</a:t>
            </a:r>
          </a:p>
          <a:p>
            <a:pPr lvl="1"/>
            <a:r>
              <a:rPr lang="en-US" dirty="0"/>
              <a:t>Optimization </a:t>
            </a:r>
            <a:r>
              <a:rPr lang="en-US" dirty="0" smtClean="0"/>
              <a:t>(most common use)</a:t>
            </a:r>
          </a:p>
          <a:p>
            <a:pPr lvl="1"/>
            <a:r>
              <a:rPr lang="en-US" dirty="0" smtClean="0"/>
              <a:t>Embedded systems (a.out AS vs C: 664 vs. 5307 bytes)</a:t>
            </a:r>
          </a:p>
          <a:p>
            <a:pPr lvl="1"/>
            <a:r>
              <a:rPr lang="en-US" dirty="0" smtClean="0"/>
              <a:t>Helps you to learn Computer Architecture</a:t>
            </a:r>
          </a:p>
          <a:p>
            <a:pPr lvl="1"/>
            <a:r>
              <a:rPr lang="en-US" dirty="0" smtClean="0"/>
              <a:t>Operating Systems / Device Drivers</a:t>
            </a:r>
          </a:p>
          <a:p>
            <a:pPr lvl="1"/>
            <a:r>
              <a:rPr lang="en-US" dirty="0" smtClean="0"/>
              <a:t>Compilers generate assembly.</a:t>
            </a:r>
          </a:p>
          <a:p>
            <a:pPr lvl="1"/>
            <a:r>
              <a:rPr lang="en-US" dirty="0" smtClean="0"/>
              <a:t>You can do many things in ASM you can’t do in C++</a:t>
            </a:r>
          </a:p>
          <a:p>
            <a:pPr lvl="1"/>
            <a:r>
              <a:rPr lang="en-US" dirty="0" smtClean="0"/>
              <a:t>Reverse Engineering</a:t>
            </a:r>
          </a:p>
          <a:p>
            <a:pPr lvl="1"/>
            <a:r>
              <a:rPr lang="en-US" dirty="0"/>
              <a:t>Artists making </a:t>
            </a:r>
            <a:r>
              <a:rPr lang="en-US" dirty="0">
                <a:hlinkClick r:id="rId2"/>
              </a:rPr>
              <a:t>demos </a:t>
            </a:r>
            <a:r>
              <a:rPr lang="en-US" dirty="0"/>
              <a:t>(multimedia apps &lt; 1k/4k/64k/256M)</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711614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assembly look like?</a:t>
            </a:r>
            <a:endParaRPr lang="en-US" dirty="0"/>
          </a:p>
        </p:txBody>
      </p:sp>
      <p:sp>
        <p:nvSpPr>
          <p:cNvPr id="3" name="Content Placeholder 2"/>
          <p:cNvSpPr>
            <a:spLocks noGrp="1"/>
          </p:cNvSpPr>
          <p:nvPr>
            <p:ph idx="1"/>
          </p:nvPr>
        </p:nvSpPr>
        <p:spPr/>
        <p:txBody>
          <a:bodyPr/>
          <a:lstStyle/>
          <a:p>
            <a:r>
              <a:rPr lang="en-US" dirty="0" smtClean="0"/>
              <a:t>Here’s the code in C in a file called </a:t>
            </a:r>
            <a:r>
              <a:rPr lang="en-US" dirty="0" err="1" smtClean="0"/>
              <a:t>test.c</a:t>
            </a:r>
            <a:r>
              <a:rPr lang="en-US" dirty="0" smtClean="0"/>
              <a:t>:</a:t>
            </a:r>
          </a:p>
          <a:p>
            <a:pPr marL="0" indent="0">
              <a:buNone/>
            </a:pPr>
            <a:r>
              <a:rPr lang="fr-FR" b="1" dirty="0">
                <a:latin typeface="Courier New" panose="02070309020205020404" pitchFamily="49" charset="0"/>
                <a:cs typeface="Courier New" panose="02070309020205020404" pitchFamily="49" charset="0"/>
              </a:rPr>
              <a:t>int main() {</a:t>
            </a:r>
          </a:p>
          <a:p>
            <a:pPr marL="0" indent="0">
              <a:buNone/>
            </a:pPr>
            <a:r>
              <a:rPr lang="fr-FR" b="1" dirty="0">
                <a:latin typeface="Courier New" panose="02070309020205020404" pitchFamily="49" charset="0"/>
                <a:cs typeface="Courier New" panose="02070309020205020404" pitchFamily="49" charset="0"/>
              </a:rPr>
              <a:t>    int x = 42;</a:t>
            </a:r>
          </a:p>
          <a:p>
            <a:pPr marL="0" indent="0">
              <a:buNone/>
            </a:pPr>
            <a:r>
              <a:rPr lang="fr-FR" b="1" dirty="0">
                <a:latin typeface="Courier New" panose="02070309020205020404" pitchFamily="49" charset="0"/>
                <a:cs typeface="Courier New" panose="02070309020205020404" pitchFamily="49" charset="0"/>
              </a:rPr>
              <a:t>    int y = 21;</a:t>
            </a:r>
          </a:p>
          <a:p>
            <a:pPr marL="0" indent="0">
              <a:buNone/>
            </a:pPr>
            <a:r>
              <a:rPr lang="fr-FR" b="1" dirty="0">
                <a:latin typeface="Courier New" panose="02070309020205020404" pitchFamily="49" charset="0"/>
                <a:cs typeface="Courier New" panose="02070309020205020404" pitchFamily="49" charset="0"/>
              </a:rPr>
              <a:t>    return x + y;</a:t>
            </a:r>
          </a:p>
          <a:p>
            <a:pPr marL="0" indent="0">
              <a:buNone/>
            </a:pPr>
            <a:r>
              <a:rPr lang="fr-FR" b="1" dirty="0" smtClean="0">
                <a:latin typeface="Courier New" panose="02070309020205020404" pitchFamily="49" charset="0"/>
                <a:cs typeface="Courier New" panose="02070309020205020404" pitchFamily="49" charset="0"/>
              </a:rPr>
              <a:t>}</a:t>
            </a:r>
          </a:p>
          <a:p>
            <a:r>
              <a:rPr lang="fr-FR" dirty="0"/>
              <a:t>You </a:t>
            </a:r>
            <a:r>
              <a:rPr lang="fr-FR" dirty="0" err="1"/>
              <a:t>can</a:t>
            </a:r>
            <a:r>
              <a:rPr lang="fr-FR" dirty="0"/>
              <a:t> </a:t>
            </a:r>
            <a:r>
              <a:rPr lang="fr-FR" dirty="0" err="1"/>
              <a:t>view</a:t>
            </a:r>
            <a:r>
              <a:rPr lang="fr-FR" dirty="0"/>
              <a:t> the </a:t>
            </a:r>
            <a:r>
              <a:rPr lang="fr-FR" dirty="0" err="1" smtClean="0"/>
              <a:t>result</a:t>
            </a:r>
            <a:r>
              <a:rPr lang="fr-FR" dirty="0" smtClean="0"/>
              <a:t> </a:t>
            </a:r>
            <a:r>
              <a:rPr lang="fr-FR" dirty="0" err="1" smtClean="0"/>
              <a:t>from</a:t>
            </a:r>
            <a:r>
              <a:rPr lang="fr-FR" dirty="0" smtClean="0"/>
              <a:t> the UNIX prompt </a:t>
            </a:r>
            <a:r>
              <a:rPr lang="fr-FR" dirty="0" err="1" smtClean="0"/>
              <a:t>after</a:t>
            </a:r>
            <a:r>
              <a:rPr lang="fr-FR" dirty="0" smtClean="0"/>
              <a:t> </a:t>
            </a:r>
            <a:r>
              <a:rPr lang="fr-FR" dirty="0" err="1" smtClean="0"/>
              <a:t>compiling</a:t>
            </a:r>
            <a:r>
              <a:rPr lang="fr-FR" dirty="0" smtClean="0"/>
              <a:t> </a:t>
            </a:r>
            <a:r>
              <a:rPr lang="fr-FR" dirty="0" err="1" smtClean="0"/>
              <a:t>it</a:t>
            </a:r>
            <a:r>
              <a:rPr lang="fr-FR" dirty="0" smtClean="0"/>
              <a:t> (via </a:t>
            </a:r>
            <a:r>
              <a:rPr lang="fr-FR" dirty="0" err="1" smtClean="0">
                <a:latin typeface="Courier New" panose="02070309020205020404" pitchFamily="49" charset="0"/>
                <a:cs typeface="Courier New" panose="02070309020205020404" pitchFamily="49" charset="0"/>
              </a:rPr>
              <a:t>gcc</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test.c</a:t>
            </a:r>
            <a:r>
              <a:rPr lang="fr-FR" dirty="0" smtClean="0"/>
              <a:t>) and running </a:t>
            </a:r>
            <a:r>
              <a:rPr lang="fr-FR" dirty="0" err="1" smtClean="0"/>
              <a:t>it</a:t>
            </a:r>
            <a:r>
              <a:rPr lang="fr-FR" dirty="0" smtClean="0"/>
              <a:t> (via </a:t>
            </a:r>
            <a:r>
              <a:rPr lang="fr-FR" dirty="0" err="1" smtClean="0"/>
              <a:t>typing</a:t>
            </a:r>
            <a:r>
              <a:rPr lang="fr-FR" dirty="0" smtClean="0"/>
              <a:t> </a:t>
            </a:r>
            <a:r>
              <a:rPr lang="fr-FR" dirty="0" smtClean="0">
                <a:latin typeface="Courier New" panose="02070309020205020404" pitchFamily="49" charset="0"/>
                <a:cs typeface="Courier New" panose="02070309020205020404" pitchFamily="49" charset="0"/>
              </a:rPr>
              <a:t>a.out</a:t>
            </a:r>
            <a:r>
              <a:rPr lang="fr-FR" dirty="0" smtClean="0"/>
              <a:t>) by </a:t>
            </a:r>
            <a:r>
              <a:rPr lang="fr-FR" dirty="0" err="1" smtClean="0"/>
              <a:t>typing</a:t>
            </a:r>
            <a:r>
              <a:rPr lang="fr-FR" dirty="0" smtClean="0"/>
              <a:t>: </a:t>
            </a:r>
            <a:r>
              <a:rPr lang="fr-FR" dirty="0" err="1" smtClean="0">
                <a:latin typeface="Courier New" panose="02070309020205020404" pitchFamily="49" charset="0"/>
                <a:cs typeface="Courier New" panose="02070309020205020404" pitchFamily="49" charset="0"/>
              </a:rPr>
              <a:t>echo</a:t>
            </a:r>
            <a:r>
              <a:rPr lang="fr-FR" dirty="0" smtClean="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28522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does assembly look like?</a:t>
            </a:r>
          </a:p>
        </p:txBody>
      </p:sp>
      <p:sp>
        <p:nvSpPr>
          <p:cNvPr id="3" name="Content Placeholder 2"/>
          <p:cNvSpPr>
            <a:spLocks noGrp="1"/>
          </p:cNvSpPr>
          <p:nvPr>
            <p:ph idx="1"/>
          </p:nvPr>
        </p:nvSpPr>
        <p:spPr/>
        <p:txBody>
          <a:bodyPr/>
          <a:lstStyle/>
          <a:p>
            <a:r>
              <a:rPr lang="en-US" dirty="0" smtClean="0"/>
              <a:t>Don’t panic if you don’t understand what you’re about to see. The point is to just show you what various assembly languages look like.</a:t>
            </a:r>
          </a:p>
          <a:p>
            <a:r>
              <a:rPr lang="en-US" dirty="0" smtClean="0"/>
              <a:t>Every assembly language works mainly with “variables” called registers. Registers are actual spots on a CPU where values can be held and manipulated quickly.</a:t>
            </a:r>
          </a:p>
          <a:p>
            <a:r>
              <a:rPr lang="en-US" dirty="0" smtClean="0"/>
              <a:t>In general, since the code is setting two variables, look for a </a:t>
            </a:r>
            <a:r>
              <a:rPr lang="en-US" b="1" dirty="0" smtClean="0"/>
              <a:t>MOVE</a:t>
            </a:r>
            <a:r>
              <a:rPr lang="en-US" dirty="0" smtClean="0"/>
              <a:t> (or MOV or MOVL) command in each of the variants, which is used to move a value from one place to another, for example: “</a:t>
            </a:r>
            <a:r>
              <a:rPr lang="en-US" dirty="0" err="1" smtClean="0"/>
              <a:t>mov</a:t>
            </a:r>
            <a:r>
              <a:rPr lang="en-US" dirty="0" smtClean="0"/>
              <a:t> r3, #42” puts the value of 42 into register #3.</a:t>
            </a:r>
          </a:p>
          <a:p>
            <a:r>
              <a:rPr lang="en-US" dirty="0" smtClean="0"/>
              <a:t>Look for add commands to add 42 and 21 together.</a:t>
            </a:r>
          </a:p>
          <a:p>
            <a:endParaRPr lang="fr-FR"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026166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609600"/>
            <a:ext cx="5029200" cy="5029200"/>
          </a:xfrm>
        </p:spPr>
      </p:pic>
    </p:spTree>
    <p:extLst>
      <p:ext uri="{BB962C8B-B14F-4D97-AF65-F5344CB8AC3E}">
        <p14:creationId xmlns:p14="http://schemas.microsoft.com/office/powerpoint/2010/main" val="33429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4K Video</a:t>
            </a:r>
            <a:endParaRPr lang="en-US" dirty="0"/>
          </a:p>
        </p:txBody>
      </p:sp>
      <p:pic>
        <p:nvPicPr>
          <p:cNvPr id="4" name="tbdmm2ZOBmg"/>
          <p:cNvPicPr>
            <a:picLocks noGrp="1" noRot="1" noChangeAspect="1"/>
          </p:cNvPicPr>
          <p:nvPr>
            <p:ph idx="1"/>
            <a:videoFile r:link="rId1"/>
          </p:nvPr>
        </p:nvPicPr>
        <p:blipFill>
          <a:blip r:embed="rId3"/>
          <a:stretch>
            <a:fillRect/>
          </a:stretch>
        </p:blipFill>
        <p:spPr>
          <a:xfrm>
            <a:off x="558799" y="2286000"/>
            <a:ext cx="6398513" cy="3599163"/>
          </a:xfrm>
          <a:prstGeom prst="rect">
            <a:avLst/>
          </a:prstGeom>
        </p:spPr>
      </p:pic>
    </p:spTree>
    <p:extLst>
      <p:ext uri="{BB962C8B-B14F-4D97-AF65-F5344CB8AC3E}">
        <p14:creationId xmlns:p14="http://schemas.microsoft.com/office/powerpoint/2010/main" val="1884514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Assembly</a:t>
            </a:r>
            <a:endParaRPr lang="en-US" dirty="0"/>
          </a:p>
        </p:txBody>
      </p:sp>
      <p:sp>
        <p:nvSpPr>
          <p:cNvPr id="3" name="Content Placeholder 2"/>
          <p:cNvSpPr>
            <a:spLocks noGrp="1"/>
          </p:cNvSpPr>
          <p:nvPr>
            <p:ph idx="1"/>
          </p:nvPr>
        </p:nvSpPr>
        <p:spPr/>
        <p:txBody>
          <a:bodyPr>
            <a:normAutofit/>
          </a:bodyPr>
          <a:lstStyle/>
          <a:p>
            <a:r>
              <a:rPr lang="en-US" dirty="0" smtClean="0"/>
              <a:t>Here’s the code in handcrafted ARM assembly (</a:t>
            </a:r>
            <a:r>
              <a:rPr lang="en-US" b="1" dirty="0" err="1" smtClean="0"/>
              <a:t>test.s</a:t>
            </a:r>
            <a:r>
              <a:rPr lang="en-US" dirty="0" smtClean="0"/>
              <a:t>):</a:t>
            </a:r>
          </a:p>
          <a:p>
            <a:pPr marL="0" indent="0">
              <a:buNone/>
            </a:pPr>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global main</a:t>
            </a:r>
          </a:p>
          <a:p>
            <a:pPr marL="0" indent="0">
              <a:buNone/>
            </a:pPr>
            <a:r>
              <a:rPr lang="pt-BR" b="1" dirty="0">
                <a:latin typeface="Courier New" panose="02070309020205020404" pitchFamily="49" charset="0"/>
                <a:cs typeface="Courier New" panose="02070309020205020404" pitchFamily="49" charset="0"/>
              </a:rPr>
              <a:t>main:</a:t>
            </a:r>
          </a:p>
          <a:p>
            <a:pPr marL="0" indent="0">
              <a:buNone/>
            </a:pPr>
            <a:r>
              <a:rPr lang="pt-BR" b="1" dirty="0">
                <a:latin typeface="Courier New" panose="02070309020205020404" pitchFamily="49" charset="0"/>
                <a:cs typeface="Courier New" panose="02070309020205020404" pitchFamily="49" charset="0"/>
              </a:rPr>
              <a:t>    mov </a:t>
            </a:r>
            <a:r>
              <a:rPr lang="pt-BR" b="1" dirty="0" smtClean="0">
                <a:latin typeface="Courier New" panose="02070309020205020404" pitchFamily="49" charset="0"/>
                <a:cs typeface="Courier New" panose="02070309020205020404" pitchFamily="49" charset="0"/>
              </a:rPr>
              <a:t>r2, </a:t>
            </a:r>
            <a:r>
              <a:rPr lang="pt-BR" b="1" dirty="0">
                <a:latin typeface="Courier New" panose="02070309020205020404" pitchFamily="49" charset="0"/>
                <a:cs typeface="Courier New" panose="02070309020205020404" pitchFamily="49" charset="0"/>
              </a:rPr>
              <a:t>#42</a:t>
            </a:r>
          </a:p>
          <a:p>
            <a:pPr marL="0" indent="0">
              <a:buNone/>
            </a:pPr>
            <a:r>
              <a:rPr lang="pt-BR" b="1" dirty="0">
                <a:latin typeface="Courier New" panose="02070309020205020404" pitchFamily="49" charset="0"/>
                <a:cs typeface="Courier New" panose="02070309020205020404" pitchFamily="49" charset="0"/>
              </a:rPr>
              <a:t>    mov </a:t>
            </a:r>
            <a:r>
              <a:rPr lang="pt-BR" b="1" dirty="0" smtClean="0">
                <a:latin typeface="Courier New" panose="02070309020205020404" pitchFamily="49" charset="0"/>
                <a:cs typeface="Courier New" panose="02070309020205020404" pitchFamily="49" charset="0"/>
              </a:rPr>
              <a:t>r1, </a:t>
            </a:r>
            <a:r>
              <a:rPr lang="pt-BR" b="1" dirty="0">
                <a:latin typeface="Courier New" panose="02070309020205020404" pitchFamily="49" charset="0"/>
                <a:cs typeface="Courier New" panose="02070309020205020404" pitchFamily="49" charset="0"/>
              </a:rPr>
              <a:t>#21</a:t>
            </a:r>
          </a:p>
          <a:p>
            <a:pPr marL="0" indent="0">
              <a:buNone/>
            </a:pPr>
            <a:r>
              <a:rPr lang="pt-BR" b="1" dirty="0">
                <a:latin typeface="Courier New" panose="02070309020205020404" pitchFamily="49" charset="0"/>
                <a:cs typeface="Courier New" panose="02070309020205020404" pitchFamily="49" charset="0"/>
              </a:rPr>
              <a:t>    add r0, </a:t>
            </a:r>
            <a:r>
              <a:rPr lang="pt-BR" b="1" dirty="0" smtClean="0">
                <a:latin typeface="Courier New" panose="02070309020205020404" pitchFamily="49" charset="0"/>
                <a:cs typeface="Courier New" panose="02070309020205020404" pitchFamily="49" charset="0"/>
              </a:rPr>
              <a:t>r1, r2</a:t>
            </a:r>
            <a:endParaRPr lang="pt-BR" b="1" dirty="0">
              <a:latin typeface="Courier New" panose="02070309020205020404" pitchFamily="49" charset="0"/>
              <a:cs typeface="Courier New" panose="02070309020205020404" pitchFamily="49" charset="0"/>
            </a:endParaRPr>
          </a:p>
          <a:p>
            <a:pPr marL="0" indent="0">
              <a:buNone/>
            </a:pPr>
            <a:r>
              <a:rPr lang="pt-BR" b="1" dirty="0">
                <a:latin typeface="Courier New" panose="02070309020205020404" pitchFamily="49" charset="0"/>
                <a:cs typeface="Courier New" panose="02070309020205020404" pitchFamily="49" charset="0"/>
              </a:rPr>
              <a:t>    bx  lr</a:t>
            </a:r>
            <a:endParaRPr lang="fr-FR" b="1" dirty="0" smtClean="0">
              <a:latin typeface="Courier New" panose="02070309020205020404" pitchFamily="49" charset="0"/>
              <a:cs typeface="Courier New" panose="02070309020205020404" pitchFamily="49" charset="0"/>
            </a:endParaRPr>
          </a:p>
          <a:p>
            <a:r>
              <a:rPr lang="fr-FR" dirty="0" smtClean="0"/>
              <a:t>You compile </a:t>
            </a:r>
            <a:r>
              <a:rPr lang="fr-FR" dirty="0" err="1" smtClean="0"/>
              <a:t>it</a:t>
            </a:r>
            <a:r>
              <a:rPr lang="fr-FR" dirty="0" smtClean="0"/>
              <a:t> (</a:t>
            </a:r>
            <a:r>
              <a:rPr lang="fr-FR" dirty="0" err="1" smtClean="0"/>
              <a:t>gcc</a:t>
            </a:r>
            <a:r>
              <a:rPr lang="fr-FR" dirty="0" smtClean="0"/>
              <a:t> </a:t>
            </a:r>
            <a:r>
              <a:rPr lang="fr-FR" dirty="0" err="1" smtClean="0"/>
              <a:t>test.s</a:t>
            </a:r>
            <a:r>
              <a:rPr lang="fr-FR" dirty="0" smtClean="0"/>
              <a:t>) and </a:t>
            </a:r>
            <a:r>
              <a:rPr lang="fr-FR" dirty="0" err="1" smtClean="0"/>
              <a:t>run</a:t>
            </a:r>
            <a:r>
              <a:rPr lang="fr-FR" dirty="0" smtClean="0"/>
              <a:t> </a:t>
            </a:r>
            <a:r>
              <a:rPr lang="fr-FR" dirty="0" err="1" smtClean="0"/>
              <a:t>it</a:t>
            </a:r>
            <a:r>
              <a:rPr lang="fr-FR" dirty="0" smtClean="0"/>
              <a:t> (a.out) </a:t>
            </a:r>
            <a:r>
              <a:rPr lang="fr-FR" dirty="0" err="1" smtClean="0"/>
              <a:t>exactly</a:t>
            </a:r>
            <a:r>
              <a:rPr lang="fr-FR" dirty="0" smtClean="0"/>
              <a:t> the </a:t>
            </a:r>
            <a:r>
              <a:rPr lang="fr-FR" dirty="0" err="1" smtClean="0"/>
              <a:t>same</a:t>
            </a:r>
            <a:r>
              <a:rPr lang="fr-FR" dirty="0" smtClean="0"/>
              <a:t> </a:t>
            </a:r>
            <a:r>
              <a:rPr lang="fr-FR" dirty="0" err="1" smtClean="0"/>
              <a:t>way</a:t>
            </a:r>
            <a:r>
              <a:rPr lang="fr-FR" dirty="0" smtClean="0"/>
              <a:t>, </a:t>
            </a:r>
            <a:r>
              <a:rPr lang="fr-FR" dirty="0" err="1" smtClean="0"/>
              <a:t>except</a:t>
            </a:r>
            <a:r>
              <a:rPr lang="fr-FR" dirty="0" smtClean="0"/>
              <a:t> </a:t>
            </a:r>
            <a:r>
              <a:rPr lang="fr-FR" dirty="0" err="1" smtClean="0"/>
              <a:t>it’s</a:t>
            </a:r>
            <a:r>
              <a:rPr lang="fr-FR" dirty="0" smtClean="0"/>
              <a:t> a .s file </a:t>
            </a:r>
            <a:r>
              <a:rPr lang="fr-FR" dirty="0" err="1" smtClean="0"/>
              <a:t>instead</a:t>
            </a:r>
            <a:r>
              <a:rPr lang="fr-FR" dirty="0" smtClean="0"/>
              <a:t> of a .c file. Do an </a:t>
            </a:r>
            <a:r>
              <a:rPr lang="fr-FR" dirty="0" err="1" smtClean="0"/>
              <a:t>echo</a:t>
            </a:r>
            <a:r>
              <a:rPr lang="fr-FR" dirty="0" smtClean="0"/>
              <a:t> $? </a:t>
            </a:r>
            <a:r>
              <a:rPr lang="fr-FR" dirty="0" err="1" smtClean="0"/>
              <a:t>after</a:t>
            </a:r>
            <a:r>
              <a:rPr lang="fr-FR" dirty="0" smtClean="0"/>
              <a:t> running </a:t>
            </a:r>
            <a:r>
              <a:rPr lang="fr-FR" dirty="0" err="1" smtClean="0"/>
              <a:t>it</a:t>
            </a:r>
            <a:r>
              <a:rPr lang="fr-FR" dirty="0" smtClean="0"/>
              <a:t>, and check </a:t>
            </a:r>
            <a:r>
              <a:rPr lang="fr-FR" dirty="0" err="1" smtClean="0"/>
              <a:t>that</a:t>
            </a:r>
            <a:r>
              <a:rPr lang="fr-FR" dirty="0" smtClean="0"/>
              <a:t> </a:t>
            </a:r>
            <a:r>
              <a:rPr lang="fr-FR" dirty="0" err="1" smtClean="0"/>
              <a:t>it’s</a:t>
            </a:r>
            <a:r>
              <a:rPr lang="fr-FR" dirty="0" smtClean="0"/>
              <a:t> </a:t>
            </a:r>
            <a:r>
              <a:rPr lang="fr-FR" dirty="0" err="1" smtClean="0"/>
              <a:t>identical</a:t>
            </a:r>
            <a:r>
              <a:rPr lang="fr-FR" dirty="0" smtClean="0"/>
              <a:t>.</a:t>
            </a:r>
            <a:endParaRPr lang="fr-FR"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440047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a:t>
            </a:r>
            <a:r>
              <a:rPr lang="en-US" dirty="0" err="1" smtClean="0"/>
              <a:t>gcc’s</a:t>
            </a:r>
            <a:r>
              <a:rPr lang="en-US" dirty="0" smtClean="0"/>
              <a:t> first attempt at the same code in assembly</a:t>
            </a:r>
            <a:endParaRPr lang="en-US" dirty="0"/>
          </a:p>
        </p:txBody>
      </p:sp>
      <p:sp>
        <p:nvSpPr>
          <p:cNvPr id="3" name="Content Placeholder 2"/>
          <p:cNvSpPr>
            <a:spLocks noGrp="1"/>
          </p:cNvSpPr>
          <p:nvPr>
            <p:ph idx="1"/>
          </p:nvPr>
        </p:nvSpPr>
        <p:spPr/>
        <p:txBody>
          <a:bodyPr numCol="2">
            <a:normAutofit/>
          </a:bodyPr>
          <a:lstStyle/>
          <a:p>
            <a:pPr marL="0" indent="0">
              <a:buNone/>
            </a:pPr>
            <a:r>
              <a:rPr lang="fr-FR" dirty="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a:t>
            </a:r>
            <a:r>
              <a:rPr lang="fr-FR" b="1" dirty="0">
                <a:latin typeface="Courier New" panose="02070309020205020404" pitchFamily="49" charset="0"/>
                <a:cs typeface="Courier New" panose="02070309020205020404" pitchFamily="49" charset="0"/>
              </a:rPr>
              <a:t>global </a:t>
            </a:r>
            <a:r>
              <a:rPr lang="fr-FR" b="1" dirty="0" smtClean="0">
                <a:latin typeface="Courier New" panose="02070309020205020404" pitchFamily="49" charset="0"/>
                <a:cs typeface="Courier New" panose="02070309020205020404" pitchFamily="49" charset="0"/>
              </a:rPr>
              <a:t>main</a:t>
            </a:r>
          </a:p>
          <a:p>
            <a:pPr marL="0" indent="0">
              <a:buNone/>
            </a:pPr>
            <a:r>
              <a:rPr lang="fr-FR" b="1" dirty="0" smtClean="0">
                <a:latin typeface="Courier New" panose="02070309020205020404" pitchFamily="49" charset="0"/>
                <a:cs typeface="Courier New" panose="02070309020205020404" pitchFamily="49" charset="0"/>
              </a:rPr>
              <a:t>main</a:t>
            </a:r>
            <a:r>
              <a:rPr lang="fr-FR" b="1" dirty="0">
                <a:latin typeface="Courier New" panose="02070309020205020404" pitchFamily="49" charset="0"/>
                <a:cs typeface="Courier New" panose="02070309020205020404" pitchFamily="49" charset="0"/>
              </a:rPr>
              <a:t>:</a:t>
            </a:r>
          </a:p>
          <a:p>
            <a:pPr marL="0" indent="0">
              <a:buNone/>
            </a:pPr>
            <a:r>
              <a:rPr lang="fr-FR" b="1" dirty="0" smtClean="0">
                <a:latin typeface="Courier New" panose="02070309020205020404" pitchFamily="49" charset="0"/>
                <a:cs typeface="Courier New" panose="02070309020205020404" pitchFamily="49" charset="0"/>
              </a:rPr>
              <a:t>	 str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#-4]!</a:t>
            </a:r>
          </a:p>
          <a:p>
            <a:pPr marL="0" indent="0">
              <a:buNone/>
            </a:pPr>
            <a:r>
              <a:rPr lang="fr-FR" b="1" dirty="0" smtClean="0">
                <a:latin typeface="Courier New" panose="02070309020205020404" pitchFamily="49" charset="0"/>
                <a:cs typeface="Courier New" panose="02070309020205020404" pitchFamily="49" charset="0"/>
              </a:rPr>
              <a:t>	 </a:t>
            </a:r>
            <a:r>
              <a:rPr lang="fr-FR" b="1" dirty="0" err="1" smtClean="0">
                <a:latin typeface="Courier New" panose="02070309020205020404" pitchFamily="49" charset="0"/>
                <a:cs typeface="Courier New" panose="02070309020205020404" pitchFamily="49" charset="0"/>
              </a:rPr>
              <a:t>add</a:t>
            </a:r>
            <a:r>
              <a:rPr lang="fr-FR" b="1" dirty="0" smtClean="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#0</a:t>
            </a:r>
          </a:p>
          <a:p>
            <a:pPr marL="0" indent="0">
              <a:buNone/>
            </a:pPr>
            <a:r>
              <a:rPr lang="fr-FR" b="1" dirty="0" smtClean="0">
                <a:latin typeface="Courier New" panose="02070309020205020404" pitchFamily="49" charset="0"/>
                <a:cs typeface="Courier New" panose="02070309020205020404" pitchFamily="49" charset="0"/>
              </a:rPr>
              <a:t>    </a:t>
            </a:r>
            <a:r>
              <a:rPr lang="fr-FR" b="1" dirty="0" err="1" smtClean="0">
                <a:latin typeface="Courier New" panose="02070309020205020404" pitchFamily="49" charset="0"/>
                <a:cs typeface="Courier New" panose="02070309020205020404" pitchFamily="49" charset="0"/>
              </a:rPr>
              <a:t>sub</a:t>
            </a:r>
            <a:r>
              <a:rPr lang="fr-FR" b="1" dirty="0" smtClean="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#12</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mov</a:t>
            </a:r>
            <a:r>
              <a:rPr lang="fr-FR" b="1" dirty="0">
                <a:latin typeface="Courier New" panose="02070309020205020404" pitchFamily="49" charset="0"/>
                <a:cs typeface="Courier New" panose="02070309020205020404" pitchFamily="49" charset="0"/>
              </a:rPr>
              <a:t> r3, #42</a:t>
            </a:r>
          </a:p>
          <a:p>
            <a:pPr marL="0" indent="0">
              <a:buNone/>
            </a:pPr>
            <a:r>
              <a:rPr lang="fr-FR" b="1" dirty="0">
                <a:latin typeface="Courier New" panose="02070309020205020404" pitchFamily="49" charset="0"/>
                <a:cs typeface="Courier New" panose="02070309020205020404" pitchFamily="49" charset="0"/>
              </a:rPr>
              <a:t>    str r3,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#-8]</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mov</a:t>
            </a:r>
            <a:r>
              <a:rPr lang="fr-FR" b="1" dirty="0">
                <a:latin typeface="Courier New" panose="02070309020205020404" pitchFamily="49" charset="0"/>
                <a:cs typeface="Courier New" panose="02070309020205020404" pitchFamily="49" charset="0"/>
              </a:rPr>
              <a:t> r3, #21</a:t>
            </a:r>
          </a:p>
          <a:p>
            <a:pPr marL="0" indent="0">
              <a:buNone/>
            </a:pPr>
            <a:r>
              <a:rPr lang="fr-FR" b="1" dirty="0">
                <a:latin typeface="Courier New" panose="02070309020205020404" pitchFamily="49" charset="0"/>
                <a:cs typeface="Courier New" panose="02070309020205020404" pitchFamily="49" charset="0"/>
              </a:rPr>
              <a:t>    str r3,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#-12]</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ldr</a:t>
            </a:r>
            <a:r>
              <a:rPr lang="fr-FR" b="1" dirty="0">
                <a:latin typeface="Courier New" panose="02070309020205020404" pitchFamily="49" charset="0"/>
                <a:cs typeface="Courier New" panose="02070309020205020404" pitchFamily="49" charset="0"/>
              </a:rPr>
              <a:t> r2,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#-8]</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ldr</a:t>
            </a:r>
            <a:r>
              <a:rPr lang="fr-FR" b="1" dirty="0">
                <a:latin typeface="Courier New" panose="02070309020205020404" pitchFamily="49" charset="0"/>
                <a:cs typeface="Courier New" panose="02070309020205020404" pitchFamily="49" charset="0"/>
              </a:rPr>
              <a:t> r3,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#-12]</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add</a:t>
            </a:r>
            <a:r>
              <a:rPr lang="fr-FR" b="1" dirty="0">
                <a:latin typeface="Courier New" panose="02070309020205020404" pitchFamily="49" charset="0"/>
                <a:cs typeface="Courier New" panose="02070309020205020404" pitchFamily="49" charset="0"/>
              </a:rPr>
              <a:t> r3, r2, r3</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mov</a:t>
            </a:r>
            <a:r>
              <a:rPr lang="fr-FR" b="1" dirty="0">
                <a:latin typeface="Courier New" panose="02070309020205020404" pitchFamily="49" charset="0"/>
                <a:cs typeface="Courier New" panose="02070309020205020404" pitchFamily="49" charset="0"/>
              </a:rPr>
              <a:t> r0, r3</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add</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 #0</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ldmfd</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sp</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fp</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bx</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lr</a:t>
            </a:r>
            <a:endParaRPr lang="fr-FR" b="1"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244221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a:t>
            </a:r>
            <a:r>
              <a:rPr lang="en-US" dirty="0" err="1" smtClean="0"/>
              <a:t>gcc</a:t>
            </a:r>
            <a:r>
              <a:rPr lang="en-US" dirty="0" smtClean="0"/>
              <a:t> with optimization turned on</a:t>
            </a:r>
            <a:endParaRPr lang="en-US" dirty="0"/>
          </a:p>
        </p:txBody>
      </p:sp>
      <p:sp>
        <p:nvSpPr>
          <p:cNvPr id="3" name="Content Placeholder 2"/>
          <p:cNvSpPr>
            <a:spLocks noGrp="1"/>
          </p:cNvSpPr>
          <p:nvPr>
            <p:ph idx="1"/>
          </p:nvPr>
        </p:nvSpPr>
        <p:spPr/>
        <p:txBody>
          <a:bodyPr numCol="1">
            <a:normAutofit/>
          </a:bodyPr>
          <a:lstStyle/>
          <a:p>
            <a:pPr marL="0" indent="0">
              <a:buNone/>
            </a:pPr>
            <a:r>
              <a:rPr lang="en-US" b="1" dirty="0">
                <a:latin typeface="Courier New" panose="02070309020205020404" pitchFamily="49" charset="0"/>
                <a:cs typeface="Courier New" panose="02070309020205020404" pitchFamily="49" charset="0"/>
              </a:rPr>
              <a:t> .global main</a:t>
            </a:r>
          </a:p>
          <a:p>
            <a:pPr marL="0" indent="0">
              <a:buNone/>
            </a:pPr>
            <a:r>
              <a:rPr lang="en-US" b="1" dirty="0">
                <a:latin typeface="Courier New" panose="02070309020205020404" pitchFamily="49" charset="0"/>
                <a:cs typeface="Courier New" panose="02070309020205020404" pitchFamily="49" charset="0"/>
              </a:rPr>
              <a:t>main: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a:t>
            </a:r>
            <a:r>
              <a:rPr lang="en-US" b="1" dirty="0">
                <a:latin typeface="Courier New" panose="02070309020205020404" pitchFamily="49" charset="0"/>
                <a:cs typeface="Courier New" panose="02070309020205020404" pitchFamily="49" charset="0"/>
              </a:rPr>
              <a:t> r0, #63</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bx</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lr</a:t>
            </a:r>
            <a:endParaRPr lang="fr-FR" b="1" dirty="0">
              <a:latin typeface="Courier New" panose="02070309020205020404" pitchFamily="49" charset="0"/>
              <a:cs typeface="Courier New" panose="02070309020205020404" pitchFamily="49" charset="0"/>
            </a:endParaRPr>
          </a:p>
          <a:p>
            <a:pPr marL="0" indent="0">
              <a:buNone/>
            </a:pPr>
            <a:endParaRPr lang="en-US" b="1" dirty="0" smtClean="0"/>
          </a:p>
          <a:p>
            <a:pPr marL="0" indent="0">
              <a:buNone/>
            </a:pPr>
            <a:r>
              <a:rPr lang="en-US" b="1" dirty="0" smtClean="0"/>
              <a:t>...cheater.</a:t>
            </a:r>
          </a:p>
          <a:p>
            <a:pPr marL="0" indent="0">
              <a:buNone/>
            </a:pPr>
            <a:r>
              <a:rPr lang="en-US" b="1" dirty="0" smtClean="0"/>
              <a:t>The point was to show you how to do a simple addition of two variables.</a:t>
            </a:r>
            <a:endParaRPr lang="en-US" b="1" dirty="0"/>
          </a:p>
        </p:txBody>
      </p:sp>
    </p:spTree>
    <p:extLst>
      <p:ext uri="{BB962C8B-B14F-4D97-AF65-F5344CB8AC3E}">
        <p14:creationId xmlns:p14="http://schemas.microsoft.com/office/powerpoint/2010/main" val="348226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Assembly (also by </a:t>
            </a:r>
            <a:r>
              <a:rPr lang="en-US" dirty="0" err="1" smtClean="0"/>
              <a:t>gcc</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	</a:t>
            </a:r>
            <a:r>
              <a:rPr lang="en-US" b="1" dirty="0" smtClean="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globl</a:t>
            </a:r>
            <a:r>
              <a:rPr lang="en-US" b="1" dirty="0">
                <a:latin typeface="Courier New" panose="02070309020205020404" pitchFamily="49" charset="0"/>
                <a:cs typeface="Courier New" panose="02070309020205020404" pitchFamily="49" charset="0"/>
              </a:rPr>
              <a:t>  main</a:t>
            </a:r>
          </a:p>
          <a:p>
            <a:pPr marL="0" indent="0">
              <a:buNone/>
            </a:pPr>
            <a:r>
              <a:rPr lang="en-US" b="1" dirty="0">
                <a:latin typeface="Courier New" panose="02070309020205020404" pitchFamily="49" charset="0"/>
                <a:cs typeface="Courier New" panose="02070309020205020404" pitchFamily="49" charset="0"/>
              </a:rPr>
              <a:t>main: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pushl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ebp</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esp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ebp</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subl</a:t>
            </a:r>
            <a:r>
              <a:rPr lang="en-US" b="1" dirty="0">
                <a:latin typeface="Courier New" panose="02070309020205020404" pitchFamily="49" charset="0"/>
                <a:cs typeface="Courier New" panose="02070309020205020404" pitchFamily="49" charset="0"/>
              </a:rPr>
              <a:t>    $16, %</a:t>
            </a:r>
            <a:r>
              <a:rPr lang="en-US" b="1" dirty="0" err="1">
                <a:latin typeface="Courier New" panose="02070309020205020404" pitchFamily="49" charset="0"/>
                <a:cs typeface="Courier New" panose="02070309020205020404" pitchFamily="49" charset="0"/>
              </a:rPr>
              <a:t>esp</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movl</a:t>
            </a:r>
            <a:r>
              <a:rPr lang="en-US" b="1" dirty="0">
                <a:latin typeface="Courier New" panose="02070309020205020404" pitchFamily="49" charset="0"/>
                <a:cs typeface="Courier New" panose="02070309020205020404" pitchFamily="49" charset="0"/>
              </a:rPr>
              <a:t>    $42, -8(%</a:t>
            </a:r>
            <a:r>
              <a:rPr lang="en-US" b="1" dirty="0" err="1">
                <a:latin typeface="Courier New" panose="02070309020205020404" pitchFamily="49" charset="0"/>
                <a:cs typeface="Courier New" panose="02070309020205020404" pitchFamily="49" charset="0"/>
              </a:rPr>
              <a:t>ebp</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movl</a:t>
            </a:r>
            <a:r>
              <a:rPr lang="en-US" b="1" dirty="0">
                <a:latin typeface="Courier New" panose="02070309020205020404" pitchFamily="49" charset="0"/>
                <a:cs typeface="Courier New" panose="02070309020205020404" pitchFamily="49" charset="0"/>
              </a:rPr>
              <a:t>    $21, -4(%</a:t>
            </a:r>
            <a:r>
              <a:rPr lang="en-US" b="1" dirty="0" err="1">
                <a:latin typeface="Courier New" panose="02070309020205020404" pitchFamily="49" charset="0"/>
                <a:cs typeface="Courier New" panose="02070309020205020404" pitchFamily="49" charset="0"/>
              </a:rPr>
              <a:t>ebp</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movl</a:t>
            </a:r>
            <a:r>
              <a:rPr lang="en-US" b="1" dirty="0">
                <a:latin typeface="Courier New" panose="02070309020205020404" pitchFamily="49" charset="0"/>
                <a:cs typeface="Courier New" panose="02070309020205020404" pitchFamily="49" charset="0"/>
              </a:rPr>
              <a:t>    -4(%</a:t>
            </a:r>
            <a:r>
              <a:rPr lang="en-US" b="1" dirty="0" err="1">
                <a:latin typeface="Courier New" panose="02070309020205020404" pitchFamily="49" charset="0"/>
                <a:cs typeface="Courier New" panose="02070309020205020404" pitchFamily="49" charset="0"/>
              </a:rPr>
              <a:t>ebp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eax</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movl</a:t>
            </a:r>
            <a:r>
              <a:rPr lang="en-US" b="1" dirty="0">
                <a:latin typeface="Courier New" panose="02070309020205020404" pitchFamily="49" charset="0"/>
                <a:cs typeface="Courier New" panose="02070309020205020404" pitchFamily="49" charset="0"/>
              </a:rPr>
              <a:t>    -8(%</a:t>
            </a:r>
            <a:r>
              <a:rPr lang="en-US" b="1" dirty="0" err="1">
                <a:latin typeface="Courier New" panose="02070309020205020404" pitchFamily="49" charset="0"/>
                <a:cs typeface="Courier New" panose="02070309020205020404" pitchFamily="49" charset="0"/>
              </a:rPr>
              <a:t>ebp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edx</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addl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edx</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eax</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leave</a:t>
            </a:r>
          </a:p>
          <a:p>
            <a:pPr marL="0" indent="0">
              <a:buNone/>
            </a:pPr>
            <a:r>
              <a:rPr lang="en-US" b="1" dirty="0">
                <a:latin typeface="Courier New" panose="02070309020205020404" pitchFamily="49" charset="0"/>
                <a:cs typeface="Courier New" panose="02070309020205020404" pitchFamily="49" charset="0"/>
              </a:rPr>
              <a:t>    ret</a:t>
            </a:r>
          </a:p>
        </p:txBody>
      </p:sp>
    </p:spTree>
    <p:extLst>
      <p:ext uri="{BB962C8B-B14F-4D97-AF65-F5344CB8AC3E}">
        <p14:creationId xmlns:p14="http://schemas.microsoft.com/office/powerpoint/2010/main" val="2340393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68K assembly</a:t>
            </a:r>
            <a:endParaRPr lang="en-US" dirty="0"/>
          </a:p>
        </p:txBody>
      </p:sp>
      <p:sp>
        <p:nvSpPr>
          <p:cNvPr id="3" name="Content Placeholder 2"/>
          <p:cNvSpPr>
            <a:spLocks noGrp="1"/>
          </p:cNvSpPr>
          <p:nvPr>
            <p:ph idx="1"/>
          </p:nvPr>
        </p:nvSpPr>
        <p:spPr/>
        <p:txBody>
          <a:bodyPr/>
          <a:lstStyle/>
          <a:p>
            <a:r>
              <a:rPr lang="en-US" dirty="0" smtClean="0"/>
              <a:t>Something like this (I’m a bit rusty):</a:t>
            </a:r>
          </a:p>
          <a:p>
            <a:pPr marL="0" indent="0">
              <a:buNone/>
            </a:pPr>
            <a:r>
              <a:rPr lang="en-US" b="1" dirty="0" smtClean="0">
                <a:latin typeface="Courier New" panose="02070309020205020404" pitchFamily="49" charset="0"/>
                <a:cs typeface="Courier New" panose="02070309020205020404" pitchFamily="49" charset="0"/>
              </a:rPr>
              <a:t>START ORG $1000</a:t>
            </a:r>
          </a:p>
          <a:p>
            <a:pPr marL="0" indent="0">
              <a:buNone/>
            </a:pPr>
            <a:r>
              <a:rPr lang="en-US" b="1" dirty="0" smtClean="0">
                <a:latin typeface="Courier New" panose="02070309020205020404" pitchFamily="49" charset="0"/>
                <a:cs typeface="Courier New" panose="02070309020205020404" pitchFamily="49" charset="0"/>
              </a:rPr>
              <a:t>MOVE #42,D0</a:t>
            </a:r>
          </a:p>
          <a:p>
            <a:pPr marL="0" indent="0">
              <a:buNone/>
            </a:pPr>
            <a:r>
              <a:rPr lang="en-US" b="1" dirty="0" smtClean="0">
                <a:latin typeface="Courier New" panose="02070309020205020404" pitchFamily="49" charset="0"/>
                <a:cs typeface="Courier New" panose="02070309020205020404" pitchFamily="49" charset="0"/>
              </a:rPr>
              <a:t>MOVE #21,D1</a:t>
            </a:r>
          </a:p>
          <a:p>
            <a:pPr marL="0" indent="0">
              <a:buNone/>
            </a:pPr>
            <a:r>
              <a:rPr lang="en-US" b="1" dirty="0" smtClean="0">
                <a:latin typeface="Courier New" panose="02070309020205020404" pitchFamily="49" charset="0"/>
                <a:cs typeface="Courier New" panose="02070309020205020404" pitchFamily="49" charset="0"/>
              </a:rPr>
              <a:t>ADD D1,D0</a:t>
            </a:r>
          </a:p>
          <a:p>
            <a:pPr marL="0" indent="0">
              <a:buNone/>
            </a:pPr>
            <a:r>
              <a:rPr lang="en-US" b="1" dirty="0" smtClean="0">
                <a:latin typeface="Courier New" panose="02070309020205020404" pitchFamily="49" charset="0"/>
                <a:cs typeface="Courier New" panose="02070309020205020404" pitchFamily="49" charset="0"/>
              </a:rPr>
              <a:t>END START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9092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Architectures</a:t>
            </a:r>
            <a:endParaRPr lang="en-US" dirty="0"/>
          </a:p>
        </p:txBody>
      </p:sp>
      <p:sp>
        <p:nvSpPr>
          <p:cNvPr id="3" name="Content Placeholder 2"/>
          <p:cNvSpPr>
            <a:spLocks noGrp="1"/>
          </p:cNvSpPr>
          <p:nvPr>
            <p:ph idx="1"/>
          </p:nvPr>
        </p:nvSpPr>
        <p:spPr/>
        <p:txBody>
          <a:bodyPr>
            <a:normAutofit lnSpcReduction="10000"/>
          </a:bodyPr>
          <a:lstStyle/>
          <a:p>
            <a:r>
              <a:rPr lang="en-US" dirty="0" smtClean="0"/>
              <a:t>Each assembly language represents a specific “Instruction Set Architecture”, or ISA.</a:t>
            </a:r>
          </a:p>
          <a:p>
            <a:r>
              <a:rPr lang="en-US" dirty="0" smtClean="0"/>
              <a:t>This doesn’t mean a specific CPU or model, but rather a whole family of chips that will read the same kind of instructions. x86, 68K, PPC, ARM, MIPS, Alpha, POWER...</a:t>
            </a:r>
          </a:p>
          <a:p>
            <a:r>
              <a:rPr lang="en-US" dirty="0" smtClean="0"/>
              <a:t>Interfaces are forever!</a:t>
            </a:r>
          </a:p>
          <a:p>
            <a:r>
              <a:rPr lang="en-US" dirty="0" smtClean="0"/>
              <a:t>While commands might be added to an ISA over time (ARMv7 is a superset of ARMv6 which is a superset of ARMv5...) commands are basically never removed, as it would mean a new CPU would not be able to run programs compiled for earlier architectures.</a:t>
            </a:r>
          </a:p>
          <a:p>
            <a:r>
              <a:rPr lang="en-US" dirty="0" smtClean="0"/>
              <a:t>So MAKE SURE YOU GET IT RIGHT THE FIRST TIME.</a:t>
            </a:r>
            <a:endParaRPr lang="en-US" dirty="0"/>
          </a:p>
        </p:txBody>
      </p:sp>
    </p:spTree>
    <p:extLst>
      <p:ext uri="{BB962C8B-B14F-4D97-AF65-F5344CB8AC3E}">
        <p14:creationId xmlns:p14="http://schemas.microsoft.com/office/powerpoint/2010/main" val="163229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 ISA Me, Mario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invent a terrible ISA, and see what we can do!</a:t>
            </a:r>
          </a:p>
          <a:p>
            <a:r>
              <a:rPr lang="en-US" dirty="0" smtClean="0"/>
              <a:t>We’ve got 4 </a:t>
            </a:r>
            <a:r>
              <a:rPr lang="en-US" dirty="0"/>
              <a:t>r</a:t>
            </a:r>
            <a:r>
              <a:rPr lang="en-US" dirty="0" smtClean="0"/>
              <a:t>egisters to use: R0 through R3.</a:t>
            </a:r>
          </a:p>
          <a:p>
            <a:r>
              <a:rPr lang="en-US" dirty="0" smtClean="0"/>
              <a:t>We’ve just got two commands</a:t>
            </a:r>
            <a:r>
              <a:rPr lang="en-US" dirty="0"/>
              <a:t> </a:t>
            </a:r>
            <a:r>
              <a:rPr lang="en-US" dirty="0" smtClean="0"/>
              <a:t>in our ISA:</a:t>
            </a:r>
          </a:p>
          <a:p>
            <a:pPr lvl="1"/>
            <a:r>
              <a:rPr lang="en-US" dirty="0" smtClean="0"/>
              <a:t>ADD: takes a register, followed by a register or a number</a:t>
            </a:r>
          </a:p>
          <a:p>
            <a:pPr lvl="2"/>
            <a:r>
              <a:rPr lang="en-US" dirty="0"/>
              <a:t>Example: ADD r0, r1 </a:t>
            </a:r>
            <a:r>
              <a:rPr lang="en-US" dirty="0" smtClean="0"/>
              <a:t>     does </a:t>
            </a:r>
            <a:r>
              <a:rPr lang="en-US" dirty="0"/>
              <a:t>r0 = r0+r1</a:t>
            </a:r>
          </a:p>
          <a:p>
            <a:pPr lvl="2"/>
            <a:r>
              <a:rPr lang="en-US" dirty="0"/>
              <a:t>Example: ADD </a:t>
            </a:r>
            <a:r>
              <a:rPr lang="en-US" dirty="0" smtClean="0"/>
              <a:t>r2, -r3     does r2 </a:t>
            </a:r>
            <a:r>
              <a:rPr lang="en-US" dirty="0"/>
              <a:t>= </a:t>
            </a:r>
            <a:r>
              <a:rPr lang="en-US" dirty="0" smtClean="0"/>
              <a:t>r2-r3</a:t>
            </a:r>
            <a:endParaRPr lang="en-US" dirty="0"/>
          </a:p>
          <a:p>
            <a:pPr lvl="2"/>
            <a:r>
              <a:rPr lang="en-US" dirty="0" smtClean="0"/>
              <a:t>Example: ADD r0, -1      subtracts 1 from r0</a:t>
            </a:r>
          </a:p>
          <a:p>
            <a:pPr lvl="1"/>
            <a:r>
              <a:rPr lang="en-US" dirty="0" smtClean="0"/>
              <a:t>JGZ: if the register just written to is &gt; 0, go back to the top of the program and keep running</a:t>
            </a:r>
          </a:p>
          <a:p>
            <a:pPr lvl="2"/>
            <a:r>
              <a:rPr lang="en-US" dirty="0" smtClean="0"/>
              <a:t>Example: ADD r0, r1, followed by JGZ will jump back up to the top of the program if r0 is &gt;= 0 after being added to by r1.</a:t>
            </a:r>
          </a:p>
          <a:p>
            <a:pPr lvl="2"/>
            <a:r>
              <a:rPr lang="en-US" dirty="0" smtClean="0"/>
              <a:t>Example: ADD r0,-10 followed by JGZ will jump back to the top if r0 was 11 or higher before having 10 knocked off of it. </a:t>
            </a:r>
          </a:p>
          <a:p>
            <a:pPr lvl="2"/>
            <a:endParaRPr lang="en-US" dirty="0" smtClean="0"/>
          </a:p>
          <a:p>
            <a:endParaRPr lang="en-US" dirty="0" smtClean="0"/>
          </a:p>
        </p:txBody>
      </p:sp>
    </p:spTree>
    <p:extLst>
      <p:ext uri="{BB962C8B-B14F-4D97-AF65-F5344CB8AC3E}">
        <p14:creationId xmlns:p14="http://schemas.microsoft.com/office/powerpoint/2010/main" val="698503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 Due Next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Puzzle 1: Implement </a:t>
            </a:r>
            <a:r>
              <a:rPr lang="en-US" dirty="0"/>
              <a:t>multiplication on this system!</a:t>
            </a:r>
          </a:p>
          <a:p>
            <a:pPr lvl="1"/>
            <a:r>
              <a:rPr lang="en-US" dirty="0" smtClean="0"/>
              <a:t>Input: R0 </a:t>
            </a:r>
            <a:r>
              <a:rPr lang="en-US" dirty="0"/>
              <a:t>and </a:t>
            </a:r>
            <a:r>
              <a:rPr lang="en-US" dirty="0" smtClean="0"/>
              <a:t>R1 (positive </a:t>
            </a:r>
            <a:r>
              <a:rPr lang="en-US" dirty="0" err="1" smtClean="0"/>
              <a:t>ints</a:t>
            </a:r>
            <a:r>
              <a:rPr lang="en-US" dirty="0" smtClean="0"/>
              <a:t>). </a:t>
            </a:r>
            <a:r>
              <a:rPr lang="en-US" dirty="0" smtClean="0"/>
              <a:t>(R2 </a:t>
            </a:r>
            <a:r>
              <a:rPr lang="en-US" dirty="0"/>
              <a:t>and R3 </a:t>
            </a:r>
            <a:r>
              <a:rPr lang="en-US" dirty="0" smtClean="0"/>
              <a:t>will start </a:t>
            </a:r>
            <a:r>
              <a:rPr lang="en-US" dirty="0"/>
              <a:t>at 0</a:t>
            </a:r>
            <a:r>
              <a:rPr lang="en-US" dirty="0" smtClean="0"/>
              <a:t>.)</a:t>
            </a:r>
            <a:endParaRPr lang="en-US" dirty="0"/>
          </a:p>
          <a:p>
            <a:pPr lvl="1"/>
            <a:r>
              <a:rPr lang="en-US" dirty="0" smtClean="0"/>
              <a:t>Output: At the end of your program, R0 must contain R0*R1. The state of the other registers doesn’t matter.</a:t>
            </a:r>
          </a:p>
          <a:p>
            <a:r>
              <a:rPr lang="en-US" dirty="0" smtClean="0"/>
              <a:t>Puzzle 2: Implement modulus on this system!</a:t>
            </a:r>
          </a:p>
          <a:p>
            <a:pPr lvl="1"/>
            <a:r>
              <a:rPr lang="en-US" dirty="0" smtClean="0"/>
              <a:t>Input: R0 and </a:t>
            </a:r>
            <a:r>
              <a:rPr lang="en-US" dirty="0" smtClean="0"/>
              <a:t>R1 (positive </a:t>
            </a:r>
            <a:r>
              <a:rPr lang="en-US" dirty="0" err="1" smtClean="0"/>
              <a:t>ints</a:t>
            </a:r>
            <a:r>
              <a:rPr lang="en-US" dirty="0" smtClean="0"/>
              <a:t>). </a:t>
            </a:r>
            <a:r>
              <a:rPr lang="en-US" dirty="0" smtClean="0"/>
              <a:t>(R2 and R3 will start at 0.) </a:t>
            </a:r>
          </a:p>
          <a:p>
            <a:pPr lvl="1"/>
            <a:r>
              <a:rPr lang="en-US" dirty="0" smtClean="0"/>
              <a:t>Output: R0 must be set to R0 % </a:t>
            </a:r>
            <a:r>
              <a:rPr lang="en-US" dirty="0" smtClean="0"/>
              <a:t>R1. </a:t>
            </a:r>
            <a:r>
              <a:rPr lang="en-US" dirty="0" smtClean="0"/>
              <a:t>The state of the other registers doesn’t matter.</a:t>
            </a:r>
          </a:p>
          <a:p>
            <a:r>
              <a:rPr lang="en-US" dirty="0" smtClean="0"/>
              <a:t>Puzzle 3: Copying register values</a:t>
            </a:r>
          </a:p>
          <a:p>
            <a:pPr lvl="1"/>
            <a:r>
              <a:rPr lang="en-US" dirty="0" smtClean="0"/>
              <a:t>Input: R2 and R3. (R0 and R1 will start at 0.)</a:t>
            </a:r>
          </a:p>
          <a:p>
            <a:pPr lvl="1"/>
            <a:r>
              <a:rPr lang="en-US" dirty="0" smtClean="0"/>
              <a:t>Output: R0 must equal R2’s original value, R1 must equal R3’s original value. R2 must equal 0, R3 must equal 0.</a:t>
            </a:r>
            <a:endParaRPr lang="en-US" dirty="0"/>
          </a:p>
          <a:p>
            <a:endParaRPr lang="en-US" dirty="0"/>
          </a:p>
        </p:txBody>
      </p:sp>
    </p:spTree>
    <p:extLst>
      <p:ext uri="{BB962C8B-B14F-4D97-AF65-F5344CB8AC3E}">
        <p14:creationId xmlns:p14="http://schemas.microsoft.com/office/powerpoint/2010/main" val="117338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Syllabus Review</a:t>
            </a:r>
          </a:p>
          <a:p>
            <a:r>
              <a:rPr lang="en-US" dirty="0" smtClean="0"/>
              <a:t>Grading</a:t>
            </a:r>
          </a:p>
          <a:p>
            <a:r>
              <a:rPr lang="en-US" dirty="0" smtClean="0"/>
              <a:t>Extra Credit Opportunities</a:t>
            </a:r>
          </a:p>
          <a:p>
            <a:pPr marL="0" indent="0">
              <a:buNone/>
            </a:pPr>
            <a:endParaRPr lang="en-US" dirty="0"/>
          </a:p>
          <a:p>
            <a:pPr marL="0" indent="0">
              <a:buNone/>
            </a:pPr>
            <a:r>
              <a:rPr lang="en-US" dirty="0" smtClean="0"/>
              <a:t>Course Topics for this year:</a:t>
            </a:r>
          </a:p>
          <a:p>
            <a:r>
              <a:rPr lang="en-US" dirty="0" smtClean="0"/>
              <a:t>Computer Architecture</a:t>
            </a:r>
          </a:p>
          <a:p>
            <a:r>
              <a:rPr lang="en-US" dirty="0"/>
              <a:t>Physical Computing</a:t>
            </a:r>
          </a:p>
          <a:p>
            <a:r>
              <a:rPr lang="en-US" dirty="0" smtClean="0"/>
              <a:t>Learning Assembly Programming</a:t>
            </a:r>
          </a:p>
        </p:txBody>
      </p:sp>
    </p:spTree>
    <p:extLst>
      <p:ext uri="{BB962C8B-B14F-4D97-AF65-F5344CB8AC3E}">
        <p14:creationId xmlns:p14="http://schemas.microsoft.com/office/powerpoint/2010/main" val="276007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Review policies and procedures yay</a:t>
            </a:r>
          </a:p>
          <a:p>
            <a:r>
              <a:rPr lang="en-US" dirty="0" smtClean="0"/>
              <a:t>NOTE: Our server this year will be on </a:t>
            </a:r>
            <a:r>
              <a:rPr lang="en-US" b="1" dirty="0" smtClean="0"/>
              <a:t>rpi.csci4x.com</a:t>
            </a:r>
            <a:r>
              <a:rPr lang="en-US" dirty="0" smtClean="0"/>
              <a:t>, not www.csci4x.com, as you may be used to.</a:t>
            </a:r>
          </a:p>
          <a:p>
            <a:pPr lvl="1"/>
            <a:r>
              <a:rPr lang="en-US" dirty="0" smtClean="0"/>
              <a:t>It’s a super-powerful $35 computer that will be hosting all of your school work.</a:t>
            </a:r>
          </a:p>
          <a:p>
            <a:pPr lvl="1"/>
            <a:r>
              <a:rPr lang="en-US" dirty="0" smtClean="0"/>
              <a:t>So treat it nicely, eh?</a:t>
            </a:r>
          </a:p>
          <a:p>
            <a:r>
              <a:rPr lang="en-US" dirty="0" smtClean="0"/>
              <a:t>The most important bit, grading:</a:t>
            </a:r>
          </a:p>
          <a:p>
            <a:pPr lvl="1"/>
            <a:r>
              <a:rPr lang="en-US" dirty="0" smtClean="0"/>
              <a:t>20% Midterm I (week 6)</a:t>
            </a:r>
          </a:p>
          <a:p>
            <a:pPr lvl="1"/>
            <a:r>
              <a:rPr lang="en-US" dirty="0" smtClean="0"/>
              <a:t>20% Midterm II (week 12)</a:t>
            </a:r>
          </a:p>
          <a:p>
            <a:pPr lvl="1"/>
            <a:r>
              <a:rPr lang="en-US" dirty="0" smtClean="0"/>
              <a:t>20% Final Exam</a:t>
            </a:r>
          </a:p>
          <a:p>
            <a:pPr lvl="1"/>
            <a:r>
              <a:rPr lang="en-US" dirty="0" smtClean="0"/>
              <a:t>20% Individual Homework</a:t>
            </a:r>
          </a:p>
          <a:p>
            <a:pPr lvl="1"/>
            <a:r>
              <a:rPr lang="en-US" dirty="0" smtClean="0"/>
              <a:t>20% Group Projects</a:t>
            </a:r>
          </a:p>
          <a:p>
            <a:endParaRPr lang="en-US" dirty="0"/>
          </a:p>
        </p:txBody>
      </p:sp>
    </p:spTree>
    <p:extLst>
      <p:ext uri="{BB962C8B-B14F-4D97-AF65-F5344CB8AC3E}">
        <p14:creationId xmlns:p14="http://schemas.microsoft.com/office/powerpoint/2010/main" val="2741970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a:t>
            </a:r>
            <a:r>
              <a:rPr lang="en-US" dirty="0" smtClean="0"/>
              <a:t>Crédit</a:t>
            </a:r>
            <a:endParaRPr lang="en-US" dirty="0"/>
          </a:p>
        </p:txBody>
      </p:sp>
      <p:sp>
        <p:nvSpPr>
          <p:cNvPr id="3" name="Content Placeholder 2"/>
          <p:cNvSpPr>
            <a:spLocks noGrp="1"/>
          </p:cNvSpPr>
          <p:nvPr>
            <p:ph idx="1"/>
          </p:nvPr>
        </p:nvSpPr>
        <p:spPr/>
        <p:txBody>
          <a:bodyPr>
            <a:normAutofit/>
          </a:bodyPr>
          <a:lstStyle/>
          <a:p>
            <a:r>
              <a:rPr lang="en-US" dirty="0" smtClean="0"/>
              <a:t>One of the things I most enjoy about teaching is coming up with fun ways of offering extra credit.</a:t>
            </a:r>
          </a:p>
          <a:p>
            <a:r>
              <a:rPr lang="en-US" dirty="0" smtClean="0"/>
              <a:t>What I care about is you </a:t>
            </a:r>
            <a:r>
              <a:rPr lang="en-US" i="1" dirty="0" smtClean="0"/>
              <a:t>all</a:t>
            </a:r>
            <a:r>
              <a:rPr lang="en-US" dirty="0" smtClean="0"/>
              <a:t> walking away from my class knowing the material at 100%, and able to </a:t>
            </a:r>
            <a:r>
              <a:rPr lang="en-US" i="1" dirty="0" smtClean="0"/>
              <a:t>use it</a:t>
            </a:r>
            <a:r>
              <a:rPr lang="en-US" dirty="0" smtClean="0"/>
              <a:t>.</a:t>
            </a:r>
          </a:p>
          <a:p>
            <a:pPr lvl="1"/>
            <a:r>
              <a:rPr lang="en-US" dirty="0" smtClean="0"/>
              <a:t>Also, don’t shame this institution when you transfer.</a:t>
            </a:r>
          </a:p>
          <a:p>
            <a:pPr lvl="1"/>
            <a:r>
              <a:rPr lang="en-US" dirty="0" smtClean="0"/>
              <a:t>Especially UCSD, because that would be embarrassing.</a:t>
            </a:r>
          </a:p>
          <a:p>
            <a:r>
              <a:rPr lang="en-US" dirty="0" smtClean="0"/>
              <a:t>So if your grades aren’t doing well, appeal to me to do extra work, and unless </a:t>
            </a:r>
            <a:r>
              <a:rPr lang="en-US" i="1" dirty="0" smtClean="0"/>
              <a:t>it’s after the final</a:t>
            </a:r>
            <a:r>
              <a:rPr lang="en-US" dirty="0" smtClean="0"/>
              <a:t>, I’ll tend to come up with something fun and educational.</a:t>
            </a:r>
          </a:p>
          <a:p>
            <a:pPr lvl="1"/>
            <a:r>
              <a:rPr lang="en-US" dirty="0" smtClean="0"/>
              <a:t>Note: All extra credit projects are made available to all students.</a:t>
            </a:r>
          </a:p>
          <a:p>
            <a:endParaRPr lang="en-US" dirty="0"/>
          </a:p>
        </p:txBody>
      </p:sp>
    </p:spTree>
    <p:extLst>
      <p:ext uri="{BB962C8B-B14F-4D97-AF65-F5344CB8AC3E}">
        <p14:creationId xmlns:p14="http://schemas.microsoft.com/office/powerpoint/2010/main" val="3861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 </a:t>
            </a:r>
            <a:r>
              <a:rPr lang="en-US" dirty="0"/>
              <a:t>Crédit</a:t>
            </a:r>
          </a:p>
        </p:txBody>
      </p:sp>
      <p:sp>
        <p:nvSpPr>
          <p:cNvPr id="3" name="Content Placeholder 2"/>
          <p:cNvSpPr>
            <a:spLocks noGrp="1"/>
          </p:cNvSpPr>
          <p:nvPr>
            <p:ph idx="1"/>
          </p:nvPr>
        </p:nvSpPr>
        <p:spPr/>
        <p:txBody>
          <a:bodyPr>
            <a:normAutofit fontScale="92500" lnSpcReduction="10000"/>
          </a:bodyPr>
          <a:lstStyle/>
          <a:p>
            <a:r>
              <a:rPr lang="en-US" dirty="0" smtClean="0"/>
              <a:t>The class will be divided into four groups, based on where you are sitting right now. </a:t>
            </a:r>
          </a:p>
          <a:p>
            <a:pPr lvl="1"/>
            <a:r>
              <a:rPr lang="en-US" dirty="0" smtClean="0"/>
              <a:t>Front right will be called “Slytherin”</a:t>
            </a:r>
          </a:p>
          <a:p>
            <a:pPr lvl="1"/>
            <a:r>
              <a:rPr lang="en-US" dirty="0" smtClean="0"/>
              <a:t>Front left will be called “</a:t>
            </a:r>
            <a:r>
              <a:rPr lang="en-US" dirty="0" err="1" smtClean="0"/>
              <a:t>Ravenclaw</a:t>
            </a:r>
            <a:r>
              <a:rPr lang="en-US" dirty="0" smtClean="0"/>
              <a:t>”</a:t>
            </a:r>
          </a:p>
          <a:p>
            <a:pPr lvl="1"/>
            <a:r>
              <a:rPr lang="en-US" dirty="0" smtClean="0"/>
              <a:t>Back right will be called “</a:t>
            </a:r>
            <a:r>
              <a:rPr lang="en-US" dirty="0" err="1" smtClean="0"/>
              <a:t>Hufflepuff</a:t>
            </a:r>
            <a:r>
              <a:rPr lang="en-US" dirty="0" smtClean="0"/>
              <a:t>”</a:t>
            </a:r>
          </a:p>
          <a:p>
            <a:pPr lvl="1"/>
            <a:r>
              <a:rPr lang="en-US" dirty="0" smtClean="0"/>
              <a:t>Back left will be called “Gryffindor”</a:t>
            </a:r>
          </a:p>
          <a:p>
            <a:pPr lvl="1"/>
            <a:r>
              <a:rPr lang="en-US" dirty="0" smtClean="0"/>
              <a:t>I will move students around if people drop.</a:t>
            </a:r>
          </a:p>
          <a:p>
            <a:r>
              <a:rPr lang="en-US" dirty="0" smtClean="0"/>
              <a:t>If you do something to impress me, either by answering a question or finding a mistake in my work or any other act of academic awesomeness, I’ll award group bonus points.</a:t>
            </a:r>
          </a:p>
          <a:p>
            <a:r>
              <a:rPr lang="en-US" dirty="0" smtClean="0"/>
              <a:t>At the end of the semester, 10% of extra crédit will be given out, proportionally to the amount of points earned.</a:t>
            </a:r>
            <a:endParaRPr lang="en-US" dirty="0"/>
          </a:p>
        </p:txBody>
      </p:sp>
    </p:spTree>
    <p:extLst>
      <p:ext uri="{BB962C8B-B14F-4D97-AF65-F5344CB8AC3E}">
        <p14:creationId xmlns:p14="http://schemas.microsoft.com/office/powerpoint/2010/main" val="191377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 </a:t>
            </a:r>
            <a:r>
              <a:rPr lang="en-US" dirty="0"/>
              <a:t>Crédit</a:t>
            </a:r>
          </a:p>
        </p:txBody>
      </p:sp>
      <p:sp>
        <p:nvSpPr>
          <p:cNvPr id="3" name="Content Placeholder 2"/>
          <p:cNvSpPr>
            <a:spLocks noGrp="1"/>
          </p:cNvSpPr>
          <p:nvPr>
            <p:ph idx="1"/>
          </p:nvPr>
        </p:nvSpPr>
        <p:spPr/>
        <p:txBody>
          <a:bodyPr>
            <a:normAutofit/>
          </a:bodyPr>
          <a:lstStyle/>
          <a:p>
            <a:r>
              <a:rPr lang="en-US" dirty="0" smtClean="0"/>
              <a:t>Suppose at the end of the semester, </a:t>
            </a:r>
            <a:r>
              <a:rPr lang="en-US" dirty="0" err="1" smtClean="0"/>
              <a:t>Griffindor</a:t>
            </a:r>
            <a:r>
              <a:rPr lang="en-US" dirty="0" smtClean="0"/>
              <a:t> has 100 points, Slytherin has 200 points, </a:t>
            </a:r>
            <a:r>
              <a:rPr lang="en-US" dirty="0" err="1" smtClean="0"/>
              <a:t>Hufflepuff</a:t>
            </a:r>
            <a:r>
              <a:rPr lang="en-US" dirty="0" smtClean="0"/>
              <a:t> has 50 points, and </a:t>
            </a:r>
            <a:r>
              <a:rPr lang="en-US" dirty="0" err="1" smtClean="0"/>
              <a:t>Ravenclaw</a:t>
            </a:r>
            <a:r>
              <a:rPr lang="en-US" dirty="0" smtClean="0"/>
              <a:t> has 250 points. </a:t>
            </a:r>
          </a:p>
          <a:p>
            <a:r>
              <a:rPr lang="en-US" dirty="0" smtClean="0"/>
              <a:t>Total points = 500</a:t>
            </a:r>
          </a:p>
          <a:p>
            <a:r>
              <a:rPr lang="en-US" dirty="0" smtClean="0"/>
              <a:t>All students in </a:t>
            </a:r>
            <a:r>
              <a:rPr lang="en-US" dirty="0" err="1" smtClean="0"/>
              <a:t>Griffindor</a:t>
            </a:r>
            <a:r>
              <a:rPr lang="en-US" dirty="0" smtClean="0"/>
              <a:t> get 100/(total points) = +1.5%</a:t>
            </a:r>
          </a:p>
          <a:p>
            <a:r>
              <a:rPr lang="en-US" dirty="0" smtClean="0"/>
              <a:t>All Slytherin get 200/(total points) = +3.2%</a:t>
            </a:r>
          </a:p>
          <a:p>
            <a:r>
              <a:rPr lang="en-US" dirty="0" err="1" smtClean="0"/>
              <a:t>Hufflepuffers</a:t>
            </a:r>
            <a:r>
              <a:rPr lang="en-US" dirty="0" smtClean="0"/>
              <a:t> get 50/(total points) = +0.8%</a:t>
            </a:r>
          </a:p>
          <a:p>
            <a:r>
              <a:rPr lang="en-US" dirty="0" smtClean="0"/>
              <a:t>And overachieving </a:t>
            </a:r>
            <a:r>
              <a:rPr lang="en-US" dirty="0" err="1" smtClean="0"/>
              <a:t>Ravenclaw</a:t>
            </a:r>
            <a:r>
              <a:rPr lang="en-US" dirty="0" smtClean="0"/>
              <a:t> gets +4.15%</a:t>
            </a:r>
          </a:p>
          <a:p>
            <a:r>
              <a:rPr lang="en-US" dirty="0" smtClean="0"/>
              <a:t>+10 points to </a:t>
            </a:r>
            <a:r>
              <a:rPr lang="en-US" dirty="0" err="1" smtClean="0"/>
              <a:t>Ravenclaw</a:t>
            </a:r>
            <a:r>
              <a:rPr lang="en-US" dirty="0" smtClean="0"/>
              <a:t> for finding the error. Thanks, Ben. </a:t>
            </a:r>
            <a:endParaRPr lang="en-US" dirty="0"/>
          </a:p>
        </p:txBody>
      </p:sp>
    </p:spTree>
    <p:extLst>
      <p:ext uri="{BB962C8B-B14F-4D97-AF65-F5344CB8AC3E}">
        <p14:creationId xmlns:p14="http://schemas.microsoft.com/office/powerpoint/2010/main" val="2484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 </a:t>
            </a:r>
            <a:r>
              <a:rPr lang="en-US" dirty="0"/>
              <a:t>Crédit</a:t>
            </a:r>
          </a:p>
        </p:txBody>
      </p:sp>
      <p:sp>
        <p:nvSpPr>
          <p:cNvPr id="3" name="Content Placeholder 2"/>
          <p:cNvSpPr>
            <a:spLocks noGrp="1"/>
          </p:cNvSpPr>
          <p:nvPr>
            <p:ph idx="1"/>
          </p:nvPr>
        </p:nvSpPr>
        <p:spPr/>
        <p:txBody>
          <a:bodyPr>
            <a:normAutofit fontScale="85000" lnSpcReduction="10000"/>
          </a:bodyPr>
          <a:lstStyle/>
          <a:p>
            <a:r>
              <a:rPr lang="en-US" dirty="0" smtClean="0"/>
              <a:t>The first option for group extra credit will be for each group to create a web site to track these point totals.</a:t>
            </a:r>
          </a:p>
          <a:p>
            <a:pPr lvl="1"/>
            <a:r>
              <a:rPr lang="en-US" dirty="0" smtClean="0"/>
              <a:t>No this isn’t a web class, you’ll need to figure it out on your own.</a:t>
            </a:r>
          </a:p>
          <a:p>
            <a:r>
              <a:rPr lang="en-US" dirty="0" smtClean="0"/>
              <a:t>Details:</a:t>
            </a:r>
          </a:p>
          <a:p>
            <a:pPr marL="800100" lvl="1" indent="-457200">
              <a:buFont typeface="+mj-lt"/>
              <a:buAutoNum type="arabicPeriod"/>
            </a:pPr>
            <a:r>
              <a:rPr lang="en-US" dirty="0" smtClean="0"/>
              <a:t>It needs to be hostable from </a:t>
            </a:r>
            <a:r>
              <a:rPr lang="en-US" dirty="0" smtClean="0">
                <a:hlinkClick r:id="rId2"/>
              </a:rPr>
              <a:t>www.csci4x.com</a:t>
            </a:r>
            <a:r>
              <a:rPr lang="en-US" dirty="0" smtClean="0"/>
              <a:t>, which means only Apache, PHP, MySQL are available server-side.</a:t>
            </a:r>
          </a:p>
          <a:p>
            <a:pPr marL="800100" lvl="1" indent="-457200">
              <a:buFont typeface="+mj-lt"/>
              <a:buAutoNum type="arabicPeriod"/>
            </a:pPr>
            <a:r>
              <a:rPr lang="en-US" dirty="0" smtClean="0"/>
              <a:t>It needs to log all transactions publicly, so all students can audit it and see that Mason is not giving extra points to Slytherin.</a:t>
            </a:r>
          </a:p>
          <a:p>
            <a:pPr marL="800100" lvl="1" indent="-457200">
              <a:buFont typeface="+mj-lt"/>
              <a:buAutoNum type="arabicPeriod"/>
            </a:pPr>
            <a:r>
              <a:rPr lang="en-US" dirty="0" smtClean="0"/>
              <a:t>It should be big, colorful, and easy to quickly add or remove points from the individual schools.</a:t>
            </a:r>
          </a:p>
          <a:p>
            <a:pPr marL="800100" lvl="1" indent="-457200">
              <a:buFont typeface="+mj-lt"/>
              <a:buAutoNum type="arabicPeriod"/>
            </a:pPr>
            <a:r>
              <a:rPr lang="en-US" dirty="0" smtClean="0"/>
              <a:t>The running total should be displayed at all times, including which percentage of the total points each group has.</a:t>
            </a:r>
          </a:p>
          <a:p>
            <a:pPr marL="800100" lvl="1" indent="-457200">
              <a:buFont typeface="+mj-lt"/>
              <a:buAutoNum type="arabicPeriod"/>
            </a:pPr>
            <a:r>
              <a:rPr lang="en-US" dirty="0" smtClean="0"/>
              <a:t>It is worth 50 points to your group, due in one week. If I accept your group’s project over the others, it’s another 50 points.</a:t>
            </a:r>
            <a:endParaRPr lang="en-US" dirty="0"/>
          </a:p>
        </p:txBody>
      </p:sp>
    </p:spTree>
    <p:extLst>
      <p:ext uri="{BB962C8B-B14F-4D97-AF65-F5344CB8AC3E}">
        <p14:creationId xmlns:p14="http://schemas.microsoft.com/office/powerpoint/2010/main" val="400353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for the Semester</a:t>
            </a:r>
            <a:endParaRPr lang="en-US" dirty="0"/>
          </a:p>
        </p:txBody>
      </p:sp>
      <p:sp>
        <p:nvSpPr>
          <p:cNvPr id="3" name="Content Placeholder 2"/>
          <p:cNvSpPr>
            <a:spLocks noGrp="1"/>
          </p:cNvSpPr>
          <p:nvPr>
            <p:ph idx="1"/>
          </p:nvPr>
        </p:nvSpPr>
        <p:spPr/>
        <p:txBody>
          <a:bodyPr/>
          <a:lstStyle/>
          <a:p>
            <a:r>
              <a:rPr lang="en-US" sz="2000" dirty="0" smtClean="0"/>
              <a:t>We’re going to be learning three main things in this class:</a:t>
            </a:r>
          </a:p>
          <a:p>
            <a:pPr lvl="1"/>
            <a:r>
              <a:rPr lang="en-US" sz="1800" dirty="0" smtClean="0"/>
              <a:t>Computer Architecture</a:t>
            </a:r>
          </a:p>
          <a:p>
            <a:pPr lvl="2"/>
            <a:r>
              <a:rPr lang="en-US" sz="1600" dirty="0" smtClean="0"/>
              <a:t>What it is, how they compare and all that.</a:t>
            </a:r>
          </a:p>
          <a:p>
            <a:pPr lvl="1"/>
            <a:r>
              <a:rPr lang="en-US" sz="1800" dirty="0"/>
              <a:t>Physical Computing</a:t>
            </a:r>
          </a:p>
          <a:p>
            <a:pPr lvl="2"/>
            <a:r>
              <a:rPr lang="en-US" sz="1600" dirty="0"/>
              <a:t>Connecting computers to the real world.</a:t>
            </a:r>
          </a:p>
          <a:p>
            <a:pPr lvl="1"/>
            <a:r>
              <a:rPr lang="en-US" sz="1800" dirty="0" smtClean="0"/>
              <a:t>Assembly Programming</a:t>
            </a:r>
          </a:p>
          <a:p>
            <a:pPr lvl="2"/>
            <a:r>
              <a:rPr lang="en-US" sz="1600" dirty="0" smtClean="0"/>
              <a:t>The </a:t>
            </a:r>
            <a:r>
              <a:rPr lang="en-US" sz="1600" dirty="0" err="1" smtClean="0"/>
              <a:t>Hows</a:t>
            </a:r>
            <a:r>
              <a:rPr lang="en-US" sz="1600" dirty="0" smtClean="0"/>
              <a:t> and Whys of assembly.</a:t>
            </a:r>
          </a:p>
          <a:p>
            <a:pPr lvl="1"/>
            <a:endParaRPr lang="en-US" dirty="0"/>
          </a:p>
        </p:txBody>
      </p:sp>
    </p:spTree>
    <p:extLst>
      <p:ext uri="{BB962C8B-B14F-4D97-AF65-F5344CB8AC3E}">
        <p14:creationId xmlns:p14="http://schemas.microsoft.com/office/powerpoint/2010/main" val="318132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1787</TotalTime>
  <Words>1904</Words>
  <Application>Microsoft Office PowerPoint</Application>
  <PresentationFormat>On-screen Show (4:3)</PresentationFormat>
  <Paragraphs>200</Paragraphs>
  <Slides>27</Slides>
  <Notes>0</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CSCI 45 Computer Organization </vt:lpstr>
      <vt:lpstr>4K Video</vt:lpstr>
      <vt:lpstr>Agenda</vt:lpstr>
      <vt:lpstr>Syllabus Review</vt:lpstr>
      <vt:lpstr>Extra Crédit</vt:lpstr>
      <vt:lpstr>Group Extra Crédit</vt:lpstr>
      <vt:lpstr>Group Extra Crédit</vt:lpstr>
      <vt:lpstr>Group Extra Crédit</vt:lpstr>
      <vt:lpstr>Overview for the Semester</vt:lpstr>
      <vt:lpstr>Computer Architecture</vt:lpstr>
      <vt:lpstr>Me, At Your Level....</vt:lpstr>
      <vt:lpstr>Benefits</vt:lpstr>
      <vt:lpstr>But wait – there’s more!</vt:lpstr>
      <vt:lpstr>Physical Computing</vt:lpstr>
      <vt:lpstr>Assembly Programming</vt:lpstr>
      <vt:lpstr>Why?</vt:lpstr>
      <vt:lpstr>So... what does assembly look like?</vt:lpstr>
      <vt:lpstr>So... what does assembly look like?</vt:lpstr>
      <vt:lpstr>PowerPoint Presentation</vt:lpstr>
      <vt:lpstr>ARM Assembly</vt:lpstr>
      <vt:lpstr>Here’s gcc’s first attempt at the same code in assembly</vt:lpstr>
      <vt:lpstr>Here’s gcc with optimization turned on</vt:lpstr>
      <vt:lpstr>x86 Assembly (also by gcc)</vt:lpstr>
      <vt:lpstr>68K assembly</vt:lpstr>
      <vt:lpstr>Instruction Set Architectures</vt:lpstr>
      <vt:lpstr>Homework 1 – ISA Me, Mario</vt:lpstr>
      <vt:lpstr>Homework 1 – Due Next Class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Computer Organization </dc:title>
  <dc:creator>Bill</dc:creator>
  <cp:lastModifiedBy>William Kerney</cp:lastModifiedBy>
  <cp:revision>67</cp:revision>
  <dcterms:created xsi:type="dcterms:W3CDTF">2006-08-16T00:00:00Z</dcterms:created>
  <dcterms:modified xsi:type="dcterms:W3CDTF">2016-01-12T18:25:51Z</dcterms:modified>
</cp:coreProperties>
</file>