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7" r:id="rId10"/>
    <p:sldId id="268" r:id="rId11"/>
    <p:sldId id="265" r:id="rId12"/>
    <p:sldId id="266" r:id="rId13"/>
    <p:sldId id="269" r:id="rId14"/>
    <p:sldId id="270" r:id="rId15"/>
    <p:sldId id="271" r:id="rId16"/>
    <p:sldId id="272" r:id="rId17"/>
    <p:sldId id="278" r:id="rId18"/>
    <p:sldId id="260" r:id="rId19"/>
    <p:sldId id="273" r:id="rId20"/>
    <p:sldId id="274" r:id="rId21"/>
    <p:sldId id="275" r:id="rId22"/>
    <p:sldId id="277" r:id="rId23"/>
    <p:sldId id="276"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2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3958A313-8978-48A9-97FA-BDADDCA21199}" type="datetimeFigureOut">
              <a:rPr lang="en-US" smtClean="0"/>
              <a:t>4/21/2016</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615288D-D1E6-4466-926B-CEE2EE014F92}"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58A313-8978-48A9-97FA-BDADDCA21199}" type="datetimeFigureOut">
              <a:rPr lang="en-US" smtClean="0"/>
              <a:t>4/21/2016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15288D-D1E6-4466-926B-CEE2EE014F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58A313-8978-48A9-97FA-BDADDCA21199}" type="datetimeFigureOut">
              <a:rPr lang="en-US" smtClean="0"/>
              <a:t>4/21/2016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15288D-D1E6-4466-926B-CEE2EE014F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58A313-8978-48A9-97FA-BDADDCA21199}" type="datetimeFigureOut">
              <a:rPr lang="en-US" smtClean="0"/>
              <a:t>4/21/2016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15288D-D1E6-4466-926B-CEE2EE014F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3958A313-8978-48A9-97FA-BDADDCA21199}" type="datetimeFigureOut">
              <a:rPr lang="en-US" smtClean="0"/>
              <a:t>4/21/2016</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615288D-D1E6-4466-926B-CEE2EE014F92}"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958A313-8978-48A9-97FA-BDADDCA21199}" type="datetimeFigureOut">
              <a:rPr lang="en-US" smtClean="0"/>
              <a:t>4/21/2016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615288D-D1E6-4466-926B-CEE2EE014F92}"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958A313-8978-48A9-97FA-BDADDCA21199}" type="datetimeFigureOut">
              <a:rPr lang="en-US" smtClean="0"/>
              <a:t>4/21/2016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615288D-D1E6-4466-926B-CEE2EE014F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958A313-8978-48A9-97FA-BDADDCA21199}" type="datetimeFigureOut">
              <a:rPr lang="en-US" smtClean="0"/>
              <a:t>4/21/2016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615288D-D1E6-4466-926B-CEE2EE014F92}"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958A313-8978-48A9-97FA-BDADDCA21199}" type="datetimeFigureOut">
              <a:rPr lang="en-US" smtClean="0"/>
              <a:t>4/21/2016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615288D-D1E6-4466-926B-CEE2EE014F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3958A313-8978-48A9-97FA-BDADDCA21199}" type="datetimeFigureOut">
              <a:rPr lang="en-US" smtClean="0"/>
              <a:t>4/21/2016</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615288D-D1E6-4466-926B-CEE2EE014F92}"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3958A313-8978-48A9-97FA-BDADDCA21199}" type="datetimeFigureOut">
              <a:rPr lang="en-US" smtClean="0"/>
              <a:t>4/21/2016</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615288D-D1E6-4466-926B-CEE2EE014F92}"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3958A313-8978-48A9-97FA-BDADDCA21199}" type="datetimeFigureOut">
              <a:rPr lang="en-US" smtClean="0"/>
              <a:t>4/21/2016</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615288D-D1E6-4466-926B-CEE2EE014F92}"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infocenter.arm.com/help/index.jsp?topic=/com.arm.doc.ddi0464f/index.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infocenter.arm.com/help/index.jsp?topic=/com.arm.doc.dui0225d/BBAJIHEC.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CSCI 45 – Memory Management</a:t>
            </a:r>
            <a:endParaRPr lang="en-US" dirty="0"/>
          </a:p>
        </p:txBody>
      </p:sp>
      <p:sp>
        <p:nvSpPr>
          <p:cNvPr id="3" name="Subtitle 2"/>
          <p:cNvSpPr>
            <a:spLocks noGrp="1"/>
          </p:cNvSpPr>
          <p:nvPr>
            <p:ph type="subTitle" idx="1"/>
          </p:nvPr>
        </p:nvSpPr>
        <p:spPr/>
        <p:txBody>
          <a:bodyPr/>
          <a:lstStyle/>
          <a:p>
            <a:r>
              <a:rPr lang="en-US" dirty="0" smtClean="0"/>
              <a:t>Professor Charles Francis Xavier</a:t>
            </a:r>
            <a:endParaRPr lang="en-US" dirty="0"/>
          </a:p>
        </p:txBody>
      </p:sp>
    </p:spTree>
    <p:extLst>
      <p:ext uri="{BB962C8B-B14F-4D97-AF65-F5344CB8AC3E}">
        <p14:creationId xmlns:p14="http://schemas.microsoft.com/office/powerpoint/2010/main" val="2109255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olde</a:t>
            </a:r>
            <a:r>
              <a:rPr lang="en-US" dirty="0" smtClean="0"/>
              <a:t> systems, you could have conflicts if two devices both wanted to use the same interrupt request line.</a:t>
            </a:r>
          </a:p>
          <a:p>
            <a:r>
              <a:rPr lang="en-US" dirty="0" smtClean="0"/>
              <a:t>In modern systems, devices can share request lines just fine, so this is no longer a problem users have to worry about.</a:t>
            </a:r>
          </a:p>
          <a:p>
            <a:r>
              <a:rPr lang="en-US" dirty="0" smtClean="0"/>
              <a:t>If multiple devices trigger at the same time, the one with the highest priority executes first.</a:t>
            </a:r>
          </a:p>
          <a:p>
            <a:endParaRPr lang="en-US" dirty="0" smtClean="0"/>
          </a:p>
        </p:txBody>
      </p:sp>
    </p:spTree>
    <p:extLst>
      <p:ext uri="{BB962C8B-B14F-4D97-AF65-F5344CB8AC3E}">
        <p14:creationId xmlns:p14="http://schemas.microsoft.com/office/powerpoint/2010/main" val="241862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a:t>
            </a:r>
            <a:r>
              <a:rPr lang="en-US" dirty="0" smtClean="0"/>
              <a:t> Faulting</a:t>
            </a:r>
            <a:endParaRPr lang="en-US" dirty="0"/>
          </a:p>
        </p:txBody>
      </p:sp>
      <p:sp>
        <p:nvSpPr>
          <p:cNvPr id="3" name="Content Placeholder 2"/>
          <p:cNvSpPr>
            <a:spLocks noGrp="1"/>
          </p:cNvSpPr>
          <p:nvPr>
            <p:ph idx="1"/>
          </p:nvPr>
        </p:nvSpPr>
        <p:spPr/>
        <p:txBody>
          <a:bodyPr/>
          <a:lstStyle/>
          <a:p>
            <a:r>
              <a:rPr lang="en-US" dirty="0" smtClean="0"/>
              <a:t>So when your </a:t>
            </a:r>
            <a:r>
              <a:rPr lang="en-US" dirty="0" err="1" smtClean="0"/>
              <a:t>a.out</a:t>
            </a:r>
            <a:r>
              <a:rPr lang="en-US" dirty="0" smtClean="0"/>
              <a:t> program tries to access memory that the OS has declared out of bounds for whatever reason, the OS will trigger the </a:t>
            </a:r>
            <a:r>
              <a:rPr lang="en-US" dirty="0" err="1" smtClean="0"/>
              <a:t>seg</a:t>
            </a:r>
            <a:r>
              <a:rPr lang="en-US" dirty="0" smtClean="0"/>
              <a:t> fault function the OS has set up.</a:t>
            </a:r>
          </a:p>
          <a:p>
            <a:r>
              <a:rPr lang="en-US" dirty="0" smtClean="0"/>
              <a:t>The OS then can choose what to do with your program. Most of the time, it’ll just kill it, and print “SEGMENTATION FAULT” to the screen. </a:t>
            </a:r>
            <a:endParaRPr lang="en-US" dirty="0"/>
          </a:p>
        </p:txBody>
      </p:sp>
    </p:spTree>
    <p:extLst>
      <p:ext uri="{BB962C8B-B14F-4D97-AF65-F5344CB8AC3E}">
        <p14:creationId xmlns:p14="http://schemas.microsoft.com/office/powerpoint/2010/main" val="374423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a:t>
            </a:r>
            <a:r>
              <a:rPr lang="en-US" dirty="0" smtClean="0"/>
              <a:t> Faulting</a:t>
            </a:r>
            <a:endParaRPr lang="en-US" dirty="0"/>
          </a:p>
        </p:txBody>
      </p:sp>
      <p:sp>
        <p:nvSpPr>
          <p:cNvPr id="3" name="Content Placeholder 2"/>
          <p:cNvSpPr>
            <a:spLocks noGrp="1"/>
          </p:cNvSpPr>
          <p:nvPr>
            <p:ph idx="1"/>
          </p:nvPr>
        </p:nvSpPr>
        <p:spPr/>
        <p:txBody>
          <a:bodyPr/>
          <a:lstStyle/>
          <a:p>
            <a:r>
              <a:rPr lang="en-US" dirty="0" smtClean="0"/>
              <a:t>However, if you have enabled core dumping (“</a:t>
            </a:r>
            <a:r>
              <a:rPr lang="en-US" dirty="0" err="1" smtClean="0"/>
              <a:t>unlimit</a:t>
            </a:r>
            <a:r>
              <a:rPr lang="en-US" dirty="0" smtClean="0"/>
              <a:t> </a:t>
            </a:r>
            <a:r>
              <a:rPr lang="en-US" dirty="0" err="1" smtClean="0"/>
              <a:t>coredumpsize</a:t>
            </a:r>
            <a:r>
              <a:rPr lang="en-US" dirty="0" smtClean="0"/>
              <a:t>”), then the OS’s </a:t>
            </a:r>
            <a:r>
              <a:rPr lang="en-US" dirty="0" err="1" smtClean="0"/>
              <a:t>seg</a:t>
            </a:r>
            <a:r>
              <a:rPr lang="en-US" dirty="0" smtClean="0"/>
              <a:t> fault function will also save the current state of your program, including what line of code it was executing, to a </a:t>
            </a:r>
            <a:r>
              <a:rPr lang="en-US" i="1" dirty="0" smtClean="0"/>
              <a:t>core file</a:t>
            </a:r>
            <a:r>
              <a:rPr lang="en-US" dirty="0" smtClean="0"/>
              <a:t>.</a:t>
            </a:r>
          </a:p>
          <a:p>
            <a:r>
              <a:rPr lang="en-US" dirty="0" smtClean="0"/>
              <a:t>A core file is a snapshot of all of your program’s memory at the time of death.</a:t>
            </a:r>
          </a:p>
          <a:p>
            <a:r>
              <a:rPr lang="en-US" dirty="0" smtClean="0"/>
              <a:t>You can then GDB it.</a:t>
            </a:r>
            <a:endParaRPr lang="en-US" dirty="0"/>
          </a:p>
        </p:txBody>
      </p:sp>
    </p:spTree>
    <p:extLst>
      <p:ext uri="{BB962C8B-B14F-4D97-AF65-F5344CB8AC3E}">
        <p14:creationId xmlns:p14="http://schemas.microsoft.com/office/powerpoint/2010/main" val="422990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a:t>
            </a:r>
            <a:endParaRPr lang="en-US" dirty="0"/>
          </a:p>
        </p:txBody>
      </p:sp>
      <p:sp>
        <p:nvSpPr>
          <p:cNvPr id="3" name="Content Placeholder 2"/>
          <p:cNvSpPr>
            <a:spLocks noGrp="1"/>
          </p:cNvSpPr>
          <p:nvPr>
            <p:ph idx="1"/>
          </p:nvPr>
        </p:nvSpPr>
        <p:spPr/>
        <p:txBody>
          <a:bodyPr/>
          <a:lstStyle/>
          <a:p>
            <a:r>
              <a:rPr lang="en-US" dirty="0" smtClean="0"/>
              <a:t>So how do we know when something is out of bounds?</a:t>
            </a:r>
          </a:p>
          <a:p>
            <a:r>
              <a:rPr lang="en-US" dirty="0" smtClean="0"/>
              <a:t>This is what a part of the system called the Memory Management Unit is for.</a:t>
            </a:r>
          </a:p>
          <a:p>
            <a:r>
              <a:rPr lang="en-US" dirty="0" smtClean="0"/>
              <a:t>Whenever a program tries accessing a spot in memory, it has to pass through the MMU first.</a:t>
            </a:r>
          </a:p>
          <a:p>
            <a:r>
              <a:rPr lang="en-US" dirty="0" smtClean="0"/>
              <a:t>If your access is not allowed, SEG FAULT.</a:t>
            </a:r>
            <a:endParaRPr lang="en-US" dirty="0"/>
          </a:p>
        </p:txBody>
      </p:sp>
    </p:spTree>
    <p:extLst>
      <p:ext uri="{BB962C8B-B14F-4D97-AF65-F5344CB8AC3E}">
        <p14:creationId xmlns:p14="http://schemas.microsoft.com/office/powerpoint/2010/main" val="26527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381" y="609600"/>
            <a:ext cx="6042819" cy="6042819"/>
          </a:xfrm>
        </p:spPr>
      </p:pic>
    </p:spTree>
    <p:extLst>
      <p:ext uri="{BB962C8B-B14F-4D97-AF65-F5344CB8AC3E}">
        <p14:creationId xmlns:p14="http://schemas.microsoft.com/office/powerpoint/2010/main" val="2470273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a:t>
            </a:r>
            <a:endParaRPr lang="en-US" dirty="0"/>
          </a:p>
        </p:txBody>
      </p:sp>
      <p:sp>
        <p:nvSpPr>
          <p:cNvPr id="3" name="Content Placeholder 2"/>
          <p:cNvSpPr>
            <a:spLocks noGrp="1"/>
          </p:cNvSpPr>
          <p:nvPr>
            <p:ph idx="1"/>
          </p:nvPr>
        </p:nvSpPr>
        <p:spPr/>
        <p:txBody>
          <a:bodyPr/>
          <a:lstStyle/>
          <a:p>
            <a:r>
              <a:rPr lang="en-US" dirty="0" smtClean="0"/>
              <a:t>The MMU does more than that, though.</a:t>
            </a:r>
          </a:p>
          <a:p>
            <a:r>
              <a:rPr lang="en-US" dirty="0" smtClean="0"/>
              <a:t>It can give each program its own address space, which means every program can think that it is loaded at memory address 0 or whatever, but in reality, it might be in some totally different part of RAM.</a:t>
            </a:r>
          </a:p>
          <a:p>
            <a:r>
              <a:rPr lang="en-US" dirty="0" smtClean="0"/>
              <a:t>Your program operates in a </a:t>
            </a:r>
            <a:r>
              <a:rPr lang="en-US" b="1" dirty="0" smtClean="0"/>
              <a:t>virtual memory space</a:t>
            </a:r>
            <a:r>
              <a:rPr lang="en-US" dirty="0" smtClean="0"/>
              <a:t>, which the MMU translates to a </a:t>
            </a:r>
            <a:r>
              <a:rPr lang="en-US" b="1" dirty="0" smtClean="0"/>
              <a:t>physical</a:t>
            </a:r>
            <a:r>
              <a:rPr lang="en-US" dirty="0" smtClean="0"/>
              <a:t> memory location.</a:t>
            </a:r>
            <a:endParaRPr lang="en-US" dirty="0"/>
          </a:p>
        </p:txBody>
      </p:sp>
    </p:spTree>
    <p:extLst>
      <p:ext uri="{BB962C8B-B14F-4D97-AF65-F5344CB8AC3E}">
        <p14:creationId xmlns:p14="http://schemas.microsoft.com/office/powerpoint/2010/main" val="317839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a:t>
            </a:r>
            <a:endParaRPr lang="en-US" dirty="0"/>
          </a:p>
        </p:txBody>
      </p:sp>
      <p:sp>
        <p:nvSpPr>
          <p:cNvPr id="3" name="Content Placeholder 2"/>
          <p:cNvSpPr>
            <a:spLocks noGrp="1"/>
          </p:cNvSpPr>
          <p:nvPr>
            <p:ph idx="1"/>
          </p:nvPr>
        </p:nvSpPr>
        <p:spPr/>
        <p:txBody>
          <a:bodyPr/>
          <a:lstStyle/>
          <a:p>
            <a:r>
              <a:rPr lang="en-US" dirty="0" smtClean="0"/>
              <a:t>Suppose your program thinks it starts at memory address 0x0, but it is really loaded at memory address 0x10000000.</a:t>
            </a:r>
          </a:p>
          <a:p>
            <a:r>
              <a:rPr lang="en-US" dirty="0" smtClean="0"/>
              <a:t>When your program says to load from memory address 0xF, the MMU will:</a:t>
            </a:r>
          </a:p>
          <a:p>
            <a:pPr lvl="1"/>
            <a:r>
              <a:rPr lang="en-US" dirty="0" smtClean="0"/>
              <a:t>First check to see if that’s a legit access</a:t>
            </a:r>
          </a:p>
          <a:p>
            <a:pPr lvl="2"/>
            <a:r>
              <a:rPr lang="en-US" dirty="0" smtClean="0"/>
              <a:t>If not, SEG FAULT</a:t>
            </a:r>
          </a:p>
          <a:p>
            <a:pPr lvl="1"/>
            <a:r>
              <a:rPr lang="en-US" dirty="0" smtClean="0"/>
              <a:t>Second, translate it into a physical address (RAM location 0x1000000F),  and do the load.</a:t>
            </a:r>
            <a:endParaRPr lang="en-US" dirty="0"/>
          </a:p>
        </p:txBody>
      </p:sp>
    </p:spTree>
    <p:extLst>
      <p:ext uri="{BB962C8B-B14F-4D97-AF65-F5344CB8AC3E}">
        <p14:creationId xmlns:p14="http://schemas.microsoft.com/office/powerpoint/2010/main" val="392612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Buffer</a:t>
            </a:r>
            <a:endParaRPr lang="en-US" dirty="0"/>
          </a:p>
        </p:txBody>
      </p:sp>
      <p:sp>
        <p:nvSpPr>
          <p:cNvPr id="3" name="Content Placeholder 2"/>
          <p:cNvSpPr>
            <a:spLocks noGrp="1"/>
          </p:cNvSpPr>
          <p:nvPr>
            <p:ph idx="1"/>
          </p:nvPr>
        </p:nvSpPr>
        <p:spPr/>
        <p:txBody>
          <a:bodyPr/>
          <a:lstStyle/>
          <a:p>
            <a:r>
              <a:rPr lang="en-US" dirty="0" smtClean="0"/>
              <a:t>As you can imagine, it can be hard to map between all these different programs (which might even be running under different OSes on the same machine) and their virtual and physical memory locations.</a:t>
            </a:r>
          </a:p>
          <a:p>
            <a:r>
              <a:rPr lang="en-US" dirty="0" smtClean="0"/>
              <a:t>So the “TLB” is a cache specifically to keep track of these translations.</a:t>
            </a:r>
            <a:endParaRPr lang="en-US" dirty="0"/>
          </a:p>
        </p:txBody>
      </p:sp>
    </p:spTree>
    <p:extLst>
      <p:ext uri="{BB962C8B-B14F-4D97-AF65-F5344CB8AC3E}">
        <p14:creationId xmlns:p14="http://schemas.microsoft.com/office/powerpoint/2010/main" val="128015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Buffer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a:t>
            </a:r>
            <a:r>
              <a:rPr lang="en-US" dirty="0"/>
              <a:t>TLB entry contains a virtual address, page size, physical address, and a set of memory properties that include the memory type and access permissions. Each entry is marked as being associated with a particular </a:t>
            </a:r>
            <a:r>
              <a:rPr lang="en-US" i="1" dirty="0"/>
              <a:t>Application Space ID</a:t>
            </a:r>
            <a:r>
              <a:rPr lang="en-US" dirty="0"/>
              <a:t> (ASID), or as global for all application spaces. The TLB entry also contains a field to store the </a:t>
            </a:r>
            <a:r>
              <a:rPr lang="en-US" i="1" dirty="0"/>
              <a:t>Virtual Machine Identifier</a:t>
            </a:r>
            <a:r>
              <a:rPr lang="en-US" dirty="0"/>
              <a:t> (VMID) that brought in the </a:t>
            </a:r>
            <a:r>
              <a:rPr lang="en-US" dirty="0" smtClean="0"/>
              <a:t>entry” -</a:t>
            </a:r>
            <a:r>
              <a:rPr lang="en-US" dirty="0" smtClean="0">
                <a:hlinkClick r:id="rId2"/>
              </a:rPr>
              <a:t>Source</a:t>
            </a:r>
            <a:endParaRPr lang="en-US" dirty="0"/>
          </a:p>
        </p:txBody>
      </p:sp>
    </p:spTree>
    <p:extLst>
      <p:ext uri="{BB962C8B-B14F-4D97-AF65-F5344CB8AC3E}">
        <p14:creationId xmlns:p14="http://schemas.microsoft.com/office/powerpoint/2010/main" val="297226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a:t>
            </a:r>
            <a:endParaRPr lang="en-US" dirty="0"/>
          </a:p>
        </p:txBody>
      </p:sp>
      <p:sp>
        <p:nvSpPr>
          <p:cNvPr id="3" name="Content Placeholder 2"/>
          <p:cNvSpPr>
            <a:spLocks noGrp="1"/>
          </p:cNvSpPr>
          <p:nvPr>
            <p:ph idx="1"/>
          </p:nvPr>
        </p:nvSpPr>
        <p:spPr/>
        <p:txBody>
          <a:bodyPr/>
          <a:lstStyle/>
          <a:p>
            <a:r>
              <a:rPr lang="en-US" dirty="0" smtClean="0"/>
              <a:t>This allows you to protect the OS from unwelcome modifications.</a:t>
            </a:r>
          </a:p>
          <a:p>
            <a:r>
              <a:rPr lang="en-US" dirty="0" smtClean="0"/>
              <a:t>A program is limited to its own segment space, so the only memory that it can access are the memory locations </a:t>
            </a:r>
            <a:r>
              <a:rPr lang="en-US" i="1" dirty="0" smtClean="0"/>
              <a:t>mapped</a:t>
            </a:r>
            <a:r>
              <a:rPr lang="en-US" dirty="0" smtClean="0"/>
              <a:t> in by the OS.</a:t>
            </a:r>
          </a:p>
          <a:p>
            <a:r>
              <a:rPr lang="en-US" dirty="0" smtClean="0"/>
              <a:t>For example, the OS might want to share its </a:t>
            </a:r>
            <a:r>
              <a:rPr lang="en-US" dirty="0" err="1" smtClean="0"/>
              <a:t>ethernet</a:t>
            </a:r>
            <a:r>
              <a:rPr lang="en-US" dirty="0" smtClean="0"/>
              <a:t> buffer with your program.</a:t>
            </a:r>
            <a:endParaRPr lang="en-US" dirty="0"/>
          </a:p>
        </p:txBody>
      </p:sp>
    </p:spTree>
    <p:extLst>
      <p:ext uri="{BB962C8B-B14F-4D97-AF65-F5344CB8AC3E}">
        <p14:creationId xmlns:p14="http://schemas.microsoft.com/office/powerpoint/2010/main" val="275387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Group Projects</a:t>
            </a:r>
          </a:p>
          <a:p>
            <a:r>
              <a:rPr lang="en-US" dirty="0" err="1" smtClean="0"/>
              <a:t>Seg</a:t>
            </a:r>
            <a:r>
              <a:rPr lang="en-US" dirty="0" smtClean="0"/>
              <a:t> Faulting</a:t>
            </a:r>
          </a:p>
          <a:p>
            <a:r>
              <a:rPr lang="en-US" dirty="0" smtClean="0"/>
              <a:t>Memory Management</a:t>
            </a:r>
          </a:p>
          <a:p>
            <a:r>
              <a:rPr lang="en-US" dirty="0" smtClean="0"/>
              <a:t>HW6</a:t>
            </a:r>
            <a:endParaRPr lang="en-US" dirty="0"/>
          </a:p>
        </p:txBody>
      </p:sp>
    </p:spTree>
    <p:extLst>
      <p:ext uri="{BB962C8B-B14F-4D97-AF65-F5344CB8AC3E}">
        <p14:creationId xmlns:p14="http://schemas.microsoft.com/office/powerpoint/2010/main" val="161058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Mapping</a:t>
            </a:r>
            <a:endParaRPr lang="en-US" dirty="0"/>
          </a:p>
        </p:txBody>
      </p:sp>
      <p:sp>
        <p:nvSpPr>
          <p:cNvPr id="3" name="Content Placeholder 2"/>
          <p:cNvSpPr>
            <a:spLocks noGrp="1"/>
          </p:cNvSpPr>
          <p:nvPr>
            <p:ph idx="1"/>
          </p:nvPr>
        </p:nvSpPr>
        <p:spPr/>
        <p:txBody>
          <a:bodyPr/>
          <a:lstStyle/>
          <a:p>
            <a:r>
              <a:rPr lang="en-US" dirty="0" smtClean="0"/>
              <a:t>So when the OS creates your program, loading the object code into the CODE segment of your program, initializing the BSS, etc., it can also </a:t>
            </a:r>
            <a:r>
              <a:rPr lang="en-US" i="1" dirty="0" smtClean="0"/>
              <a:t>map</a:t>
            </a:r>
            <a:r>
              <a:rPr lang="en-US" dirty="0" smtClean="0"/>
              <a:t> into a certain address in memory (often above the stack) the </a:t>
            </a:r>
            <a:r>
              <a:rPr lang="en-US" dirty="0" err="1" smtClean="0"/>
              <a:t>ethernet</a:t>
            </a:r>
            <a:r>
              <a:rPr lang="en-US" dirty="0" smtClean="0"/>
              <a:t> buffer.</a:t>
            </a:r>
          </a:p>
          <a:p>
            <a:r>
              <a:rPr lang="en-US" dirty="0" smtClean="0"/>
              <a:t>So your program could read directly from it for whatever reason.</a:t>
            </a:r>
          </a:p>
        </p:txBody>
      </p:sp>
    </p:spTree>
    <p:extLst>
      <p:ext uri="{BB962C8B-B14F-4D97-AF65-F5344CB8AC3E}">
        <p14:creationId xmlns:p14="http://schemas.microsoft.com/office/powerpoint/2010/main" val="397487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Mapping</a:t>
            </a:r>
            <a:endParaRPr lang="en-US" dirty="0"/>
          </a:p>
        </p:txBody>
      </p:sp>
      <p:sp>
        <p:nvSpPr>
          <p:cNvPr id="3" name="Content Placeholder 2"/>
          <p:cNvSpPr>
            <a:spLocks noGrp="1"/>
          </p:cNvSpPr>
          <p:nvPr>
            <p:ph idx="1"/>
          </p:nvPr>
        </p:nvSpPr>
        <p:spPr/>
        <p:txBody>
          <a:bodyPr/>
          <a:lstStyle/>
          <a:p>
            <a:r>
              <a:rPr lang="en-US" dirty="0" smtClean="0"/>
              <a:t>But the point is, normal user programs only get access to what the OS allows it access to.</a:t>
            </a:r>
          </a:p>
          <a:p>
            <a:r>
              <a:rPr lang="en-US" dirty="0" smtClean="0"/>
              <a:t>Any attempts to go outside your allowed map are detected and killed by the MMU.</a:t>
            </a:r>
          </a:p>
          <a:p>
            <a:r>
              <a:rPr lang="en-US" dirty="0" smtClean="0"/>
              <a:t>The </a:t>
            </a:r>
            <a:r>
              <a:rPr lang="en-US" dirty="0" err="1" smtClean="0"/>
              <a:t>mmap</a:t>
            </a:r>
            <a:r>
              <a:rPr lang="en-US" dirty="0" smtClean="0"/>
              <a:t>() </a:t>
            </a:r>
            <a:r>
              <a:rPr lang="en-US" dirty="0" err="1" smtClean="0"/>
              <a:t>syscall</a:t>
            </a:r>
            <a:r>
              <a:rPr lang="en-US" dirty="0" smtClean="0"/>
              <a:t> can be used to request that the OS map in some memory for you, for example the GPIO memory.</a:t>
            </a:r>
          </a:p>
          <a:p>
            <a:r>
              <a:rPr lang="en-US" dirty="0" smtClean="0"/>
              <a:t>But... this takes root access usually.</a:t>
            </a:r>
          </a:p>
        </p:txBody>
      </p:sp>
    </p:spTree>
    <p:extLst>
      <p:ext uri="{BB962C8B-B14F-4D97-AF65-F5344CB8AC3E}">
        <p14:creationId xmlns:p14="http://schemas.microsoft.com/office/powerpoint/2010/main" val="937162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Mapping</a:t>
            </a:r>
            <a:endParaRPr lang="en-US" dirty="0"/>
          </a:p>
        </p:txBody>
      </p:sp>
      <p:sp>
        <p:nvSpPr>
          <p:cNvPr id="3" name="Content Placeholder 2"/>
          <p:cNvSpPr>
            <a:spLocks noGrp="1"/>
          </p:cNvSpPr>
          <p:nvPr>
            <p:ph idx="1"/>
          </p:nvPr>
        </p:nvSpPr>
        <p:spPr/>
        <p:txBody>
          <a:bodyPr/>
          <a:lstStyle/>
          <a:p>
            <a:r>
              <a:rPr lang="en-US" dirty="0" smtClean="0"/>
              <a:t>One of the nice things about doing bare metal assembly is that the MMU is </a:t>
            </a:r>
            <a:r>
              <a:rPr lang="en-US" i="1" dirty="0" smtClean="0"/>
              <a:t>disabled</a:t>
            </a:r>
            <a:r>
              <a:rPr lang="en-US" dirty="0" smtClean="0"/>
              <a:t> when the CPU first boots. (This is how the OS can set up everything to begin with.)</a:t>
            </a:r>
          </a:p>
          <a:p>
            <a:r>
              <a:rPr lang="en-US" dirty="0" smtClean="0"/>
              <a:t>So you can just read and write to the GPIO’s memory directly without </a:t>
            </a:r>
            <a:r>
              <a:rPr lang="en-US" dirty="0" err="1" smtClean="0"/>
              <a:t>seg</a:t>
            </a:r>
            <a:r>
              <a:rPr lang="en-US" dirty="0" smtClean="0"/>
              <a:t> faulting or using </a:t>
            </a:r>
            <a:r>
              <a:rPr lang="en-US" dirty="0" err="1" smtClean="0"/>
              <a:t>mmap</a:t>
            </a:r>
            <a:r>
              <a:rPr lang="en-US" dirty="0" smtClean="0"/>
              <a:t>.</a:t>
            </a:r>
          </a:p>
        </p:txBody>
      </p:sp>
    </p:spTree>
    <p:extLst>
      <p:ext uri="{BB962C8B-B14F-4D97-AF65-F5344CB8AC3E}">
        <p14:creationId xmlns:p14="http://schemas.microsoft.com/office/powerpoint/2010/main" val="332497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Maps</a:t>
            </a:r>
            <a:endParaRPr lang="en-US" dirty="0"/>
          </a:p>
        </p:txBody>
      </p:sp>
      <p:sp>
        <p:nvSpPr>
          <p:cNvPr id="3" name="Content Placeholder 2"/>
          <p:cNvSpPr>
            <a:spLocks noGrp="1"/>
          </p:cNvSpPr>
          <p:nvPr>
            <p:ph idx="1"/>
          </p:nvPr>
        </p:nvSpPr>
        <p:spPr/>
        <p:txBody>
          <a:bodyPr/>
          <a:lstStyle/>
          <a:p>
            <a:r>
              <a:rPr lang="en-US" dirty="0" smtClean="0"/>
              <a:t>At the end of the day, every program , user, OS, bare metal assembly, whatever, is going to have a “memory map” that it can play with.</a:t>
            </a:r>
          </a:p>
          <a:p>
            <a:r>
              <a:rPr lang="en-US" dirty="0" smtClean="0"/>
              <a:t>This is not just the CODE, BSS, STACK, and HEAP, but also special places in memory that do special things.</a:t>
            </a:r>
          </a:p>
          <a:p>
            <a:r>
              <a:rPr lang="en-US" dirty="0" smtClean="0"/>
              <a:t>Like turning on GPIO pins, or playing music, or writing to the GPU, etc.</a:t>
            </a:r>
            <a:endParaRPr lang="en-US" dirty="0"/>
          </a:p>
        </p:txBody>
      </p:sp>
    </p:spTree>
    <p:extLst>
      <p:ext uri="{BB962C8B-B14F-4D97-AF65-F5344CB8AC3E}">
        <p14:creationId xmlns:p14="http://schemas.microsoft.com/office/powerpoint/2010/main" val="369540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Maps</a:t>
            </a:r>
            <a:endParaRPr lang="en-US" dirty="0"/>
          </a:p>
        </p:txBody>
      </p:sp>
      <p:sp>
        <p:nvSpPr>
          <p:cNvPr id="3" name="Content Placeholder 2"/>
          <p:cNvSpPr>
            <a:spLocks noGrp="1"/>
          </p:cNvSpPr>
          <p:nvPr>
            <p:ph idx="1"/>
          </p:nvPr>
        </p:nvSpPr>
        <p:spPr/>
        <p:txBody>
          <a:bodyPr>
            <a:normAutofit/>
          </a:bodyPr>
          <a:lstStyle/>
          <a:p>
            <a:r>
              <a:rPr lang="en-US" dirty="0" smtClean="0"/>
              <a:t>Every system you work on will put things in different places in memory. </a:t>
            </a:r>
          </a:p>
          <a:p>
            <a:pPr lvl="1"/>
            <a:r>
              <a:rPr lang="en-US" dirty="0" smtClean="0"/>
              <a:t>(And not all peripherals get memory mapped…)</a:t>
            </a:r>
          </a:p>
          <a:p>
            <a:r>
              <a:rPr lang="en-US" dirty="0" smtClean="0"/>
              <a:t>The first thing you do when coding ASM on a new system is to find the memory addresses of the peripherals you want to write to, and write them down.</a:t>
            </a:r>
          </a:p>
          <a:p>
            <a:r>
              <a:rPr lang="en-US" dirty="0" smtClean="0">
                <a:hlinkClick r:id="rId2"/>
              </a:rPr>
              <a:t>Example memory map</a:t>
            </a:r>
            <a:r>
              <a:rPr lang="en-US" dirty="0" smtClean="0"/>
              <a:t>.</a:t>
            </a:r>
          </a:p>
          <a:p>
            <a:r>
              <a:rPr lang="en-US" dirty="0" smtClean="0"/>
              <a:t>And then look up how to </a:t>
            </a:r>
            <a:r>
              <a:rPr lang="en-US" smtClean="0"/>
              <a:t>use each thing.</a:t>
            </a:r>
            <a:endParaRPr lang="en-US" dirty="0" smtClean="0"/>
          </a:p>
        </p:txBody>
      </p:sp>
    </p:spTree>
    <p:extLst>
      <p:ext uri="{BB962C8B-B14F-4D97-AF65-F5344CB8AC3E}">
        <p14:creationId xmlns:p14="http://schemas.microsoft.com/office/powerpoint/2010/main" val="812960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Projects</a:t>
            </a:r>
            <a:endParaRPr lang="en-US" dirty="0"/>
          </a:p>
        </p:txBody>
      </p:sp>
      <p:sp>
        <p:nvSpPr>
          <p:cNvPr id="3" name="Content Placeholder 2"/>
          <p:cNvSpPr>
            <a:spLocks noGrp="1"/>
          </p:cNvSpPr>
          <p:nvPr>
            <p:ph idx="1"/>
          </p:nvPr>
        </p:nvSpPr>
        <p:spPr/>
        <p:txBody>
          <a:bodyPr/>
          <a:lstStyle/>
          <a:p>
            <a:r>
              <a:rPr lang="en-US" dirty="0" smtClean="0"/>
              <a:t>Now that you understand memory maps, you can meet in your groups to look up the memory map for the RPI2 and figure out what you can do for your bare metal group project.</a:t>
            </a:r>
          </a:p>
          <a:p>
            <a:r>
              <a:rPr lang="en-US" dirty="0" smtClean="0"/>
              <a:t>Meet in </a:t>
            </a:r>
            <a:r>
              <a:rPr lang="en-US" smtClean="0"/>
              <a:t>your groups.</a:t>
            </a:r>
            <a:endParaRPr lang="en-US"/>
          </a:p>
        </p:txBody>
      </p:sp>
    </p:spTree>
    <p:extLst>
      <p:ext uri="{BB962C8B-B14F-4D97-AF65-F5344CB8AC3E}">
        <p14:creationId xmlns:p14="http://schemas.microsoft.com/office/powerpoint/2010/main" val="81666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Projects</a:t>
            </a:r>
            <a:endParaRPr lang="en-US" dirty="0"/>
          </a:p>
        </p:txBody>
      </p:sp>
      <p:sp>
        <p:nvSpPr>
          <p:cNvPr id="3" name="Content Placeholder 2"/>
          <p:cNvSpPr>
            <a:spLocks noGrp="1"/>
          </p:cNvSpPr>
          <p:nvPr>
            <p:ph idx="1"/>
          </p:nvPr>
        </p:nvSpPr>
        <p:spPr/>
        <p:txBody>
          <a:bodyPr/>
          <a:lstStyle/>
          <a:p>
            <a:r>
              <a:rPr lang="en-US" dirty="0" smtClean="0"/>
              <a:t>Run through the Baking Pi tutorial in your groups</a:t>
            </a:r>
          </a:p>
          <a:p>
            <a:r>
              <a:rPr lang="en-US" dirty="0" smtClean="0"/>
              <a:t>Document every phase with photos</a:t>
            </a:r>
          </a:p>
          <a:p>
            <a:r>
              <a:rPr lang="en-US" dirty="0"/>
              <a:t>Your Iron Chef Challenge is:</a:t>
            </a:r>
          </a:p>
          <a:p>
            <a:pPr lvl="1"/>
            <a:r>
              <a:rPr lang="en-US" dirty="0" smtClean="0"/>
              <a:t>Use bare metal assembly.</a:t>
            </a:r>
          </a:p>
          <a:p>
            <a:pPr lvl="1"/>
            <a:r>
              <a:rPr lang="en-US" dirty="0" smtClean="0"/>
              <a:t>You have to use NEON in a meaningful way.</a:t>
            </a:r>
          </a:p>
          <a:p>
            <a:pPr lvl="1"/>
            <a:r>
              <a:rPr lang="en-US" dirty="0" smtClean="0"/>
              <a:t>Make something neat.</a:t>
            </a:r>
          </a:p>
          <a:p>
            <a:r>
              <a:rPr lang="en-US" dirty="0" smtClean="0"/>
              <a:t>Due in two weeks from today.</a:t>
            </a:r>
          </a:p>
          <a:p>
            <a:r>
              <a:rPr lang="en-US" dirty="0" smtClean="0"/>
              <a:t>Get me your proposal by next class</a:t>
            </a:r>
            <a:endParaRPr lang="en-US" dirty="0"/>
          </a:p>
        </p:txBody>
      </p:sp>
    </p:spTree>
    <p:extLst>
      <p:ext uri="{BB962C8B-B14F-4D97-AF65-F5344CB8AC3E}">
        <p14:creationId xmlns:p14="http://schemas.microsoft.com/office/powerpoint/2010/main" val="1336984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a:t>
            </a:r>
            <a:r>
              <a:rPr lang="en-US" dirty="0" smtClean="0"/>
              <a:t> Faulting</a:t>
            </a:r>
            <a:endParaRPr lang="en-US" dirty="0"/>
          </a:p>
        </p:txBody>
      </p:sp>
      <p:sp>
        <p:nvSpPr>
          <p:cNvPr id="3" name="Content Placeholder 2"/>
          <p:cNvSpPr>
            <a:spLocks noGrp="1"/>
          </p:cNvSpPr>
          <p:nvPr>
            <p:ph idx="1"/>
          </p:nvPr>
        </p:nvSpPr>
        <p:spPr/>
        <p:txBody>
          <a:bodyPr/>
          <a:lstStyle/>
          <a:p>
            <a:r>
              <a:rPr lang="en-US" dirty="0" smtClean="0"/>
              <a:t>Consider the following code:</a:t>
            </a:r>
          </a:p>
          <a:p>
            <a:pPr lvl="1"/>
            <a:r>
              <a:rPr lang="en-US" dirty="0" smtClean="0"/>
              <a:t>LDR R0, =0x00011000</a:t>
            </a:r>
          </a:p>
          <a:p>
            <a:pPr lvl="1"/>
            <a:r>
              <a:rPr lang="en-US" dirty="0" smtClean="0"/>
              <a:t>LDR R1, [R0]</a:t>
            </a:r>
          </a:p>
          <a:p>
            <a:r>
              <a:rPr lang="en-US" dirty="0" smtClean="0"/>
              <a:t>This reads 32 bits (one word) from the memory address 0x00011000</a:t>
            </a:r>
          </a:p>
          <a:p>
            <a:r>
              <a:rPr lang="en-US" dirty="0" smtClean="0"/>
              <a:t>If you try running this in UNIX, you will </a:t>
            </a:r>
            <a:r>
              <a:rPr lang="en-US" dirty="0" err="1" smtClean="0"/>
              <a:t>seg</a:t>
            </a:r>
            <a:r>
              <a:rPr lang="en-US" dirty="0" smtClean="0"/>
              <a:t> fault.</a:t>
            </a:r>
          </a:p>
          <a:p>
            <a:r>
              <a:rPr lang="en-US" dirty="0" smtClean="0"/>
              <a:t>Why?</a:t>
            </a:r>
            <a:endParaRPr lang="en-US" dirty="0"/>
          </a:p>
        </p:txBody>
      </p:sp>
    </p:spTree>
    <p:extLst>
      <p:ext uri="{BB962C8B-B14F-4D97-AF65-F5344CB8AC3E}">
        <p14:creationId xmlns:p14="http://schemas.microsoft.com/office/powerpoint/2010/main" val="145379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a:t>
            </a:r>
            <a:r>
              <a:rPr lang="en-US" dirty="0" smtClean="0"/>
              <a:t> Faulting</a:t>
            </a:r>
            <a:endParaRPr lang="en-US" dirty="0"/>
          </a:p>
        </p:txBody>
      </p:sp>
      <p:sp>
        <p:nvSpPr>
          <p:cNvPr id="3" name="Content Placeholder 2"/>
          <p:cNvSpPr>
            <a:spLocks noGrp="1"/>
          </p:cNvSpPr>
          <p:nvPr>
            <p:ph idx="1"/>
          </p:nvPr>
        </p:nvSpPr>
        <p:spPr/>
        <p:txBody>
          <a:bodyPr/>
          <a:lstStyle/>
          <a:p>
            <a:r>
              <a:rPr lang="en-US" dirty="0" smtClean="0"/>
              <a:t>Consider the following code:</a:t>
            </a:r>
          </a:p>
          <a:p>
            <a:pPr lvl="1"/>
            <a:r>
              <a:rPr lang="en-US" dirty="0" smtClean="0"/>
              <a:t>LDR R0, =0x00010000</a:t>
            </a:r>
          </a:p>
          <a:p>
            <a:pPr lvl="1"/>
            <a:r>
              <a:rPr lang="en-US" dirty="0" smtClean="0"/>
              <a:t>LDR R1, [R0]</a:t>
            </a:r>
          </a:p>
          <a:p>
            <a:r>
              <a:rPr lang="en-US" dirty="0" smtClean="0"/>
              <a:t>This reads 32 bits (one word) from the memory address 0x00010000</a:t>
            </a:r>
          </a:p>
          <a:p>
            <a:r>
              <a:rPr lang="en-US" dirty="0" smtClean="0"/>
              <a:t>This will work fine.</a:t>
            </a:r>
          </a:p>
          <a:p>
            <a:r>
              <a:rPr lang="en-US" dirty="0" smtClean="0"/>
              <a:t>Why?</a:t>
            </a:r>
            <a:endParaRPr lang="en-US" dirty="0"/>
          </a:p>
        </p:txBody>
      </p:sp>
    </p:spTree>
    <p:extLst>
      <p:ext uri="{BB962C8B-B14F-4D97-AF65-F5344CB8AC3E}">
        <p14:creationId xmlns:p14="http://schemas.microsoft.com/office/powerpoint/2010/main" val="266770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a:t>
            </a:r>
            <a:r>
              <a:rPr lang="en-US" dirty="0" smtClean="0"/>
              <a:t> Faulting</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err="1" smtClean="0"/>
              <a:t>seg</a:t>
            </a:r>
            <a:r>
              <a:rPr lang="en-US" dirty="0" smtClean="0"/>
              <a:t> fault takes place when your program tries to access memory that someone has decided you should not be able to access.</a:t>
            </a:r>
          </a:p>
          <a:p>
            <a:r>
              <a:rPr lang="en-US" dirty="0" smtClean="0"/>
              <a:t>The system’s </a:t>
            </a:r>
            <a:r>
              <a:rPr lang="en-US" b="1" dirty="0" smtClean="0"/>
              <a:t>memory management unit</a:t>
            </a:r>
            <a:r>
              <a:rPr lang="en-US" dirty="0" smtClean="0"/>
              <a:t> detects the fault.:</a:t>
            </a:r>
          </a:p>
          <a:p>
            <a:pPr lvl="1"/>
            <a:r>
              <a:rPr lang="en-US" dirty="0" smtClean="0"/>
              <a:t>“You don’t have access!”</a:t>
            </a:r>
            <a:endParaRPr lang="en-US" dirty="0"/>
          </a:p>
        </p:txBody>
      </p:sp>
    </p:spTree>
    <p:extLst>
      <p:ext uri="{BB962C8B-B14F-4D97-AF65-F5344CB8AC3E}">
        <p14:creationId xmlns:p14="http://schemas.microsoft.com/office/powerpoint/2010/main" val="354633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Table</a:t>
            </a:r>
            <a:endParaRPr lang="en-US" dirty="0"/>
          </a:p>
        </p:txBody>
      </p:sp>
      <p:sp>
        <p:nvSpPr>
          <p:cNvPr id="3" name="Content Placeholder 2"/>
          <p:cNvSpPr>
            <a:spLocks noGrp="1"/>
          </p:cNvSpPr>
          <p:nvPr>
            <p:ph idx="1"/>
          </p:nvPr>
        </p:nvSpPr>
        <p:spPr/>
        <p:txBody>
          <a:bodyPr>
            <a:normAutofit lnSpcReduction="10000"/>
          </a:bodyPr>
          <a:lstStyle/>
          <a:p>
            <a:r>
              <a:rPr lang="en-US" dirty="0" smtClean="0"/>
              <a:t>The MMU triggers </a:t>
            </a:r>
            <a:r>
              <a:rPr lang="en-US" dirty="0"/>
              <a:t>an </a:t>
            </a:r>
            <a:r>
              <a:rPr lang="en-US" i="1" dirty="0"/>
              <a:t>interrupt</a:t>
            </a:r>
            <a:r>
              <a:rPr lang="en-US" dirty="0"/>
              <a:t> on the operating system, which is just an address of a function.</a:t>
            </a:r>
          </a:p>
          <a:p>
            <a:pPr lvl="1"/>
            <a:r>
              <a:rPr lang="en-US" dirty="0"/>
              <a:t>This function is part of the OS.</a:t>
            </a:r>
          </a:p>
          <a:p>
            <a:r>
              <a:rPr lang="en-US" dirty="0" smtClean="0"/>
              <a:t>When an OS loads, it tells the CPU the address of all of its interrupt handlers</a:t>
            </a:r>
          </a:p>
          <a:p>
            <a:pPr lvl="1"/>
            <a:r>
              <a:rPr lang="en-US" dirty="0" smtClean="0"/>
              <a:t>For example: “If a segmentation fault occurs, call the function at 0x40001000”.</a:t>
            </a:r>
          </a:p>
          <a:p>
            <a:pPr lvl="1"/>
            <a:r>
              <a:rPr lang="en-US" dirty="0" smtClean="0"/>
              <a:t>Or: “If a network packet arrives, call the function at 0x40002000”.</a:t>
            </a:r>
            <a:endParaRPr lang="en-US" dirty="0"/>
          </a:p>
        </p:txBody>
      </p:sp>
    </p:spTree>
    <p:extLst>
      <p:ext uri="{BB962C8B-B14F-4D97-AF65-F5344CB8AC3E}">
        <p14:creationId xmlns:p14="http://schemas.microsoft.com/office/powerpoint/2010/main" val="353173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lstStyle/>
          <a:p>
            <a:r>
              <a:rPr lang="en-US" dirty="0" smtClean="0"/>
              <a:t>So interrupts are a really neat way of being able to handle rare events without having to constantly </a:t>
            </a:r>
            <a:r>
              <a:rPr lang="en-US" i="1" dirty="0" smtClean="0"/>
              <a:t>poll</a:t>
            </a:r>
            <a:r>
              <a:rPr lang="en-US" dirty="0" smtClean="0"/>
              <a:t> for them. </a:t>
            </a:r>
          </a:p>
          <a:p>
            <a:r>
              <a:rPr lang="en-US" dirty="0" smtClean="0"/>
              <a:t>Polling:</a:t>
            </a:r>
          </a:p>
          <a:p>
            <a:pPr lvl="1"/>
            <a:r>
              <a:rPr lang="en-US" dirty="0" smtClean="0"/>
              <a:t>“Hey, Ms. Network Card! Got any data?”</a:t>
            </a:r>
          </a:p>
          <a:p>
            <a:pPr lvl="1"/>
            <a:r>
              <a:rPr lang="en-US" dirty="0" smtClean="0"/>
              <a:t>“Hey, Mr. Keyboard! Got any data?”</a:t>
            </a:r>
          </a:p>
          <a:p>
            <a:pPr lvl="1"/>
            <a:r>
              <a:rPr lang="en-US" dirty="0" smtClean="0"/>
              <a:t>Etc. </a:t>
            </a:r>
          </a:p>
          <a:p>
            <a:r>
              <a:rPr lang="en-US" dirty="0" smtClean="0"/>
              <a:t>With interrupts, whenever they have some new data, </a:t>
            </a:r>
            <a:r>
              <a:rPr lang="en-US" i="1" dirty="0" smtClean="0"/>
              <a:t>they tell the OS</a:t>
            </a:r>
            <a:r>
              <a:rPr lang="en-US" dirty="0" smtClean="0"/>
              <a:t>.</a:t>
            </a:r>
          </a:p>
          <a:p>
            <a:pPr lvl="1"/>
            <a:endParaRPr lang="en-US" dirty="0"/>
          </a:p>
        </p:txBody>
      </p:sp>
    </p:spTree>
    <p:extLst>
      <p:ext uri="{BB962C8B-B14F-4D97-AF65-F5344CB8AC3E}">
        <p14:creationId xmlns:p14="http://schemas.microsoft.com/office/powerpoint/2010/main" val="138846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normAutofit lnSpcReduction="10000"/>
          </a:bodyPr>
          <a:lstStyle/>
          <a:p>
            <a:r>
              <a:rPr lang="en-US" dirty="0" smtClean="0"/>
              <a:t>Each device basically gets its own interrupt request line (IRQ).</a:t>
            </a:r>
          </a:p>
          <a:p>
            <a:r>
              <a:rPr lang="en-US" dirty="0" smtClean="0"/>
              <a:t>So when you hit a key on the keyboard, that might trigger interrupt request #16, and the OS will pause your program, call the function to handle it, read the keystroke, and then put the key into the standard input.</a:t>
            </a:r>
          </a:p>
          <a:p>
            <a:r>
              <a:rPr lang="en-US" b="1" dirty="0">
                <a:latin typeface="Courier New" panose="02070309020205020404" pitchFamily="49" charset="0"/>
                <a:cs typeface="Courier New" panose="02070309020205020404" pitchFamily="49" charset="0"/>
              </a:rPr>
              <a:t>cat /proc/interrupts</a:t>
            </a:r>
            <a:r>
              <a:rPr lang="en-US" dirty="0"/>
              <a:t> to see the list of interrupts set up in Linux.</a:t>
            </a:r>
          </a:p>
          <a:p>
            <a:endParaRPr lang="en-US" dirty="0"/>
          </a:p>
        </p:txBody>
      </p:sp>
    </p:spTree>
    <p:extLst>
      <p:ext uri="{BB962C8B-B14F-4D97-AF65-F5344CB8AC3E}">
        <p14:creationId xmlns:p14="http://schemas.microsoft.com/office/powerpoint/2010/main" val="3049695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120</TotalTime>
  <Words>1389</Words>
  <Application>Microsoft Office PowerPoint</Application>
  <PresentationFormat>On-screen Show (4:3)</PresentationFormat>
  <Paragraphs>110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Foundry</vt:lpstr>
      <vt:lpstr>CSCI 45 – Memory Management</vt:lpstr>
      <vt:lpstr>Agenda</vt:lpstr>
      <vt:lpstr>Group Projects</vt:lpstr>
      <vt:lpstr>Seg Faulting</vt:lpstr>
      <vt:lpstr>Seg Faulting</vt:lpstr>
      <vt:lpstr>Seg Faulting</vt:lpstr>
      <vt:lpstr>Interrupt Table</vt:lpstr>
      <vt:lpstr>Interrupts</vt:lpstr>
      <vt:lpstr>Interrupts</vt:lpstr>
      <vt:lpstr>Interrupts</vt:lpstr>
      <vt:lpstr>Seg Faulting</vt:lpstr>
      <vt:lpstr>Seg Faulting</vt:lpstr>
      <vt:lpstr>MMU</vt:lpstr>
      <vt:lpstr>PowerPoint Presentation</vt:lpstr>
      <vt:lpstr>MMU</vt:lpstr>
      <vt:lpstr>MMU</vt:lpstr>
      <vt:lpstr>Translation Lookaside Buffer</vt:lpstr>
      <vt:lpstr>Translation Lookaside Buffer</vt:lpstr>
      <vt:lpstr>MMU</vt:lpstr>
      <vt:lpstr>Memory Mapping</vt:lpstr>
      <vt:lpstr>Memory Mapping</vt:lpstr>
      <vt:lpstr>Memory Mapping</vt:lpstr>
      <vt:lpstr>Memory Maps</vt:lpstr>
      <vt:lpstr>Memory Maps</vt:lpstr>
      <vt:lpstr>Group Projects</vt:lpstr>
    </vt:vector>
  </TitlesOfParts>
  <Company>Willow International Center - SCCCD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45 – Memory Management</dc:title>
  <dc:creator>William Kerney</dc:creator>
  <cp:lastModifiedBy>William Kerney</cp:lastModifiedBy>
  <cp:revision>29</cp:revision>
  <dcterms:created xsi:type="dcterms:W3CDTF">2016-04-20T15:02:25Z</dcterms:created>
  <dcterms:modified xsi:type="dcterms:W3CDTF">2016-04-21T15:01:49Z</dcterms:modified>
</cp:coreProperties>
</file>