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9" r:id="rId24"/>
    <p:sldId id="280" r:id="rId25"/>
    <p:sldId id="281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0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6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65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2129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65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66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91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99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4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85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2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1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3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4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8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51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3071221/is-x86-risc-or-cis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CSCI 45 – Lecture 3</a:t>
            </a:r>
            <a:br>
              <a:rPr lang="en-US" dirty="0" smtClean="0"/>
            </a:br>
            <a:r>
              <a:rPr lang="en-US" dirty="0" smtClean="0"/>
              <a:t>Assembly </a:t>
            </a:r>
            <a:r>
              <a:rPr lang="en-US" dirty="0" err="1" smtClean="0"/>
              <a:t>Programmin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Professor Kerney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14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Upgrade your RPIs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RPi</a:t>
            </a:r>
            <a:r>
              <a:rPr lang="en-US" dirty="0" smtClean="0"/>
              <a:t> = Raspberry Pi</a:t>
            </a:r>
          </a:p>
          <a:p>
            <a:r>
              <a:rPr lang="en-US" dirty="0" smtClean="0"/>
              <a:t>We’re going to be busting out the touchscreens on Thursday, but the touchscreens don’t work until the RPIs have been fully upgraded (including the firmware).</a:t>
            </a:r>
          </a:p>
          <a:p>
            <a:r>
              <a:rPr lang="en-US" dirty="0" smtClean="0"/>
              <a:t>Follow the directions on Blackboard, and we should be good to go.</a:t>
            </a:r>
          </a:p>
          <a:p>
            <a:r>
              <a:rPr lang="en-US" dirty="0" smtClean="0"/>
              <a:t>Leave the username/password as pi/raspberry for now.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62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VIM on RPI.csci4x.com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Ok, go ahead and log in on the server: rpi.csci4x.com</a:t>
            </a:r>
          </a:p>
          <a:p>
            <a:r>
              <a:rPr lang="en-US" dirty="0" smtClean="0"/>
              <a:t>All text editing on the system must be done on VIM, so go ahead and learn that if you don’t know it yet.</a:t>
            </a:r>
          </a:p>
          <a:p>
            <a:r>
              <a:rPr lang="en-US" dirty="0" smtClean="0"/>
              <a:t>I have temporarily enabled </a:t>
            </a:r>
            <a:r>
              <a:rPr lang="en-US" dirty="0" err="1" smtClean="0"/>
              <a:t>nano</a:t>
            </a:r>
            <a:r>
              <a:rPr lang="en-US" dirty="0" smtClean="0"/>
              <a:t> (i.e. pico), but I will be turning it off soon, so learn VIM.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797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 more pico means...</a:t>
            </a:r>
            <a:endParaRPr lang="en-US" dirty="0"/>
          </a:p>
        </p:txBody>
      </p:sp>
      <p:pic>
        <p:nvPicPr>
          <p:cNvPr id="1026" name="Picture 2" descr="http://blog.iso50.com/wp-content/uploads/2014/02/Childhoods-En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709" y="1593520"/>
            <a:ext cx="3124200" cy="526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334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Buildchain</a:t>
            </a:r>
            <a:r>
              <a:rPr lang="en-US" dirty="0" smtClean="0"/>
              <a:t> for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you’ve created an assembly program in </a:t>
            </a:r>
            <a:r>
              <a:rPr lang="en-US" dirty="0" err="1" smtClean="0"/>
              <a:t>test.s</a:t>
            </a:r>
            <a:endParaRPr lang="en-US" dirty="0" smtClean="0"/>
          </a:p>
          <a:p>
            <a:pPr lvl="1"/>
            <a:r>
              <a:rPr lang="en-US" dirty="0" smtClean="0"/>
              <a:t>(Assembly files end in .s)</a:t>
            </a:r>
          </a:p>
          <a:p>
            <a:r>
              <a:rPr lang="en-US" dirty="0" smtClean="0"/>
              <a:t>Assemble it by typing: as </a:t>
            </a:r>
            <a:r>
              <a:rPr lang="en-US" dirty="0"/>
              <a:t>-</a:t>
            </a:r>
            <a:r>
              <a:rPr lang="en-US" dirty="0" smtClean="0"/>
              <a:t>o </a:t>
            </a:r>
            <a:r>
              <a:rPr lang="en-US" dirty="0" err="1" smtClean="0"/>
              <a:t>test.o</a:t>
            </a:r>
            <a:r>
              <a:rPr lang="en-US" dirty="0" smtClean="0"/>
              <a:t> </a:t>
            </a:r>
            <a:r>
              <a:rPr lang="en-US" dirty="0" err="1" smtClean="0"/>
              <a:t>test.s</a:t>
            </a:r>
            <a:endParaRPr lang="en-US" dirty="0" smtClean="0"/>
          </a:p>
          <a:p>
            <a:r>
              <a:rPr lang="en-US" dirty="0" smtClean="0"/>
              <a:t>Link it by typing: </a:t>
            </a:r>
            <a:r>
              <a:rPr lang="en-US" dirty="0" err="1" smtClean="0"/>
              <a:t>ld</a:t>
            </a:r>
            <a:r>
              <a:rPr lang="en-US" dirty="0" smtClean="0"/>
              <a:t> -o a.out </a:t>
            </a:r>
            <a:r>
              <a:rPr lang="en-US" dirty="0" err="1" smtClean="0"/>
              <a:t>test.o</a:t>
            </a:r>
            <a:endParaRPr lang="en-US" dirty="0" smtClean="0"/>
          </a:p>
          <a:p>
            <a:r>
              <a:rPr lang="en-US" dirty="0" smtClean="0"/>
              <a:t>I recommend making a </a:t>
            </a:r>
            <a:r>
              <a:rPr lang="en-US" dirty="0" err="1" smtClean="0"/>
              <a:t>Makefile</a:t>
            </a:r>
            <a:r>
              <a:rPr lang="en-US" dirty="0" smtClean="0"/>
              <a:t> to build your assembly projects for you, so you can just type “make” rather than doing this every time. I’ve given you a sample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83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Assembly linker loader</a:t>
            </a:r>
            <a:endParaRPr lang="en-US" dirty="0"/>
          </a:p>
        </p:txBody>
      </p:sp>
      <p:pic>
        <p:nvPicPr>
          <p:cNvPr id="2050" name="Picture 2" descr="http://nptel.ac.in/courses/106104072/chapter_2/images/sanjeev2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309" y="1828800"/>
            <a:ext cx="5715000" cy="474536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406096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ARM32 ASSEMBLY - MOV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just jump into it and learn some commands:</a:t>
            </a:r>
          </a:p>
          <a:p>
            <a:r>
              <a:rPr lang="en-US" dirty="0" smtClean="0"/>
              <a:t>The MOV (move) command loads a value into a register from another register or an immediate value.</a:t>
            </a:r>
          </a:p>
          <a:p>
            <a:pPr lvl="1"/>
            <a:r>
              <a:rPr lang="en-US" dirty="0" smtClean="0"/>
              <a:t>MOV r0, #42              @Sets r0 equal to 42</a:t>
            </a:r>
          </a:p>
          <a:p>
            <a:pPr lvl="1"/>
            <a:r>
              <a:rPr lang="en-US" dirty="0" smtClean="0"/>
              <a:t>MOV r9, r0                 @Sets r1 equal to r0</a:t>
            </a:r>
          </a:p>
          <a:p>
            <a:r>
              <a:rPr lang="en-US" dirty="0" smtClean="0"/>
              <a:t>The immediate number must always be on the right side.</a:t>
            </a:r>
          </a:p>
          <a:p>
            <a:r>
              <a:rPr lang="en-US" dirty="0" smtClean="0"/>
              <a:t>There’s a bit more to it that we’ll learn later on.</a:t>
            </a:r>
          </a:p>
        </p:txBody>
      </p:sp>
    </p:spTree>
    <p:extLst>
      <p:ext uri="{BB962C8B-B14F-4D97-AF65-F5344CB8AC3E}">
        <p14:creationId xmlns:p14="http://schemas.microsoft.com/office/powerpoint/2010/main" val="433883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ARM32 ASSEMBLY -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ADD </a:t>
            </a:r>
            <a:r>
              <a:rPr lang="en-US" dirty="0" smtClean="0"/>
              <a:t>(which stands for “add”) command sets </a:t>
            </a:r>
            <a:r>
              <a:rPr lang="en-US" dirty="0"/>
              <a:t>the value of the first register to the sum of the second </a:t>
            </a:r>
            <a:r>
              <a:rPr lang="en-US" dirty="0" smtClean="0"/>
              <a:t>and third.</a:t>
            </a:r>
          </a:p>
          <a:p>
            <a:r>
              <a:rPr lang="en-US" dirty="0" smtClean="0"/>
              <a:t>ADD r0, r1, r2             @sets r0 = r1 + r2</a:t>
            </a:r>
          </a:p>
          <a:p>
            <a:r>
              <a:rPr lang="en-US" dirty="0" smtClean="0"/>
              <a:t>ADD r8, r3, #42          @sets r8 = r3 + 42</a:t>
            </a:r>
            <a:endParaRPr lang="en-US" dirty="0"/>
          </a:p>
          <a:p>
            <a:r>
              <a:rPr lang="en-US" dirty="0" smtClean="0"/>
              <a:t>Like with most commands, </a:t>
            </a:r>
            <a:r>
              <a:rPr lang="en-US" b="1" dirty="0" smtClean="0"/>
              <a:t>immediate values can only go into the second operand</a:t>
            </a:r>
            <a:r>
              <a:rPr lang="en-US" dirty="0" smtClean="0"/>
              <a:t>. (A “Flexible second operand”.)</a:t>
            </a:r>
          </a:p>
          <a:p>
            <a:pPr lvl="1"/>
            <a:r>
              <a:rPr lang="en-US" dirty="0" smtClean="0"/>
              <a:t>Wrinkle: The immediate value can be any 8 bit value, bit shifted.</a:t>
            </a:r>
          </a:p>
        </p:txBody>
      </p:sp>
    </p:spTree>
    <p:extLst>
      <p:ext uri="{BB962C8B-B14F-4D97-AF65-F5344CB8AC3E}">
        <p14:creationId xmlns:p14="http://schemas.microsoft.com/office/powerpoint/2010/main" val="3341559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ARM32 ASSEMBLY - SUB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SUB (“subtract”) command sets </a:t>
            </a:r>
            <a:r>
              <a:rPr lang="en-US" dirty="0"/>
              <a:t>the value of the first register to the sum of the second </a:t>
            </a:r>
            <a:r>
              <a:rPr lang="en-US" dirty="0" smtClean="0"/>
              <a:t>and third.</a:t>
            </a:r>
          </a:p>
          <a:p>
            <a:r>
              <a:rPr lang="en-US" dirty="0" smtClean="0"/>
              <a:t>ADD r0, r1, r2             @sets r0 = r1 - r2</a:t>
            </a:r>
          </a:p>
          <a:p>
            <a:r>
              <a:rPr lang="en-US" dirty="0" smtClean="0"/>
              <a:t>ADD r8, r3, #42          @sets r8 = r3 - 42</a:t>
            </a:r>
            <a:endParaRPr lang="en-US" dirty="0"/>
          </a:p>
          <a:p>
            <a:r>
              <a:rPr lang="en-US" dirty="0" smtClean="0"/>
              <a:t>Like with most commands, </a:t>
            </a:r>
            <a:r>
              <a:rPr lang="en-US" b="1" dirty="0" smtClean="0"/>
              <a:t>immediate values can only go into the second operand</a:t>
            </a:r>
            <a:r>
              <a:rPr lang="en-US" dirty="0" smtClean="0"/>
              <a:t>. (A “Flexible second operand”.)</a:t>
            </a:r>
          </a:p>
          <a:p>
            <a:pPr lvl="1"/>
            <a:r>
              <a:rPr lang="en-US" dirty="0" smtClean="0"/>
              <a:t>Wrinkle: The immediate value can be any 8 bit value, bit shifted.</a:t>
            </a:r>
          </a:p>
        </p:txBody>
      </p:sp>
    </p:spTree>
    <p:extLst>
      <p:ext uri="{BB962C8B-B14F-4D97-AF65-F5344CB8AC3E}">
        <p14:creationId xmlns:p14="http://schemas.microsoft.com/office/powerpoint/2010/main" val="1126032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ARM32 ASSEMBLY – CMP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CMP (“compare”) command is the first part of an if statement in ARM32 assembly. It sets a special flag to true depending on the result of the comparison.</a:t>
            </a:r>
          </a:p>
          <a:p>
            <a:r>
              <a:rPr lang="en-US" dirty="0" smtClean="0"/>
              <a:t>CMP r9, r11                @Is r9 == r11?</a:t>
            </a:r>
          </a:p>
          <a:p>
            <a:r>
              <a:rPr lang="en-US" dirty="0" smtClean="0"/>
              <a:t>BEQ </a:t>
            </a:r>
            <a:r>
              <a:rPr lang="en-US" dirty="0" err="1" smtClean="0"/>
              <a:t>some_label</a:t>
            </a:r>
            <a:r>
              <a:rPr lang="en-US" dirty="0" smtClean="0"/>
              <a:t>          @If yes, jump to </a:t>
            </a:r>
            <a:r>
              <a:rPr lang="en-US" dirty="0" err="1" smtClean="0"/>
              <a:t>some_label</a:t>
            </a:r>
            <a:endParaRPr lang="en-US" dirty="0" smtClean="0"/>
          </a:p>
          <a:p>
            <a:r>
              <a:rPr lang="en-US" dirty="0" smtClean="0"/>
              <a:t>....                               @All this code would get skipped</a:t>
            </a:r>
          </a:p>
          <a:p>
            <a:r>
              <a:rPr lang="en-US" dirty="0" err="1" smtClean="0"/>
              <a:t>some_label</a:t>
            </a:r>
            <a:r>
              <a:rPr lang="en-US" dirty="0" smtClean="0"/>
              <a:t>:                 @...and start running from here...</a:t>
            </a:r>
          </a:p>
        </p:txBody>
      </p:sp>
    </p:spTree>
    <p:extLst>
      <p:ext uri="{BB962C8B-B14F-4D97-AF65-F5344CB8AC3E}">
        <p14:creationId xmlns:p14="http://schemas.microsoft.com/office/powerpoint/2010/main" val="612259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ARM32 </a:t>
            </a:r>
            <a:r>
              <a:rPr lang="en-US" dirty="0" err="1" smtClean="0"/>
              <a:t>ASSembly</a:t>
            </a:r>
            <a:r>
              <a:rPr lang="en-US" dirty="0" smtClean="0"/>
              <a:t> –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B (branch) instruction checks the status bits set by a CMP and jumps to a label. Suppose we did CMP r0,r1:</a:t>
            </a:r>
          </a:p>
          <a:p>
            <a:r>
              <a:rPr lang="en-US" dirty="0" smtClean="0"/>
              <a:t>BEQ will jump to the label if r0 == r1</a:t>
            </a:r>
          </a:p>
          <a:p>
            <a:r>
              <a:rPr lang="en-US" dirty="0" smtClean="0"/>
              <a:t>BNE will jump to the label if r0 != r1</a:t>
            </a:r>
          </a:p>
          <a:p>
            <a:r>
              <a:rPr lang="en-US" dirty="0" smtClean="0"/>
              <a:t>BGE will jump to the label if r0 &gt;= r1 (BLE is &lt;=)</a:t>
            </a:r>
          </a:p>
          <a:p>
            <a:r>
              <a:rPr lang="en-US" dirty="0" smtClean="0"/>
              <a:t>BGT will jump to the label if r0 &gt; r1 (BLT is &lt;) </a:t>
            </a:r>
          </a:p>
          <a:p>
            <a:r>
              <a:rPr lang="en-US" dirty="0" smtClean="0"/>
              <a:t>BAL will always jump to the label. (Can just write B.)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9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Homework 1.5</a:t>
            </a:r>
          </a:p>
          <a:p>
            <a:r>
              <a:rPr lang="en-US" dirty="0" smtClean="0"/>
              <a:t>Update your </a:t>
            </a:r>
            <a:r>
              <a:rPr lang="en-US" dirty="0" err="1" smtClean="0"/>
              <a:t>RPis</a:t>
            </a:r>
            <a:endParaRPr lang="en-US" dirty="0" smtClean="0"/>
          </a:p>
          <a:p>
            <a:r>
              <a:rPr lang="en-US" dirty="0" smtClean="0"/>
              <a:t>Assembly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15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statements and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Branch statements jump to the specified label, which are spots in your assembly code that you mark with a name followed by a colon. They’re useful for labelling spots in your code. </a:t>
            </a:r>
          </a:p>
          <a:p>
            <a:pPr lvl="1"/>
            <a:r>
              <a:rPr lang="en-US" dirty="0" smtClean="0"/>
              <a:t>CMP r0, #42       @Test to see if r0 is equal to 42</a:t>
            </a:r>
          </a:p>
          <a:p>
            <a:pPr lvl="1"/>
            <a:r>
              <a:rPr lang="en-US" dirty="0" smtClean="0"/>
              <a:t>BEQ foo              @Branch if equal</a:t>
            </a:r>
          </a:p>
          <a:p>
            <a:pPr lvl="1"/>
            <a:r>
              <a:rPr lang="en-US" dirty="0" smtClean="0"/>
              <a:t>BNE bar              @Branch if not equal. Will run if the BEQ doesn’t.</a:t>
            </a:r>
          </a:p>
          <a:p>
            <a:pPr lvl="1"/>
            <a:r>
              <a:rPr lang="en-US" dirty="0" err="1" smtClean="0"/>
              <a:t>foo</a:t>
            </a:r>
            <a:r>
              <a:rPr lang="en-US" dirty="0" smtClean="0"/>
              <a:t>:                    @A label. (Isn’t actually executable code.)</a:t>
            </a:r>
          </a:p>
          <a:p>
            <a:pPr lvl="1"/>
            <a:r>
              <a:rPr lang="en-US" dirty="0" smtClean="0"/>
              <a:t>...do cool stuff...</a:t>
            </a:r>
          </a:p>
          <a:p>
            <a:pPr lvl="1"/>
            <a:r>
              <a:rPr lang="en-US" dirty="0" smtClean="0"/>
              <a:t>bar:                    @Another label, marking another line of code.</a:t>
            </a:r>
          </a:p>
          <a:p>
            <a:pPr lvl="1"/>
            <a:r>
              <a:rPr lang="en-US" dirty="0" smtClean="0"/>
              <a:t>...do other cool stuff...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02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US" dirty="0" smtClean="0"/>
              <a:t>MOV r4,#16</a:t>
            </a:r>
          </a:p>
          <a:p>
            <a:r>
              <a:rPr lang="en-US" dirty="0" smtClean="0"/>
              <a:t>MOV r5,#99</a:t>
            </a:r>
          </a:p>
          <a:p>
            <a:r>
              <a:rPr lang="en-US" dirty="0" smtClean="0"/>
              <a:t>CMP r4,r5</a:t>
            </a:r>
          </a:p>
          <a:p>
            <a:r>
              <a:rPr lang="en-US" dirty="0" smtClean="0"/>
              <a:t>BGT bar</a:t>
            </a:r>
          </a:p>
          <a:p>
            <a:r>
              <a:rPr lang="en-US" dirty="0" smtClean="0"/>
              <a:t>BEQ </a:t>
            </a:r>
            <a:r>
              <a:rPr lang="en-US" dirty="0" err="1" smtClean="0"/>
              <a:t>baz</a:t>
            </a:r>
            <a:endParaRPr lang="en-US" dirty="0" smtClean="0"/>
          </a:p>
          <a:p>
            <a:r>
              <a:rPr lang="en-US" dirty="0" smtClean="0"/>
              <a:t>BAL foo</a:t>
            </a:r>
          </a:p>
          <a:p>
            <a:r>
              <a:rPr lang="en-US" dirty="0" smtClean="0"/>
              <a:t>...lots of lines in between...</a:t>
            </a:r>
          </a:p>
          <a:p>
            <a:r>
              <a:rPr lang="en-US" dirty="0" smtClean="0"/>
              <a:t>foo:</a:t>
            </a:r>
          </a:p>
          <a:p>
            <a:r>
              <a:rPr lang="en-US" dirty="0" smtClean="0"/>
              <a:t>...turns on an LED light...</a:t>
            </a:r>
          </a:p>
          <a:p>
            <a:r>
              <a:rPr lang="en-US" dirty="0" smtClean="0"/>
              <a:t>bar:</a:t>
            </a:r>
          </a:p>
          <a:p>
            <a:r>
              <a:rPr lang="en-US" dirty="0" smtClean="0"/>
              <a:t>...turns off an LED light...</a:t>
            </a:r>
          </a:p>
          <a:p>
            <a:r>
              <a:rPr lang="en-US" dirty="0" err="1" smtClean="0"/>
              <a:t>baz</a:t>
            </a:r>
            <a:r>
              <a:rPr lang="en-US" dirty="0" smtClean="0"/>
              <a:t>:</a:t>
            </a:r>
          </a:p>
          <a:p>
            <a:r>
              <a:rPr lang="en-US" dirty="0" smtClean="0"/>
              <a:t>...Print “Hello World!”...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26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Quitting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you don’t explicitly exit your program back to the operating system, then your program will crash.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So at the end of every one of your programs you must put the following two lines:</a:t>
            </a:r>
          </a:p>
          <a:p>
            <a:r>
              <a:rPr lang="en-US" dirty="0" smtClean="0"/>
              <a:t>MOV r7, #1 @This tells the OS to execute </a:t>
            </a:r>
            <a:r>
              <a:rPr lang="en-US" dirty="0" err="1" smtClean="0"/>
              <a:t>syscall</a:t>
            </a:r>
            <a:r>
              <a:rPr lang="en-US" dirty="0" smtClean="0"/>
              <a:t> 1</a:t>
            </a:r>
          </a:p>
          <a:p>
            <a:r>
              <a:rPr lang="en-US" dirty="0" smtClean="0"/>
              <a:t>SWI 0 @This tells the OS to execute a </a:t>
            </a:r>
            <a:r>
              <a:rPr lang="en-US" dirty="0" err="1" smtClean="0"/>
              <a:t>syscall</a:t>
            </a:r>
            <a:endParaRPr lang="en-US" dirty="0" smtClean="0"/>
          </a:p>
          <a:p>
            <a:r>
              <a:rPr lang="en-US" dirty="0" err="1" smtClean="0"/>
              <a:t>Syscall</a:t>
            </a:r>
            <a:r>
              <a:rPr lang="en-US" dirty="0" smtClean="0"/>
              <a:t> 1 in UNIX is exit(), which just quits the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17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Every time you run a program in UNIX, it leaves an exit status behind for the operating system to detect.</a:t>
            </a:r>
          </a:p>
          <a:p>
            <a:r>
              <a:rPr lang="en-US" dirty="0" smtClean="0"/>
              <a:t>Typically an exit status of 1 means an error occurred</a:t>
            </a:r>
          </a:p>
          <a:p>
            <a:pPr lvl="1"/>
            <a:r>
              <a:rPr lang="en-US" dirty="0" smtClean="0"/>
              <a:t>This is often used in shell scripts to detect a crashing server, which can then be used to restart the server.</a:t>
            </a:r>
          </a:p>
          <a:p>
            <a:r>
              <a:rPr lang="en-US" dirty="0" smtClean="0"/>
              <a:t>An exit status of 0 means the program terminated normally</a:t>
            </a:r>
          </a:p>
          <a:p>
            <a:pPr lvl="1"/>
            <a:r>
              <a:rPr lang="en-US" dirty="0" smtClean="0"/>
              <a:t>If the user deliberately quit, you don’t want to restart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20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now, since we don’t know how to print stuff out in assembly yet, we’ll use the exit status to output numbers.</a:t>
            </a:r>
          </a:p>
          <a:p>
            <a:r>
              <a:rPr lang="en-US" dirty="0" smtClean="0"/>
              <a:t>The exit status is </a:t>
            </a:r>
            <a:r>
              <a:rPr lang="en-US" b="1" dirty="0" smtClean="0"/>
              <a:t>whatever value is in r0 at the end of the program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MOV r0, #6 before quit will leave an exit status of 6</a:t>
            </a:r>
          </a:p>
          <a:p>
            <a:r>
              <a:rPr lang="en-US" dirty="0" smtClean="0"/>
              <a:t>From the UNIX prompt, we can echo the exit status by:</a:t>
            </a:r>
          </a:p>
          <a:p>
            <a:pPr lvl="1"/>
            <a:r>
              <a:rPr lang="en-US" dirty="0" smtClean="0"/>
              <a:t>echo $?                 (will print 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84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Check your ~/</a:t>
            </a:r>
            <a:r>
              <a:rPr lang="en-US" dirty="0" err="1" smtClean="0"/>
              <a:t>assembly_example</a:t>
            </a:r>
            <a:r>
              <a:rPr lang="en-US" dirty="0" smtClean="0"/>
              <a:t> code on the server</a:t>
            </a:r>
          </a:p>
          <a:p>
            <a:r>
              <a:rPr lang="en-US" dirty="0" smtClean="0"/>
              <a:t>It holds example code for everything done today.</a:t>
            </a:r>
          </a:p>
          <a:p>
            <a:r>
              <a:rPr lang="en-US" dirty="0" smtClean="0"/>
              <a:t>Try changing some of the values and see that the BGT, BLT, etc., branches function as you think they should.</a:t>
            </a:r>
          </a:p>
          <a:p>
            <a:r>
              <a:rPr lang="en-US" dirty="0" smtClean="0"/>
              <a:t>Remember the steps to build, run and test your code: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make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a.out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echo $?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91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Convert your programs from Homework 1 to ARM assembly (you know all the needed ARM commands now). Start off by setting r0 and r1 to whatever values you want to multiply or modulus or whatever.</a:t>
            </a:r>
          </a:p>
          <a:p>
            <a:r>
              <a:rPr lang="en-US" dirty="0" smtClean="0"/>
              <a:t>Run them on the server to make sure they work.</a:t>
            </a:r>
          </a:p>
          <a:p>
            <a:r>
              <a:rPr lang="en-US" dirty="0" smtClean="0"/>
              <a:t>They will not be </a:t>
            </a:r>
            <a:r>
              <a:rPr lang="en-US" dirty="0" err="1" smtClean="0"/>
              <a:t>autograded</a:t>
            </a:r>
            <a:r>
              <a:rPr lang="en-US" dirty="0" smtClean="0"/>
              <a:t>, but you sure test them there.</a:t>
            </a:r>
          </a:p>
          <a:p>
            <a:r>
              <a:rPr lang="en-US" dirty="0" smtClean="0"/>
              <a:t>Print them out on paper and hand them to me next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8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Homework 1.5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Grab a copy of each other’s homework.</a:t>
            </a:r>
          </a:p>
          <a:p>
            <a:r>
              <a:rPr lang="en-US" dirty="0" smtClean="0"/>
              <a:t>See if you can decipher their encoding system for writing down commands.</a:t>
            </a:r>
          </a:p>
          <a:p>
            <a:r>
              <a:rPr lang="en-US" dirty="0" smtClean="0"/>
              <a:t>See if you can get their original programs back from 1s and 0s.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59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process you just did, of looking at 1s and 0s, is a crucial step inside of every CPU, called </a:t>
            </a:r>
            <a:r>
              <a:rPr lang="en-US" i="1" dirty="0" smtClean="0"/>
              <a:t>instruction decode.</a:t>
            </a:r>
          </a:p>
          <a:p>
            <a:r>
              <a:rPr lang="en-US" dirty="0" smtClean="0"/>
              <a:t>Basically, given some crazy pattern of bits, what command should we execute?</a:t>
            </a:r>
          </a:p>
          <a:p>
            <a:pPr lvl="1"/>
            <a:r>
              <a:rPr lang="en-US" i="1" dirty="0" smtClean="0"/>
              <a:t>How</a:t>
            </a:r>
            <a:r>
              <a:rPr lang="en-US" dirty="0" smtClean="0"/>
              <a:t> exactly it executes a command we’ll learn later</a:t>
            </a:r>
          </a:p>
          <a:p>
            <a:pPr lvl="1"/>
            <a:r>
              <a:rPr lang="en-US" dirty="0" smtClean="0"/>
              <a:t>This is just the step to figure out what command to do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1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early days of computing, instructions could take a variable number of bits.</a:t>
            </a:r>
          </a:p>
          <a:p>
            <a:r>
              <a:rPr lang="en-US" dirty="0" smtClean="0"/>
              <a:t>This was nice when a CPU processed one command at a time, since you could add a 4 bit number and a 300 bit number together very simply in assembly.</a:t>
            </a:r>
          </a:p>
          <a:p>
            <a:r>
              <a:rPr lang="en-US" dirty="0" smtClean="0"/>
              <a:t>However, as CPUs got more complicated, we wanted to be able to read ahead and look at upcoming instructions.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0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an IBM Mainframe, there was no limit to instruction sizes (up to the system’s memory, I guess)</a:t>
            </a:r>
          </a:p>
          <a:p>
            <a:r>
              <a:rPr lang="en-US" dirty="0" smtClean="0"/>
              <a:t>On x86 systems, you can have commands that range between one byte and 15 bytes (120 bits).</a:t>
            </a:r>
          </a:p>
          <a:p>
            <a:r>
              <a:rPr lang="en-US" dirty="0" smtClean="0"/>
              <a:t>On ARM, most commands are exactly 32 bits (4 bytes), with one exception. </a:t>
            </a:r>
          </a:p>
          <a:p>
            <a:pPr lvl="1"/>
            <a:r>
              <a:rPr lang="en-US" dirty="0" smtClean="0"/>
              <a:t>(And that exception was a mistake, remedied in ARM64.)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7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 Computer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Concept Alert!</a:t>
            </a:r>
          </a:p>
          <a:p>
            <a:r>
              <a:rPr lang="en-US" dirty="0" smtClean="0"/>
              <a:t>RISC is a design philosophy that a CPU should have a reduced set of instructions (as few as possible) so that the hardware can be simple, cheap and fast.</a:t>
            </a:r>
          </a:p>
          <a:p>
            <a:r>
              <a:rPr lang="en-US" dirty="0" smtClean="0"/>
              <a:t>Ideally, each command will be exactly 32 or 64 bits</a:t>
            </a:r>
          </a:p>
          <a:p>
            <a:pPr lvl="1"/>
            <a:r>
              <a:rPr lang="en-US" dirty="0" smtClean="0"/>
              <a:t>(Depending on if you’re on a 32-bit system or a 64-bit one.)</a:t>
            </a:r>
          </a:p>
          <a:p>
            <a:r>
              <a:rPr lang="en-US" dirty="0" smtClean="0"/>
              <a:t>Ideally, each command runs in exactly one cycle</a:t>
            </a:r>
          </a:p>
        </p:txBody>
      </p:sp>
    </p:spTree>
    <p:extLst>
      <p:ext uri="{BB962C8B-B14F-4D97-AF65-F5344CB8AC3E}">
        <p14:creationId xmlns:p14="http://schemas.microsoft.com/office/powerpoint/2010/main" val="252062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 Computer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CISC systems take the opposite approach: allow more complicated instructions to be added to the CPU, since it’s much faster to run a command like cosines or divides in hardware.</a:t>
            </a:r>
          </a:p>
          <a:p>
            <a:pPr lvl="1"/>
            <a:r>
              <a:rPr lang="en-US" dirty="0" smtClean="0"/>
              <a:t>RISC systems have to implement anything complicated in software</a:t>
            </a:r>
          </a:p>
          <a:p>
            <a:r>
              <a:rPr lang="en-US" dirty="0" smtClean="0"/>
              <a:t>One downside is that instruction decoding is complicated</a:t>
            </a:r>
          </a:p>
          <a:p>
            <a:r>
              <a:rPr lang="en-US" dirty="0" smtClean="0"/>
              <a:t>If I told you to “go to the command 10 instructions down the line” you would have to decode all 10 of them to get there.</a:t>
            </a:r>
          </a:p>
          <a:p>
            <a:pPr lvl="1"/>
            <a:r>
              <a:rPr lang="en-US" dirty="0" smtClean="0"/>
              <a:t>A RISC system would just jump 10 x 4 bytes ahead in 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6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 vs CISC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 though it seems like CISC would have the advantage, when all the math was worked out, RISC was found to be the superior approach.</a:t>
            </a:r>
          </a:p>
          <a:p>
            <a:r>
              <a:rPr lang="en-US" dirty="0" smtClean="0"/>
              <a:t>This is why most CPUs these days are RISC.</a:t>
            </a:r>
          </a:p>
          <a:p>
            <a:r>
              <a:rPr lang="en-US" dirty="0" smtClean="0"/>
              <a:t>Even </a:t>
            </a:r>
            <a:r>
              <a:rPr lang="en-US" dirty="0" smtClean="0">
                <a:hlinkClick r:id="rId2"/>
              </a:rPr>
              <a:t>x86 systems are RISC now, on the inside</a:t>
            </a:r>
            <a:r>
              <a:rPr lang="en-US" dirty="0" smtClean="0"/>
              <a:t>. They have a very complicated front end that converts the CISC ISA to RISC. (Click on that link to see more comparisons.)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77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189</TotalTime>
  <Words>1674</Words>
  <Application>Microsoft Office PowerPoint</Application>
  <PresentationFormat>On-screen Show (4:3)</PresentationFormat>
  <Paragraphs>143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Trebuchet MS</vt:lpstr>
      <vt:lpstr>Tw Cen MT</vt:lpstr>
      <vt:lpstr>Circuit</vt:lpstr>
      <vt:lpstr>CSCI 45 – Lecture 3 Assembly Programmin’</vt:lpstr>
      <vt:lpstr>Agenda</vt:lpstr>
      <vt:lpstr>Review Homework 1.5</vt:lpstr>
      <vt:lpstr>Instruction Decoding</vt:lpstr>
      <vt:lpstr>Instruction size</vt:lpstr>
      <vt:lpstr>Instruction SIZE</vt:lpstr>
      <vt:lpstr>RISC Computer Architectures</vt:lpstr>
      <vt:lpstr>CISC Computer Architectures</vt:lpstr>
      <vt:lpstr>RISC vs CISC</vt:lpstr>
      <vt:lpstr>Upgrade your RPIs</vt:lpstr>
      <vt:lpstr>Use VIM on RPI.csci4x.com</vt:lpstr>
      <vt:lpstr>No more pico means...</vt:lpstr>
      <vt:lpstr>Buildchain for assembly</vt:lpstr>
      <vt:lpstr>Compiler Assembly linker loader</vt:lpstr>
      <vt:lpstr>ARM32 ASSEMBLY - MOV</vt:lpstr>
      <vt:lpstr>ARM32 ASSEMBLY - ADD</vt:lpstr>
      <vt:lpstr>ARM32 ASSEMBLY - SUB</vt:lpstr>
      <vt:lpstr>ARM32 ASSEMBLY – CMP</vt:lpstr>
      <vt:lpstr>ARM32 ASSembly – B</vt:lpstr>
      <vt:lpstr>Branch statements and LABELS</vt:lpstr>
      <vt:lpstr>Sample code</vt:lpstr>
      <vt:lpstr>Quitting a program</vt:lpstr>
      <vt:lpstr>EXIT STATUS</vt:lpstr>
      <vt:lpstr>EXIT STATUS</vt:lpstr>
      <vt:lpstr>Sample Code</vt:lpstr>
      <vt:lpstr>Homework 2.0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45 – Lecture 3 Assembly Programmin’</dc:title>
  <dc:creator>Bill</dc:creator>
  <cp:lastModifiedBy>William Kerney</cp:lastModifiedBy>
  <cp:revision>23</cp:revision>
  <dcterms:created xsi:type="dcterms:W3CDTF">2006-08-16T00:00:00Z</dcterms:created>
  <dcterms:modified xsi:type="dcterms:W3CDTF">2016-01-26T08:40:33Z</dcterms:modified>
</cp:coreProperties>
</file>