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D8BD707-D9CF-40AE-B4C6-C98DA3205C09}" type="datetimeFigureOut">
              <a:rPr lang="en-US" smtClean="0"/>
              <a:pPr/>
              <a:t>5/3/2016</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5/3/2016</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D8BD707-D9CF-40AE-B4C6-C98DA3205C09}" type="datetimeFigureOut">
              <a:rPr lang="en-US" smtClean="0"/>
              <a:pPr/>
              <a:t>5/3/2016</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ibrary_%28computing%2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Object_fi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Professor Oak</a:t>
            </a:r>
            <a:endParaRPr lang="en-US" dirty="0"/>
          </a:p>
        </p:txBody>
      </p:sp>
      <p:sp>
        <p:nvSpPr>
          <p:cNvPr id="2" name="Title 1"/>
          <p:cNvSpPr>
            <a:spLocks noGrp="1"/>
          </p:cNvSpPr>
          <p:nvPr>
            <p:ph type="title"/>
          </p:nvPr>
        </p:nvSpPr>
        <p:spPr/>
        <p:txBody>
          <a:bodyPr/>
          <a:lstStyle/>
          <a:p>
            <a:r>
              <a:rPr lang="en-US" dirty="0" smtClean="0"/>
              <a:t>CSCI 45 – CALL on Me</a:t>
            </a:r>
            <a:endParaRPr lang="en-US" dirty="0"/>
          </a:p>
        </p:txBody>
      </p:sp>
    </p:spTree>
    <p:extLst>
      <p:ext uri="{BB962C8B-B14F-4D97-AF65-F5344CB8AC3E}">
        <p14:creationId xmlns:p14="http://schemas.microsoft.com/office/powerpoint/2010/main" val="847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now that you’ve got </a:t>
            </a:r>
            <a:r>
              <a:rPr lang="en-US" dirty="0" err="1" smtClean="0"/>
              <a:t>main.o</a:t>
            </a:r>
            <a:r>
              <a:rPr lang="en-US" dirty="0" smtClean="0"/>
              <a:t> with a couple functions, </a:t>
            </a:r>
            <a:r>
              <a:rPr lang="en-US" dirty="0" err="1" smtClean="0"/>
              <a:t>bob.o</a:t>
            </a:r>
            <a:r>
              <a:rPr lang="en-US" dirty="0" smtClean="0"/>
              <a:t> with a couple functions, and they’re calling each other, how do we do this?</a:t>
            </a:r>
          </a:p>
          <a:p>
            <a:pPr lvl="1"/>
            <a:r>
              <a:rPr lang="en-US" dirty="0" smtClean="0"/>
              <a:t>Calling a function within an object file is easy, you just say “set the program counter to be equal to that address over there”.</a:t>
            </a:r>
          </a:p>
          <a:p>
            <a:pPr lvl="1"/>
            <a:r>
              <a:rPr lang="en-US" dirty="0" smtClean="0"/>
              <a:t>Technically, “Set the PC to my address + 25” (or whatever). Why? Because we don’t know what address </a:t>
            </a:r>
            <a:r>
              <a:rPr lang="en-US" i="1" dirty="0" smtClean="0"/>
              <a:t>we</a:t>
            </a:r>
            <a:r>
              <a:rPr lang="en-US" dirty="0" smtClean="0"/>
              <a:t> will eventually be at, so all addresses are relative.</a:t>
            </a:r>
          </a:p>
          <a:p>
            <a:pPr lvl="1"/>
            <a:r>
              <a:rPr lang="en-US" dirty="0" smtClean="0"/>
              <a:t>This creates relocatable code.</a:t>
            </a:r>
          </a:p>
          <a:p>
            <a:r>
              <a:rPr lang="en-US" dirty="0" smtClean="0"/>
              <a:t>So this is what the linker (named “</a:t>
            </a:r>
            <a:r>
              <a:rPr lang="en-US" dirty="0" err="1" smtClean="0"/>
              <a:t>ld</a:t>
            </a:r>
            <a:r>
              <a:rPr lang="en-US" dirty="0" smtClean="0"/>
              <a:t>”) does – it links together all your object files to make a final executable.</a:t>
            </a:r>
          </a:p>
          <a:p>
            <a:pPr lvl="1"/>
            <a:r>
              <a:rPr lang="en-US" dirty="0" smtClean="0"/>
              <a:t>If it can’t find something, you get a link error.</a:t>
            </a:r>
          </a:p>
          <a:p>
            <a:pPr lvl="1"/>
            <a:r>
              <a:rPr lang="en-US" dirty="0" smtClean="0"/>
              <a:t>(Try making a C++ program without a main() some time.)</a:t>
            </a:r>
          </a:p>
          <a:p>
            <a:pPr lvl="1"/>
            <a:endParaRPr lang="en-US" dirty="0"/>
          </a:p>
        </p:txBody>
      </p:sp>
      <p:sp>
        <p:nvSpPr>
          <p:cNvPr id="3" name="Title 2"/>
          <p:cNvSpPr>
            <a:spLocks noGrp="1"/>
          </p:cNvSpPr>
          <p:nvPr>
            <p:ph type="title"/>
          </p:nvPr>
        </p:nvSpPr>
        <p:spPr/>
        <p:txBody>
          <a:bodyPr/>
          <a:lstStyle/>
          <a:p>
            <a:r>
              <a:rPr lang="en-US" dirty="0" smtClean="0"/>
              <a:t>Linker</a:t>
            </a:r>
            <a:endParaRPr lang="en-US" dirty="0"/>
          </a:p>
        </p:txBody>
      </p:sp>
    </p:spTree>
    <p:extLst>
      <p:ext uri="{BB962C8B-B14F-4D97-AF65-F5344CB8AC3E}">
        <p14:creationId xmlns:p14="http://schemas.microsoft.com/office/powerpoint/2010/main" val="124077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Input: One or more .o files + libraries</a:t>
            </a:r>
          </a:p>
          <a:p>
            <a:r>
              <a:rPr lang="en-US" dirty="0" smtClean="0"/>
              <a:t>Output: An executable</a:t>
            </a:r>
          </a:p>
          <a:p>
            <a:endParaRPr lang="en-US" dirty="0"/>
          </a:p>
          <a:p>
            <a:r>
              <a:rPr lang="en-US" dirty="0" smtClean="0"/>
              <a:t>How does it do it? Basically, </a:t>
            </a:r>
            <a:r>
              <a:rPr lang="en-US" dirty="0" err="1" smtClean="0"/>
              <a:t>ld</a:t>
            </a:r>
            <a:r>
              <a:rPr lang="en-US" dirty="0" smtClean="0"/>
              <a:t> will go through your </a:t>
            </a:r>
            <a:r>
              <a:rPr lang="en-US" dirty="0" err="1" smtClean="0"/>
              <a:t>main.o</a:t>
            </a:r>
            <a:r>
              <a:rPr lang="en-US" dirty="0" smtClean="0"/>
              <a:t> file and look for any functions that it calls, and then copies that function code into it, and updates (relocates) the addresses.</a:t>
            </a:r>
          </a:p>
          <a:p>
            <a:pPr lvl="1"/>
            <a:r>
              <a:rPr lang="en-US" dirty="0" smtClean="0"/>
              <a:t>If those functions call other functions, those all get copied in as well.</a:t>
            </a:r>
          </a:p>
          <a:p>
            <a:pPr lvl="1"/>
            <a:r>
              <a:rPr lang="en-US" dirty="0" smtClean="0"/>
              <a:t>If those .o files have data or </a:t>
            </a:r>
            <a:r>
              <a:rPr lang="en-US" dirty="0" err="1" smtClean="0"/>
              <a:t>bss</a:t>
            </a:r>
            <a:r>
              <a:rPr lang="en-US" dirty="0" smtClean="0"/>
              <a:t> segments, those get copied over too.</a:t>
            </a:r>
          </a:p>
          <a:p>
            <a:r>
              <a:rPr lang="en-US" dirty="0" smtClean="0"/>
              <a:t>Some of your functions might actually be found in what are called “</a:t>
            </a:r>
            <a:r>
              <a:rPr lang="en-US" dirty="0" smtClean="0">
                <a:hlinkClick r:id="rId2"/>
              </a:rPr>
              <a:t>libraries</a:t>
            </a:r>
            <a:r>
              <a:rPr lang="en-US" dirty="0" smtClean="0"/>
              <a:t>”, which are basically just .o files.</a:t>
            </a:r>
          </a:p>
          <a:p>
            <a:pPr lvl="1"/>
            <a:r>
              <a:rPr lang="en-US" dirty="0" smtClean="0"/>
              <a:t>(Technically, they are found in .a files, but that’s a pedantic difference.)</a:t>
            </a:r>
            <a:endParaRPr lang="en-US" dirty="0"/>
          </a:p>
        </p:txBody>
      </p:sp>
      <p:sp>
        <p:nvSpPr>
          <p:cNvPr id="3" name="Title 2"/>
          <p:cNvSpPr>
            <a:spLocks noGrp="1"/>
          </p:cNvSpPr>
          <p:nvPr>
            <p:ph type="title"/>
          </p:nvPr>
        </p:nvSpPr>
        <p:spPr/>
        <p:txBody>
          <a:bodyPr/>
          <a:lstStyle/>
          <a:p>
            <a:r>
              <a:rPr lang="en-US" dirty="0" smtClean="0"/>
              <a:t>Linker</a:t>
            </a:r>
            <a:endParaRPr lang="en-US" dirty="0"/>
          </a:p>
        </p:txBody>
      </p:sp>
    </p:spTree>
    <p:extLst>
      <p:ext uri="{BB962C8B-B14F-4D97-AF65-F5344CB8AC3E}">
        <p14:creationId xmlns:p14="http://schemas.microsoft.com/office/powerpoint/2010/main" val="398567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You’ve been using libraries all along. Things like sin() and </a:t>
            </a:r>
            <a:r>
              <a:rPr lang="en-US" dirty="0" err="1" smtClean="0"/>
              <a:t>CImg</a:t>
            </a:r>
            <a:r>
              <a:rPr lang="en-US" dirty="0" smtClean="0"/>
              <a:t> are located in various libraries pre-installed on disk.</a:t>
            </a:r>
          </a:p>
          <a:p>
            <a:r>
              <a:rPr lang="en-US" dirty="0" smtClean="0"/>
              <a:t>sin() is part of every C/C++ distribution, so it is part of the “standard library”.</a:t>
            </a:r>
          </a:p>
          <a:p>
            <a:r>
              <a:rPr lang="en-US" dirty="0" err="1" smtClean="0"/>
              <a:t>CImg</a:t>
            </a:r>
            <a:r>
              <a:rPr lang="en-US" dirty="0" smtClean="0"/>
              <a:t> is an image processing library that I had to install.</a:t>
            </a:r>
          </a:p>
          <a:p>
            <a:r>
              <a:rPr lang="en-US" dirty="0" smtClean="0"/>
              <a:t>Libraries are what make computer science possible.</a:t>
            </a:r>
          </a:p>
          <a:p>
            <a:pPr lvl="1"/>
            <a:r>
              <a:rPr lang="en-US" dirty="0" smtClean="0"/>
              <a:t>Otherwise we’d have to code everything from scratch every time.</a:t>
            </a:r>
          </a:p>
          <a:p>
            <a:r>
              <a:rPr lang="en-US" dirty="0" smtClean="0"/>
              <a:t>Basically, once someone smart figures out something once, then they can put it into a library for everyone else to reuse.</a:t>
            </a:r>
            <a:endParaRPr lang="en-US" dirty="0"/>
          </a:p>
          <a:p>
            <a:r>
              <a:rPr lang="en-US" dirty="0" smtClean="0"/>
              <a:t>Archive (.a files) are made from .o files like this:</a:t>
            </a:r>
          </a:p>
          <a:p>
            <a:pPr lvl="1"/>
            <a:r>
              <a:rPr lang="en-US" b="1" dirty="0" err="1" smtClean="0">
                <a:latin typeface="Courier New" panose="02070309020205020404" pitchFamily="49" charset="0"/>
                <a:cs typeface="Courier New" panose="02070309020205020404" pitchFamily="49" charset="0"/>
              </a:rPr>
              <a:t>ar</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rcs</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mylib.a</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sepia.o</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darken.o</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bob.o</a:t>
            </a:r>
            <a:r>
              <a:rPr lang="en-US" b="1" dirty="0" smtClean="0">
                <a:latin typeface="Courier New" panose="02070309020205020404" pitchFamily="49" charset="0"/>
                <a:cs typeface="Courier New" panose="02070309020205020404" pitchFamily="49" charset="0"/>
              </a:rPr>
              <a:t> </a:t>
            </a:r>
          </a:p>
          <a:p>
            <a:r>
              <a:rPr lang="en-US" dirty="0" smtClean="0"/>
              <a:t>This creates a file called “</a:t>
            </a:r>
            <a:r>
              <a:rPr lang="en-US" dirty="0" err="1" smtClean="0"/>
              <a:t>mylib.a</a:t>
            </a:r>
            <a:r>
              <a:rPr lang="en-US" dirty="0" smtClean="0"/>
              <a:t>” that can be linked against. It will hold all of the object code listed above.</a:t>
            </a:r>
          </a:p>
          <a:p>
            <a:pPr lvl="1"/>
            <a:r>
              <a:rPr lang="en-US" dirty="0" smtClean="0"/>
              <a:t>You can compile with it by doing a: </a:t>
            </a:r>
            <a:r>
              <a:rPr lang="en-US" b="1" dirty="0" smtClean="0">
                <a:latin typeface="Courier New" panose="02070309020205020404" pitchFamily="49" charset="0"/>
                <a:cs typeface="Courier New" panose="02070309020205020404" pitchFamily="49" charset="0"/>
              </a:rPr>
              <a:t>g++ main.cc </a:t>
            </a:r>
            <a:r>
              <a:rPr lang="en-US" b="1" dirty="0" err="1" smtClean="0">
                <a:latin typeface="Courier New" panose="02070309020205020404" pitchFamily="49" charset="0"/>
                <a:cs typeface="Courier New" panose="02070309020205020404" pitchFamily="49" charset="0"/>
              </a:rPr>
              <a:t>mylib.a</a:t>
            </a:r>
            <a:r>
              <a:rPr lang="en-US" dirty="0" smtClean="0"/>
              <a:t> </a:t>
            </a:r>
            <a:endParaRPr lang="en-US" dirty="0"/>
          </a:p>
        </p:txBody>
      </p:sp>
      <p:sp>
        <p:nvSpPr>
          <p:cNvPr id="3" name="Title 2"/>
          <p:cNvSpPr>
            <a:spLocks noGrp="1"/>
          </p:cNvSpPr>
          <p:nvPr>
            <p:ph type="title"/>
          </p:nvPr>
        </p:nvSpPr>
        <p:spPr/>
        <p:txBody>
          <a:bodyPr/>
          <a:lstStyle/>
          <a:p>
            <a:r>
              <a:rPr lang="en-US" dirty="0" smtClean="0"/>
              <a:t>Libraries</a:t>
            </a:r>
            <a:endParaRPr lang="en-US" dirty="0"/>
          </a:p>
        </p:txBody>
      </p:sp>
    </p:spTree>
    <p:extLst>
      <p:ext uri="{BB962C8B-B14F-4D97-AF65-F5344CB8AC3E}">
        <p14:creationId xmlns:p14="http://schemas.microsoft.com/office/powerpoint/2010/main" val="234190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Input: an executable</a:t>
            </a:r>
          </a:p>
          <a:p>
            <a:r>
              <a:rPr lang="en-US" dirty="0" smtClean="0"/>
              <a:t>Output: the executable running in memory</a:t>
            </a:r>
          </a:p>
          <a:p>
            <a:endParaRPr lang="en-US" dirty="0"/>
          </a:p>
          <a:p>
            <a:r>
              <a:rPr lang="en-US" dirty="0" smtClean="0"/>
              <a:t>Ok, so now that we’ve got an </a:t>
            </a:r>
            <a:r>
              <a:rPr lang="en-US" dirty="0" err="1" smtClean="0"/>
              <a:t>a.out</a:t>
            </a:r>
            <a:r>
              <a:rPr lang="en-US" dirty="0" smtClean="0"/>
              <a:t> build, how do we actually, you know, “run” it?</a:t>
            </a:r>
          </a:p>
          <a:p>
            <a:r>
              <a:rPr lang="en-US" dirty="0" smtClean="0"/>
              <a:t>This is where the loader comes in.</a:t>
            </a:r>
          </a:p>
          <a:p>
            <a:r>
              <a:rPr lang="en-US" dirty="0" smtClean="0"/>
              <a:t>In Linux, the loader is </a:t>
            </a:r>
            <a:r>
              <a:rPr lang="en-US" dirty="0" err="1" smtClean="0"/>
              <a:t>execve</a:t>
            </a:r>
            <a:r>
              <a:rPr lang="en-US" dirty="0" smtClean="0"/>
              <a:t>():</a:t>
            </a:r>
          </a:p>
          <a:p>
            <a:pPr lvl="1"/>
            <a:r>
              <a:rPr lang="en-US" dirty="0" smtClean="0"/>
              <a:t>It read the executable file (</a:t>
            </a:r>
            <a:r>
              <a:rPr lang="en-US" dirty="0" err="1" smtClean="0"/>
              <a:t>a.out</a:t>
            </a:r>
            <a:r>
              <a:rPr lang="en-US" dirty="0" smtClean="0"/>
              <a:t>) on disk, and sets up in memory all the segments for the program: code, data, </a:t>
            </a:r>
            <a:r>
              <a:rPr lang="en-US" dirty="0" err="1" smtClean="0"/>
              <a:t>bss</a:t>
            </a:r>
            <a:r>
              <a:rPr lang="en-US" dirty="0" smtClean="0"/>
              <a:t>, etc.</a:t>
            </a:r>
          </a:p>
          <a:p>
            <a:pPr lvl="1"/>
            <a:r>
              <a:rPr lang="en-US" dirty="0" smtClean="0"/>
              <a:t>It passes the command line parameters to its </a:t>
            </a:r>
            <a:r>
              <a:rPr lang="en-US" dirty="0" err="1" smtClean="0"/>
              <a:t>argc</a:t>
            </a:r>
            <a:r>
              <a:rPr lang="en-US" dirty="0" smtClean="0"/>
              <a:t>/</a:t>
            </a:r>
            <a:r>
              <a:rPr lang="en-US" dirty="0" err="1" smtClean="0"/>
              <a:t>argv</a:t>
            </a:r>
            <a:endParaRPr lang="en-US" dirty="0" smtClean="0"/>
          </a:p>
          <a:p>
            <a:pPr lvl="1"/>
            <a:r>
              <a:rPr lang="en-US" dirty="0" smtClean="0"/>
              <a:t>It initializes everything</a:t>
            </a:r>
          </a:p>
          <a:p>
            <a:pPr lvl="1"/>
            <a:r>
              <a:rPr lang="en-US" dirty="0" smtClean="0"/>
              <a:t>It then branches to _start and lets the program run.</a:t>
            </a:r>
            <a:endParaRPr lang="en-US" dirty="0"/>
          </a:p>
        </p:txBody>
      </p:sp>
      <p:sp>
        <p:nvSpPr>
          <p:cNvPr id="3" name="Title 2"/>
          <p:cNvSpPr>
            <a:spLocks noGrp="1"/>
          </p:cNvSpPr>
          <p:nvPr>
            <p:ph type="title"/>
          </p:nvPr>
        </p:nvSpPr>
        <p:spPr/>
        <p:txBody>
          <a:bodyPr/>
          <a:lstStyle/>
          <a:p>
            <a:r>
              <a:rPr lang="en-US" dirty="0" smtClean="0"/>
              <a:t>Loader</a:t>
            </a:r>
            <a:endParaRPr lang="en-US" dirty="0"/>
          </a:p>
        </p:txBody>
      </p:sp>
    </p:spTree>
    <p:extLst>
      <p:ext uri="{BB962C8B-B14F-4D97-AF65-F5344CB8AC3E}">
        <p14:creationId xmlns:p14="http://schemas.microsoft.com/office/powerpoint/2010/main" val="233208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There’s one wrinkle here – sometimes you don’t want to statically link together everything like we’ve always been talking about.</a:t>
            </a:r>
          </a:p>
          <a:p>
            <a:r>
              <a:rPr lang="en-US" dirty="0" smtClean="0"/>
              <a:t>Suppose you’re making a game, and you don’t want your executable to contain a complete copy of DirectX. Instead, you want it to just use whatever version you have in your OS.</a:t>
            </a:r>
          </a:p>
          <a:p>
            <a:r>
              <a:rPr lang="en-US" dirty="0" smtClean="0"/>
              <a:t>When you compile this program, you can instruct your linker to actually leave holes in your program that will be filled in at run time. The location of these dynamic libraries are put in.</a:t>
            </a:r>
          </a:p>
          <a:p>
            <a:r>
              <a:rPr lang="en-US" dirty="0" smtClean="0"/>
              <a:t>When you run the program your loader will detect these “holes” and will search through your LD_LIBRARY_PATH for the missing functions. If found, they get plugged in and everything works. If not, you get a missing DLL error.</a:t>
            </a:r>
            <a:endParaRPr lang="en-US" dirty="0"/>
          </a:p>
        </p:txBody>
      </p:sp>
      <p:sp>
        <p:nvSpPr>
          <p:cNvPr id="3" name="Title 2"/>
          <p:cNvSpPr>
            <a:spLocks noGrp="1"/>
          </p:cNvSpPr>
          <p:nvPr>
            <p:ph type="title"/>
          </p:nvPr>
        </p:nvSpPr>
        <p:spPr/>
        <p:txBody>
          <a:bodyPr/>
          <a:lstStyle/>
          <a:p>
            <a:r>
              <a:rPr lang="en-US" dirty="0" smtClean="0"/>
              <a:t>Dynamic Loading</a:t>
            </a:r>
            <a:endParaRPr lang="en-US" dirty="0"/>
          </a:p>
        </p:txBody>
      </p:sp>
    </p:spTree>
    <p:extLst>
      <p:ext uri="{BB962C8B-B14F-4D97-AF65-F5344CB8AC3E}">
        <p14:creationId xmlns:p14="http://schemas.microsoft.com/office/powerpoint/2010/main" val="258544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We’ll assign the ultimate homework next time, but it will involve building and using </a:t>
            </a:r>
            <a:r>
              <a:rPr lang="en-US" smtClean="0"/>
              <a:t>a library, </a:t>
            </a:r>
            <a:r>
              <a:rPr lang="en-US" dirty="0" smtClean="0"/>
              <a:t>so review them if you don’t understand them.</a:t>
            </a:r>
            <a:endParaRPr lang="en-US" dirty="0"/>
          </a:p>
        </p:txBody>
      </p:sp>
      <p:sp>
        <p:nvSpPr>
          <p:cNvPr id="3" name="Title 2"/>
          <p:cNvSpPr>
            <a:spLocks noGrp="1"/>
          </p:cNvSpPr>
          <p:nvPr>
            <p:ph type="title"/>
          </p:nvPr>
        </p:nvSpPr>
        <p:spPr/>
        <p:txBody>
          <a:bodyPr/>
          <a:lstStyle/>
          <a:p>
            <a:r>
              <a:rPr lang="en-US" dirty="0" smtClean="0"/>
              <a:t>Ultimate Homework</a:t>
            </a:r>
            <a:endParaRPr lang="en-US" dirty="0"/>
          </a:p>
        </p:txBody>
      </p:sp>
    </p:spTree>
    <p:extLst>
      <p:ext uri="{BB962C8B-B14F-4D97-AF65-F5344CB8AC3E}">
        <p14:creationId xmlns:p14="http://schemas.microsoft.com/office/powerpoint/2010/main" val="324182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Compiler Grading</a:t>
            </a:r>
          </a:p>
          <a:p>
            <a:r>
              <a:rPr lang="en-US" dirty="0" smtClean="0"/>
              <a:t>Work in Groups on Bare Metal NEON Project</a:t>
            </a:r>
          </a:p>
          <a:p>
            <a:r>
              <a:rPr lang="en-US" dirty="0" smtClean="0"/>
              <a:t>CALL</a:t>
            </a:r>
          </a:p>
          <a:p>
            <a:pPr lvl="1"/>
            <a:r>
              <a:rPr lang="en-US" dirty="0" smtClean="0"/>
              <a:t>Compiler</a:t>
            </a:r>
          </a:p>
          <a:p>
            <a:pPr lvl="1"/>
            <a:r>
              <a:rPr lang="en-US" dirty="0" smtClean="0"/>
              <a:t>Assembler</a:t>
            </a:r>
          </a:p>
          <a:p>
            <a:pPr lvl="1"/>
            <a:r>
              <a:rPr lang="en-US" dirty="0" smtClean="0"/>
              <a:t>Linker</a:t>
            </a:r>
          </a:p>
          <a:p>
            <a:pPr lvl="1"/>
            <a:r>
              <a:rPr lang="en-US" dirty="0" smtClean="0"/>
              <a:t>Loader</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49834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Compiler Grading</a:t>
            </a:r>
          </a:p>
          <a:p>
            <a:pPr lvl="1"/>
            <a:r>
              <a:rPr lang="en-US" dirty="0" smtClean="0"/>
              <a:t>Code review</a:t>
            </a:r>
          </a:p>
          <a:p>
            <a:pPr lvl="1"/>
            <a:r>
              <a:rPr lang="en-US" dirty="0" smtClean="0"/>
              <a:t>Thoughts?</a:t>
            </a:r>
            <a:endParaRPr lang="en-US" dirty="0"/>
          </a:p>
        </p:txBody>
      </p:sp>
      <p:sp>
        <p:nvSpPr>
          <p:cNvPr id="3" name="Title 2"/>
          <p:cNvSpPr>
            <a:spLocks noGrp="1"/>
          </p:cNvSpPr>
          <p:nvPr>
            <p:ph type="title"/>
          </p:nvPr>
        </p:nvSpPr>
        <p:spPr/>
        <p:txBody>
          <a:bodyPr/>
          <a:lstStyle/>
          <a:p>
            <a:r>
              <a:rPr lang="en-US" dirty="0" smtClean="0"/>
              <a:t>Compiler Grading</a:t>
            </a:r>
            <a:endParaRPr lang="en-US" dirty="0"/>
          </a:p>
        </p:txBody>
      </p:sp>
    </p:spTree>
    <p:extLst>
      <p:ext uri="{BB962C8B-B14F-4D97-AF65-F5344CB8AC3E}">
        <p14:creationId xmlns:p14="http://schemas.microsoft.com/office/powerpoint/2010/main" val="242694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Bare Metal NEON</a:t>
            </a:r>
            <a:endParaRPr lang="en-US" dirty="0"/>
          </a:p>
        </p:txBody>
      </p:sp>
      <p:sp>
        <p:nvSpPr>
          <p:cNvPr id="3" name="Title 2"/>
          <p:cNvSpPr>
            <a:spLocks noGrp="1"/>
          </p:cNvSpPr>
          <p:nvPr>
            <p:ph type="title"/>
          </p:nvPr>
        </p:nvSpPr>
        <p:spPr/>
        <p:txBody>
          <a:bodyPr/>
          <a:lstStyle/>
          <a:p>
            <a:r>
              <a:rPr lang="en-US" dirty="0" smtClean="0"/>
              <a:t>Group time</a:t>
            </a:r>
            <a:endParaRPr lang="en-US" dirty="0"/>
          </a:p>
        </p:txBody>
      </p:sp>
    </p:spTree>
    <p:extLst>
      <p:ext uri="{BB962C8B-B14F-4D97-AF65-F5344CB8AC3E}">
        <p14:creationId xmlns:p14="http://schemas.microsoft.com/office/powerpoint/2010/main" val="170561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Source code snippet (from main.cc):</a:t>
            </a:r>
          </a:p>
          <a:p>
            <a:pPr lvl="1"/>
            <a:r>
              <a:rPr lang="en-US" dirty="0" err="1" smtClean="0"/>
              <a:t>cout</a:t>
            </a:r>
            <a:r>
              <a:rPr lang="en-US" dirty="0" smtClean="0"/>
              <a:t> &lt;&lt; sin(0) + cos(0) &lt;&lt; </a:t>
            </a:r>
            <a:r>
              <a:rPr lang="en-US" dirty="0" err="1" smtClean="0"/>
              <a:t>endl</a:t>
            </a:r>
            <a:r>
              <a:rPr lang="en-US" dirty="0" smtClean="0"/>
              <a:t>;</a:t>
            </a:r>
          </a:p>
          <a:p>
            <a:r>
              <a:rPr lang="en-US" dirty="0" smtClean="0"/>
              <a:t>When we do </a:t>
            </a:r>
            <a:r>
              <a:rPr lang="en-US" smtClean="0"/>
              <a:t>a 1) “g</a:t>
            </a:r>
            <a:r>
              <a:rPr lang="en-US" dirty="0" smtClean="0"/>
              <a:t>++ main.cc” </a:t>
            </a:r>
            <a:r>
              <a:rPr lang="en-US" smtClean="0"/>
              <a:t>and 2) run “a.out</a:t>
            </a:r>
            <a:r>
              <a:rPr lang="en-US" dirty="0" smtClean="0"/>
              <a:t>”:</a:t>
            </a:r>
          </a:p>
          <a:p>
            <a:pPr lvl="1"/>
            <a:r>
              <a:rPr lang="en-US" dirty="0"/>
              <a:t>1</a:t>
            </a:r>
            <a:endParaRPr lang="en-US" dirty="0" smtClean="0"/>
          </a:p>
          <a:p>
            <a:r>
              <a:rPr lang="en-US" dirty="0" smtClean="0"/>
              <a:t>Seems simple enough, but there’s a lot of stuff that needs to take place to make this happen.</a:t>
            </a:r>
          </a:p>
          <a:p>
            <a:r>
              <a:rPr lang="en-US" dirty="0" smtClean="0"/>
              <a:t>Time to pull back the curtain and reveal the process.</a:t>
            </a:r>
            <a:endParaRPr lang="en-US" dirty="0"/>
          </a:p>
        </p:txBody>
      </p:sp>
      <p:sp>
        <p:nvSpPr>
          <p:cNvPr id="3" name="Title 2"/>
          <p:cNvSpPr>
            <a:spLocks noGrp="1"/>
          </p:cNvSpPr>
          <p:nvPr>
            <p:ph type="title"/>
          </p:nvPr>
        </p:nvSpPr>
        <p:spPr/>
        <p:txBody>
          <a:bodyPr/>
          <a:lstStyle/>
          <a:p>
            <a:r>
              <a:rPr lang="en-US" dirty="0" smtClean="0"/>
              <a:t>CALL</a:t>
            </a:r>
            <a:endParaRPr lang="en-US" dirty="0"/>
          </a:p>
        </p:txBody>
      </p:sp>
    </p:spTree>
    <p:extLst>
      <p:ext uri="{BB962C8B-B14F-4D97-AF65-F5344CB8AC3E}">
        <p14:creationId xmlns:p14="http://schemas.microsoft.com/office/powerpoint/2010/main" val="314496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Want to remember the steps? CALL.</a:t>
            </a:r>
          </a:p>
          <a:p>
            <a:pPr lvl="1"/>
            <a:r>
              <a:rPr lang="en-US" dirty="0" smtClean="0"/>
              <a:t>Compiler</a:t>
            </a:r>
          </a:p>
          <a:p>
            <a:pPr lvl="1"/>
            <a:r>
              <a:rPr lang="en-US" dirty="0" smtClean="0"/>
              <a:t>Assembler</a:t>
            </a:r>
          </a:p>
          <a:p>
            <a:pPr lvl="1"/>
            <a:r>
              <a:rPr lang="en-US" dirty="0" smtClean="0"/>
              <a:t>Linker</a:t>
            </a:r>
          </a:p>
          <a:p>
            <a:pPr lvl="1"/>
            <a:r>
              <a:rPr lang="en-US" dirty="0" smtClean="0"/>
              <a:t>Loader</a:t>
            </a:r>
            <a:endParaRPr lang="en-US" dirty="0"/>
          </a:p>
        </p:txBody>
      </p:sp>
      <p:sp>
        <p:nvSpPr>
          <p:cNvPr id="3" name="Title 2"/>
          <p:cNvSpPr>
            <a:spLocks noGrp="1"/>
          </p:cNvSpPr>
          <p:nvPr>
            <p:ph type="title"/>
          </p:nvPr>
        </p:nvSpPr>
        <p:spPr/>
        <p:txBody>
          <a:bodyPr/>
          <a:lstStyle/>
          <a:p>
            <a:r>
              <a:rPr lang="en-US" dirty="0" smtClean="0"/>
              <a:t>CALL</a:t>
            </a:r>
            <a:endParaRPr lang="en-US" dirty="0"/>
          </a:p>
        </p:txBody>
      </p:sp>
    </p:spTree>
    <p:extLst>
      <p:ext uri="{BB962C8B-B14F-4D97-AF65-F5344CB8AC3E}">
        <p14:creationId xmlns:p14="http://schemas.microsoft.com/office/powerpoint/2010/main" val="371801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Takes as input: source </a:t>
            </a:r>
            <a:r>
              <a:rPr lang="en-US" dirty="0" smtClean="0"/>
              <a:t>code for a high level language.</a:t>
            </a:r>
            <a:endParaRPr lang="en-US" dirty="0" smtClean="0"/>
          </a:p>
          <a:p>
            <a:r>
              <a:rPr lang="en-US" dirty="0" smtClean="0"/>
              <a:t>Produces output: assembly (or other intermediate format).</a:t>
            </a:r>
          </a:p>
          <a:p>
            <a:endParaRPr lang="en-US" dirty="0"/>
          </a:p>
          <a:p>
            <a:r>
              <a:rPr lang="en-US" dirty="0" smtClean="0"/>
              <a:t>Example:</a:t>
            </a:r>
          </a:p>
          <a:p>
            <a:pPr lvl="1"/>
            <a:r>
              <a:rPr lang="en-US" dirty="0" smtClean="0"/>
              <a:t>Input (in BASIC): LET X = 5</a:t>
            </a:r>
          </a:p>
          <a:p>
            <a:pPr lvl="1"/>
            <a:r>
              <a:rPr lang="en-US" dirty="0" smtClean="0"/>
              <a:t>Output: MOV R4, #5</a:t>
            </a:r>
          </a:p>
          <a:p>
            <a:endParaRPr lang="en-US" dirty="0"/>
          </a:p>
          <a:p>
            <a:r>
              <a:rPr lang="en-US" dirty="0" smtClean="0"/>
              <a:t>This step is usually hidden since g++ will try to do as many steps at once as possible, but you can see the .s file generated by doing a: g++ -S main.cc</a:t>
            </a:r>
          </a:p>
          <a:p>
            <a:r>
              <a:rPr lang="en-US" dirty="0" smtClean="0"/>
              <a:t>It has to figure out things like error checking and register allocation, as well as (optionally) optimization. Fun stuff.</a:t>
            </a:r>
          </a:p>
        </p:txBody>
      </p:sp>
      <p:sp>
        <p:nvSpPr>
          <p:cNvPr id="3" name="Title 2"/>
          <p:cNvSpPr>
            <a:spLocks noGrp="1"/>
          </p:cNvSpPr>
          <p:nvPr>
            <p:ph type="title"/>
          </p:nvPr>
        </p:nvSpPr>
        <p:spPr/>
        <p:txBody>
          <a:bodyPr/>
          <a:lstStyle/>
          <a:p>
            <a:r>
              <a:rPr lang="en-US" smtClean="0"/>
              <a:t>Compiler</a:t>
            </a:r>
            <a:endParaRPr lang="en-US"/>
          </a:p>
        </p:txBody>
      </p:sp>
    </p:spTree>
    <p:extLst>
      <p:ext uri="{BB962C8B-B14F-4D97-AF65-F5344CB8AC3E}">
        <p14:creationId xmlns:p14="http://schemas.microsoft.com/office/powerpoint/2010/main" val="330652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Takes as input: </a:t>
            </a:r>
            <a:r>
              <a:rPr lang="en-US" dirty="0" smtClean="0"/>
              <a:t>assembly source code</a:t>
            </a:r>
            <a:endParaRPr lang="en-US" dirty="0"/>
          </a:p>
          <a:p>
            <a:r>
              <a:rPr lang="en-US" dirty="0"/>
              <a:t>Produces output: </a:t>
            </a:r>
            <a:r>
              <a:rPr lang="en-US" dirty="0" smtClean="0">
                <a:hlinkClick r:id="rId2"/>
              </a:rPr>
              <a:t>object files</a:t>
            </a:r>
            <a:r>
              <a:rPr lang="en-US" dirty="0" smtClean="0"/>
              <a:t> (.o files)</a:t>
            </a:r>
          </a:p>
          <a:p>
            <a:pPr lvl="1"/>
            <a:r>
              <a:rPr lang="en-US" dirty="0" smtClean="0"/>
              <a:t>Example: </a:t>
            </a:r>
            <a:r>
              <a:rPr lang="en-US" dirty="0" err="1" smtClean="0"/>
              <a:t>main.s</a:t>
            </a:r>
            <a:r>
              <a:rPr lang="en-US" dirty="0" smtClean="0"/>
              <a:t> becomes </a:t>
            </a:r>
            <a:r>
              <a:rPr lang="en-US" dirty="0" err="1" smtClean="0"/>
              <a:t>main.o</a:t>
            </a:r>
            <a:r>
              <a:rPr lang="en-US" dirty="0" smtClean="0"/>
              <a:t>, </a:t>
            </a:r>
            <a:r>
              <a:rPr lang="en-US" dirty="0" err="1" smtClean="0"/>
              <a:t>bob.s</a:t>
            </a:r>
            <a:r>
              <a:rPr lang="en-US" dirty="0" smtClean="0"/>
              <a:t> becomes </a:t>
            </a:r>
            <a:r>
              <a:rPr lang="en-US" dirty="0" err="1" smtClean="0"/>
              <a:t>bob.o</a:t>
            </a:r>
            <a:r>
              <a:rPr lang="en-US" dirty="0" smtClean="0"/>
              <a:t>, etc.</a:t>
            </a:r>
            <a:endParaRPr lang="en-US" dirty="0"/>
          </a:p>
          <a:p>
            <a:endParaRPr lang="en-US" dirty="0" smtClean="0"/>
          </a:p>
          <a:p>
            <a:r>
              <a:rPr lang="en-US" dirty="0" smtClean="0"/>
              <a:t>Your </a:t>
            </a:r>
            <a:r>
              <a:rPr lang="en-US" dirty="0" smtClean="0"/>
              <a:t>assembler (“as” on our system) is usually a pretty simple tool. It knows what the commands are in the ISA we’re using (MOV, ADD, CMP, BAL, etc.) and what opcodes they correspond to (“0000”, “0001”, etc.) and just translates them from the one to the other.</a:t>
            </a:r>
          </a:p>
          <a:p>
            <a:pPr lvl="1"/>
            <a:endParaRPr lang="en-US" dirty="0"/>
          </a:p>
        </p:txBody>
      </p:sp>
      <p:sp>
        <p:nvSpPr>
          <p:cNvPr id="3" name="Title 2"/>
          <p:cNvSpPr>
            <a:spLocks noGrp="1"/>
          </p:cNvSpPr>
          <p:nvPr>
            <p:ph type="title"/>
          </p:nvPr>
        </p:nvSpPr>
        <p:spPr/>
        <p:txBody>
          <a:bodyPr/>
          <a:lstStyle/>
          <a:p>
            <a:r>
              <a:rPr lang="en-US" smtClean="0"/>
              <a:t>ASSEMBLER</a:t>
            </a:r>
            <a:endParaRPr lang="en-US"/>
          </a:p>
        </p:txBody>
      </p:sp>
    </p:spTree>
    <p:extLst>
      <p:ext uri="{BB962C8B-B14F-4D97-AF65-F5344CB8AC3E}">
        <p14:creationId xmlns:p14="http://schemas.microsoft.com/office/powerpoint/2010/main" val="417555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There </a:t>
            </a:r>
            <a:r>
              <a:rPr lang="en-US" dirty="0" smtClean="0"/>
              <a:t>is a little bit of intelligence in them, though.</a:t>
            </a:r>
          </a:p>
          <a:p>
            <a:pPr lvl="1"/>
            <a:r>
              <a:rPr lang="en-US" dirty="0" smtClean="0"/>
              <a:t>There are “</a:t>
            </a:r>
            <a:r>
              <a:rPr lang="en-US" dirty="0" err="1" smtClean="0"/>
              <a:t>pseudocommands</a:t>
            </a:r>
            <a:r>
              <a:rPr lang="en-US" dirty="0" smtClean="0"/>
              <a:t>” that will emit multiple assembler instructions, like LDR trying to put an immediate into a register that you can’t do with a normal MOV, or “PUSH” or “POP”.</a:t>
            </a:r>
          </a:p>
          <a:p>
            <a:pPr lvl="2"/>
            <a:r>
              <a:rPr lang="en-US" dirty="0" smtClean="0"/>
              <a:t>These commands aren’t found in the ISA! Instead it’s all STMIA, etc.</a:t>
            </a:r>
          </a:p>
          <a:p>
            <a:pPr lvl="1"/>
            <a:r>
              <a:rPr lang="en-US" dirty="0" smtClean="0"/>
              <a:t>You can tell it to write to the .data and .code segments and it will organize them appropriately.</a:t>
            </a:r>
          </a:p>
          <a:p>
            <a:pPr lvl="1"/>
            <a:r>
              <a:rPr lang="en-US" dirty="0" smtClean="0"/>
              <a:t>They can align numbers to 32-bit boundaries, because otherwise ick</a:t>
            </a:r>
            <a:r>
              <a:rPr lang="en-US" dirty="0" smtClean="0"/>
              <a:t>.</a:t>
            </a:r>
          </a:p>
          <a:p>
            <a:pPr lvl="1"/>
            <a:r>
              <a:rPr lang="en-US" dirty="0" smtClean="0"/>
              <a:t>It can automatically add a trailing null character with .</a:t>
            </a:r>
            <a:r>
              <a:rPr lang="en-US" dirty="0" err="1" smtClean="0"/>
              <a:t>asciz</a:t>
            </a:r>
            <a:r>
              <a:rPr lang="en-US" dirty="0" smtClean="0"/>
              <a:t> </a:t>
            </a:r>
            <a:endParaRPr lang="en-US" dirty="0" smtClean="0"/>
          </a:p>
          <a:p>
            <a:pPr lvl="1"/>
            <a:r>
              <a:rPr lang="en-US" dirty="0" smtClean="0"/>
              <a:t>Some can actually emit opcodes for </a:t>
            </a:r>
            <a:r>
              <a:rPr lang="en-US" i="1" dirty="0" smtClean="0"/>
              <a:t>other</a:t>
            </a:r>
            <a:r>
              <a:rPr lang="en-US" dirty="0" smtClean="0"/>
              <a:t> architectures.</a:t>
            </a:r>
          </a:p>
          <a:p>
            <a:pPr lvl="2"/>
            <a:r>
              <a:rPr lang="en-US" dirty="0" smtClean="0"/>
              <a:t>This is called “cross-compiling”, allowing you to make x86 on ARM, etc.</a:t>
            </a:r>
          </a:p>
          <a:p>
            <a:pPr lvl="1"/>
            <a:endParaRPr lang="en-US" dirty="0"/>
          </a:p>
        </p:txBody>
      </p:sp>
      <p:sp>
        <p:nvSpPr>
          <p:cNvPr id="3" name="Title 2"/>
          <p:cNvSpPr>
            <a:spLocks noGrp="1"/>
          </p:cNvSpPr>
          <p:nvPr>
            <p:ph type="title"/>
          </p:nvPr>
        </p:nvSpPr>
        <p:spPr/>
        <p:txBody>
          <a:bodyPr/>
          <a:lstStyle/>
          <a:p>
            <a:r>
              <a:rPr lang="en-US" smtClean="0"/>
              <a:t>ASSEMBLER</a:t>
            </a:r>
            <a:endParaRPr lang="en-US"/>
          </a:p>
        </p:txBody>
      </p:sp>
    </p:spTree>
    <p:extLst>
      <p:ext uri="{BB962C8B-B14F-4D97-AF65-F5344CB8AC3E}">
        <p14:creationId xmlns:p14="http://schemas.microsoft.com/office/powerpoint/2010/main" val="1062576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69</TotalTime>
  <Words>1160</Words>
  <Application>Microsoft Office PowerPoint</Application>
  <PresentationFormat>On-screen Show (4:3)</PresentationFormat>
  <Paragraphs>100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Courier New</vt:lpstr>
      <vt:lpstr>Franklin Gothic Medium</vt:lpstr>
      <vt:lpstr>Wingdings</vt:lpstr>
      <vt:lpstr>Wingdings 2</vt:lpstr>
      <vt:lpstr>Grid</vt:lpstr>
      <vt:lpstr>CSCI 45 – CALL on Me</vt:lpstr>
      <vt:lpstr>AGENDA</vt:lpstr>
      <vt:lpstr>Compiler Grading</vt:lpstr>
      <vt:lpstr>Group time</vt:lpstr>
      <vt:lpstr>CALL</vt:lpstr>
      <vt:lpstr>CALL</vt:lpstr>
      <vt:lpstr>Compiler</vt:lpstr>
      <vt:lpstr>ASSEMBLER</vt:lpstr>
      <vt:lpstr>ASSEMBLER</vt:lpstr>
      <vt:lpstr>Linker</vt:lpstr>
      <vt:lpstr>Linker</vt:lpstr>
      <vt:lpstr>Libraries</vt:lpstr>
      <vt:lpstr>Loader</vt:lpstr>
      <vt:lpstr>Dynamic Loading</vt:lpstr>
      <vt:lpstr>Ultimate 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45 – CALL on Me</dc:title>
  <dc:creator>William Kerney</dc:creator>
  <cp:lastModifiedBy>William Kerney</cp:lastModifiedBy>
  <cp:revision>13</cp:revision>
  <dcterms:created xsi:type="dcterms:W3CDTF">2006-08-16T00:00:00Z</dcterms:created>
  <dcterms:modified xsi:type="dcterms:W3CDTF">2016-05-03T07:38:35Z</dcterms:modified>
</cp:coreProperties>
</file>