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78" r:id="rId6"/>
    <p:sldId id="279" r:id="rId7"/>
    <p:sldId id="280" r:id="rId8"/>
    <p:sldId id="260" r:id="rId9"/>
    <p:sldId id="262" r:id="rId10"/>
    <p:sldId id="264" r:id="rId11"/>
    <p:sldId id="263" r:id="rId12"/>
    <p:sldId id="269" r:id="rId13"/>
    <p:sldId id="268" r:id="rId14"/>
    <p:sldId id="273" r:id="rId15"/>
    <p:sldId id="272" r:id="rId16"/>
    <p:sldId id="271" r:id="rId17"/>
    <p:sldId id="270" r:id="rId18"/>
    <p:sldId id="274" r:id="rId19"/>
    <p:sldId id="261" r:id="rId20"/>
    <p:sldId id="265"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CFF93-32D2-424B-AD74-BFA2E65657C6}" type="datetimeFigureOut">
              <a:rPr lang="en-US" smtClean="0"/>
              <a:t>5/5/2016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ABE1C-9FB1-4BFE-B3D6-84091EE9D92F}" type="slidenum">
              <a:rPr lang="en-US" smtClean="0"/>
              <a:t>‹#›</a:t>
            </a:fld>
            <a:endParaRPr lang="en-US"/>
          </a:p>
        </p:txBody>
      </p:sp>
    </p:spTree>
    <p:extLst>
      <p:ext uri="{BB962C8B-B14F-4D97-AF65-F5344CB8AC3E}">
        <p14:creationId xmlns:p14="http://schemas.microsoft.com/office/powerpoint/2010/main" val="2009022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FABE1C-9FB1-4BFE-B3D6-84091EE9D92F}" type="slidenum">
              <a:rPr lang="en-US" smtClean="0"/>
              <a:t>20</a:t>
            </a:fld>
            <a:endParaRPr lang="en-US"/>
          </a:p>
        </p:txBody>
      </p:sp>
    </p:spTree>
    <p:extLst>
      <p:ext uri="{BB962C8B-B14F-4D97-AF65-F5344CB8AC3E}">
        <p14:creationId xmlns:p14="http://schemas.microsoft.com/office/powerpoint/2010/main" val="189353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0063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60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6197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880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1337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0641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4154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774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219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842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3170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781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373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371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313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970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5/5/2016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84872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weak3d.net/articles/howbusmas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CSCI 45 –The Bus</a:t>
            </a:r>
            <a:endParaRPr lang="en-US" dirty="0"/>
          </a:p>
        </p:txBody>
      </p:sp>
      <p:sp>
        <p:nvSpPr>
          <p:cNvPr id="3" name="Subtitle 2"/>
          <p:cNvSpPr>
            <a:spLocks noGrp="1"/>
          </p:cNvSpPr>
          <p:nvPr>
            <p:ph type="subTitle" idx="1"/>
          </p:nvPr>
        </p:nvSpPr>
        <p:spPr/>
        <p:txBody>
          <a:bodyPr/>
          <a:lstStyle/>
          <a:p>
            <a:r>
              <a:rPr lang="en-US" dirty="0" smtClean="0"/>
              <a:t>Professor Snape</a:t>
            </a:r>
            <a:endParaRPr lang="en-US" dirty="0"/>
          </a:p>
        </p:txBody>
      </p:sp>
    </p:spTree>
    <p:extLst>
      <p:ext uri="{BB962C8B-B14F-4D97-AF65-F5344CB8AC3E}">
        <p14:creationId xmlns:p14="http://schemas.microsoft.com/office/powerpoint/2010/main" val="26136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Buses / Busses</a:t>
            </a:r>
            <a:endParaRPr lang="en-US" dirty="0"/>
          </a:p>
        </p:txBody>
      </p:sp>
      <p:sp>
        <p:nvSpPr>
          <p:cNvPr id="3" name="Content Placeholder 2"/>
          <p:cNvSpPr>
            <a:spLocks noGrp="1"/>
          </p:cNvSpPr>
          <p:nvPr>
            <p:ph idx="1"/>
          </p:nvPr>
        </p:nvSpPr>
        <p:spPr/>
        <p:txBody>
          <a:bodyPr/>
          <a:lstStyle/>
          <a:p>
            <a:r>
              <a:rPr lang="en-US" dirty="0" smtClean="0"/>
              <a:t>Problems:</a:t>
            </a:r>
          </a:p>
          <a:p>
            <a:pPr lvl="1"/>
            <a:r>
              <a:rPr lang="en-US" dirty="0" smtClean="0"/>
              <a:t>If too many devices are </a:t>
            </a:r>
            <a:r>
              <a:rPr lang="en-US" b="1" dirty="0" smtClean="0"/>
              <a:t>reading</a:t>
            </a:r>
            <a:r>
              <a:rPr lang="en-US" dirty="0" smtClean="0"/>
              <a:t> at once, it will drain the current down to unusable levels (like with the LEDs)</a:t>
            </a:r>
          </a:p>
          <a:p>
            <a:pPr lvl="1"/>
            <a:r>
              <a:rPr lang="en-US" dirty="0" smtClean="0"/>
              <a:t>If two devices try to </a:t>
            </a:r>
            <a:r>
              <a:rPr lang="en-US" b="1" dirty="0" smtClean="0"/>
              <a:t>write</a:t>
            </a:r>
            <a:r>
              <a:rPr lang="en-US" dirty="0" smtClean="0"/>
              <a:t> to the bus at once, it will explode. (This is called “Bus Contention” and is bad.)</a:t>
            </a:r>
          </a:p>
          <a:p>
            <a:r>
              <a:rPr lang="en-US" dirty="0" smtClean="0"/>
              <a:t>Solutions?</a:t>
            </a:r>
          </a:p>
          <a:p>
            <a:r>
              <a:rPr lang="en-US" dirty="0" smtClean="0"/>
              <a:t>Should we allow multiple “</a:t>
            </a:r>
            <a:r>
              <a:rPr lang="en-US" dirty="0" smtClean="0">
                <a:hlinkClick r:id="rId2"/>
              </a:rPr>
              <a:t>bus masters</a:t>
            </a:r>
            <a:r>
              <a:rPr lang="en-US" dirty="0" smtClean="0"/>
              <a:t>” to control who gets to transmit, or should we have a single bus controller chip or have the CPU control who gets to talk?</a:t>
            </a:r>
            <a:endParaRPr lang="en-US" dirty="0"/>
          </a:p>
        </p:txBody>
      </p:sp>
    </p:spTree>
    <p:extLst>
      <p:ext uri="{BB962C8B-B14F-4D97-AF65-F5344CB8AC3E}">
        <p14:creationId xmlns:p14="http://schemas.microsoft.com/office/powerpoint/2010/main" val="196925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Busey</a:t>
            </a:r>
            <a:r>
              <a:rPr lang="en-US" dirty="0" smtClean="0"/>
              <a:t> Contention</a:t>
            </a:r>
            <a:endParaRPr lang="en-US" dirty="0"/>
          </a:p>
        </p:txBody>
      </p:sp>
      <p:pic>
        <p:nvPicPr>
          <p:cNvPr id="2050" name="Picture 2" descr="http://i.telegraph.co.uk/multimedia/archive/01014/busey-460_1014998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9234" y="2057400"/>
            <a:ext cx="65722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268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A Control Bus</a:t>
            </a:r>
            <a:endParaRPr lang="en-US" dirty="0"/>
          </a:p>
        </p:txBody>
      </p:sp>
      <p:sp>
        <p:nvSpPr>
          <p:cNvPr id="3" name="Content Placeholder 2"/>
          <p:cNvSpPr>
            <a:spLocks noGrp="1"/>
          </p:cNvSpPr>
          <p:nvPr>
            <p:ph idx="1"/>
          </p:nvPr>
        </p:nvSpPr>
        <p:spPr/>
        <p:txBody>
          <a:bodyPr>
            <a:normAutofit lnSpcReduction="10000"/>
          </a:bodyPr>
          <a:lstStyle/>
          <a:p>
            <a:r>
              <a:rPr lang="en-US" dirty="0" smtClean="0"/>
              <a:t>A control bus works by turning on and off devices attached to the bus (like a relay) so that only one device at a time will be transmitting and receiving.</a:t>
            </a:r>
          </a:p>
          <a:p>
            <a:r>
              <a:rPr lang="en-US" dirty="0" smtClean="0"/>
              <a:t>Devices can request control of the bus, and you might have a controller (or not) which says, “Ok, Ethernet card, go ahead and send some data to RAM.”</a:t>
            </a:r>
          </a:p>
          <a:p>
            <a:r>
              <a:rPr lang="en-US" dirty="0" smtClean="0"/>
              <a:t>The controller might (or might not) actually disconnect other devices on the bus to avoid current losses.</a:t>
            </a:r>
          </a:p>
          <a:p>
            <a:pPr lvl="1"/>
            <a:r>
              <a:rPr lang="en-US" dirty="0" smtClean="0"/>
              <a:t>This uses tristate logic, which we’ll cover next.</a:t>
            </a:r>
          </a:p>
          <a:p>
            <a:r>
              <a:rPr lang="en-US" dirty="0" smtClean="0"/>
              <a:t>Since only one device can talk at once, the more devices and more transmissions you </a:t>
            </a:r>
            <a:r>
              <a:rPr lang="en-US" dirty="0" smtClean="0"/>
              <a:t>have </a:t>
            </a:r>
            <a:r>
              <a:rPr lang="en-US" dirty="0" smtClean="0"/>
              <a:t>the worse the </a:t>
            </a:r>
            <a:r>
              <a:rPr lang="en-US" dirty="0" smtClean="0"/>
              <a:t>performance. </a:t>
            </a:r>
            <a:r>
              <a:rPr lang="en-US" dirty="0" smtClean="0"/>
              <a:t>So we split them into different buses so RAM reads don’t get slowed down by our HDD</a:t>
            </a:r>
            <a:r>
              <a:rPr lang="en-US" dirty="0" smtClean="0"/>
              <a:t>...</a:t>
            </a:r>
            <a:endParaRPr lang="en-US" dirty="0"/>
          </a:p>
        </p:txBody>
      </p:sp>
    </p:spTree>
    <p:extLst>
      <p:ext uri="{BB962C8B-B14F-4D97-AF65-F5344CB8AC3E}">
        <p14:creationId xmlns:p14="http://schemas.microsoft.com/office/powerpoint/2010/main" val="3743740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 Hierarchical Buses</a:t>
            </a:r>
            <a:endParaRPr lang="en-US" dirty="0"/>
          </a:p>
        </p:txBody>
      </p:sp>
      <p:pic>
        <p:nvPicPr>
          <p:cNvPr id="3076" name="Picture 4" descr="http://i.stack.imgur.com/Cg2T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7653655" cy="500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328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Address Buses</a:t>
            </a:r>
            <a:endParaRPr lang="en-US" dirty="0"/>
          </a:p>
        </p:txBody>
      </p:sp>
      <p:sp>
        <p:nvSpPr>
          <p:cNvPr id="3" name="Content Placeholder 2"/>
          <p:cNvSpPr>
            <a:spLocks noGrp="1"/>
          </p:cNvSpPr>
          <p:nvPr>
            <p:ph idx="1"/>
          </p:nvPr>
        </p:nvSpPr>
        <p:spPr/>
        <p:txBody>
          <a:bodyPr>
            <a:normAutofit lnSpcReduction="10000"/>
          </a:bodyPr>
          <a:lstStyle/>
          <a:p>
            <a:r>
              <a:rPr lang="en-US" dirty="0" smtClean="0"/>
              <a:t>The data and address buses are what actually handle the data flowing to/from RAM, the CPU, and devices. </a:t>
            </a:r>
          </a:p>
          <a:p>
            <a:r>
              <a:rPr lang="en-US" dirty="0" smtClean="0"/>
              <a:t>The address bus carries which address in “RAM” it is heading to/from (remember with memory mapped systems, not all </a:t>
            </a:r>
            <a:r>
              <a:rPr lang="en-US" dirty="0" smtClean="0"/>
              <a:t>addresses </a:t>
            </a:r>
            <a:r>
              <a:rPr lang="en-US" dirty="0" smtClean="0"/>
              <a:t>lead to RAM).</a:t>
            </a:r>
          </a:p>
          <a:p>
            <a:r>
              <a:rPr lang="en-US" dirty="0" smtClean="0"/>
              <a:t>The data bus carries the actual data that is moving.</a:t>
            </a:r>
          </a:p>
          <a:p>
            <a:r>
              <a:rPr lang="en-US" dirty="0" smtClean="0"/>
              <a:t>On a 32-bit system, these buses are usually 32 bits wide, etc., but many exceptions exist.</a:t>
            </a:r>
          </a:p>
          <a:p>
            <a:pPr lvl="1"/>
            <a:r>
              <a:rPr lang="en-US" dirty="0" smtClean="0"/>
              <a:t>Some have narrower address buses if they think you won’t use all that space for RAM.</a:t>
            </a:r>
          </a:p>
          <a:p>
            <a:r>
              <a:rPr lang="en-US" dirty="0" smtClean="0"/>
              <a:t>Together, the control, address, and data buses make up the high speed “system bus”.</a:t>
            </a:r>
            <a:endParaRPr lang="en-US" dirty="0"/>
          </a:p>
        </p:txBody>
      </p:sp>
    </p:spTree>
    <p:extLst>
      <p:ext uri="{BB962C8B-B14F-4D97-AF65-F5344CB8AC3E}">
        <p14:creationId xmlns:p14="http://schemas.microsoft.com/office/powerpoint/2010/main" val="3070326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bus to control them all, and in the darkness bind them...</a:t>
            </a:r>
            <a:endParaRPr lang="en-US" dirty="0"/>
          </a:p>
        </p:txBody>
      </p:sp>
      <p:pic>
        <p:nvPicPr>
          <p:cNvPr id="4098" name="Picture 2" descr="https://upload.wikimedia.org/wikipedia/commons/thumb/6/68/Computer_system_bus.svg/744px-Computer_system_bus.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599" y="1776114"/>
            <a:ext cx="6347713" cy="464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333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Maps </a:t>
            </a:r>
            <a:r>
              <a:rPr lang="en-US" dirty="0" smtClean="0"/>
              <a:t>and</a:t>
            </a:r>
            <a:br>
              <a:rPr lang="en-US" dirty="0" smtClean="0"/>
            </a:br>
            <a:r>
              <a:rPr lang="en-US" dirty="0" smtClean="0"/>
              <a:t>Direct </a:t>
            </a:r>
            <a:r>
              <a:rPr lang="en-US" dirty="0" smtClean="0"/>
              <a:t>Memory Access (DMA)</a:t>
            </a:r>
            <a:endParaRPr lang="en-US" dirty="0"/>
          </a:p>
        </p:txBody>
      </p:sp>
      <p:sp>
        <p:nvSpPr>
          <p:cNvPr id="3" name="Content Placeholder 2"/>
          <p:cNvSpPr>
            <a:spLocks noGrp="1"/>
          </p:cNvSpPr>
          <p:nvPr>
            <p:ph idx="1"/>
          </p:nvPr>
        </p:nvSpPr>
        <p:spPr/>
        <p:txBody>
          <a:bodyPr>
            <a:normAutofit/>
          </a:bodyPr>
          <a:lstStyle/>
          <a:p>
            <a:r>
              <a:rPr lang="en-US" dirty="0" smtClean="0"/>
              <a:t>Typically, every device on a bus will be assigned a different region of memory that maps to where you can read or write to, and the device will pick it up.</a:t>
            </a:r>
          </a:p>
          <a:p>
            <a:r>
              <a:rPr lang="en-US" dirty="0" smtClean="0"/>
              <a:t>So in a bare metal project, you might write to 0xFF00FF00 and that will turn on the camera or something, and 0xFFEEDD00 might be the Ethernet.</a:t>
            </a:r>
          </a:p>
          <a:p>
            <a:r>
              <a:rPr lang="en-US" dirty="0" smtClean="0"/>
              <a:t>So that the CPU doesn’t have to sit there and do every copy between Ethernet and RAM, or whatever, you can set up a “DMA” for most transfers, which is a controller that will block copy data from a device to RAM.</a:t>
            </a:r>
          </a:p>
          <a:p>
            <a:pPr lvl="1"/>
            <a:r>
              <a:rPr lang="en-US" dirty="0" smtClean="0"/>
              <a:t>This </a:t>
            </a:r>
            <a:r>
              <a:rPr lang="en-US" b="1" i="1" dirty="0" smtClean="0"/>
              <a:t>drastically </a:t>
            </a:r>
            <a:r>
              <a:rPr lang="en-US" dirty="0" smtClean="0"/>
              <a:t>speeds up systems. The CPU just needs to tell the DMA controller to do a copy, and it’ll get done.</a:t>
            </a:r>
            <a:endParaRPr lang="en-US" dirty="0"/>
          </a:p>
        </p:txBody>
      </p:sp>
    </p:spTree>
    <p:extLst>
      <p:ext uri="{BB962C8B-B14F-4D97-AF65-F5344CB8AC3E}">
        <p14:creationId xmlns:p14="http://schemas.microsoft.com/office/powerpoint/2010/main" val="1375569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Tri-state</a:t>
            </a:r>
            <a:r>
              <a:rPr lang="en-US" dirty="0" smtClean="0"/>
              <a:t> Logic</a:t>
            </a:r>
            <a:endParaRPr lang="en-US" dirty="0"/>
          </a:p>
        </p:txBody>
      </p:sp>
      <p:sp>
        <p:nvSpPr>
          <p:cNvPr id="3" name="Content Placeholder 2"/>
          <p:cNvSpPr>
            <a:spLocks noGrp="1"/>
          </p:cNvSpPr>
          <p:nvPr>
            <p:ph idx="1"/>
          </p:nvPr>
        </p:nvSpPr>
        <p:spPr/>
        <p:txBody>
          <a:bodyPr/>
          <a:lstStyle/>
          <a:p>
            <a:r>
              <a:rPr lang="en-US" dirty="0" smtClean="0"/>
              <a:t>Boolean logic is the notion that everything is either true or false.</a:t>
            </a:r>
          </a:p>
          <a:p>
            <a:r>
              <a:rPr lang="en-US" dirty="0" smtClean="0"/>
              <a:t>Fuzzy logic is the notion you can have truth values in between true and false.</a:t>
            </a:r>
          </a:p>
          <a:p>
            <a:r>
              <a:rPr lang="en-US" dirty="0" err="1" smtClean="0"/>
              <a:t>Tri-state</a:t>
            </a:r>
            <a:r>
              <a:rPr lang="en-US" dirty="0" smtClean="0"/>
              <a:t> logic is the concept that you can have a wire carrying true, false, or “no connection” (by breaking the circuit open</a:t>
            </a:r>
            <a:r>
              <a:rPr lang="en-US" dirty="0" smtClean="0"/>
              <a:t>), AKA “Z” AKA “Float” AKA “High Impedance” mode.</a:t>
            </a:r>
            <a:endParaRPr lang="en-US" dirty="0" smtClean="0"/>
          </a:p>
          <a:p>
            <a:r>
              <a:rPr lang="en-US" dirty="0" smtClean="0"/>
              <a:t>This is how buses operate effectively – if it’s not your turn to transmit, the control bus will disconnect you from the data and address busses.</a:t>
            </a:r>
            <a:endParaRPr lang="en-US" dirty="0"/>
          </a:p>
        </p:txBody>
      </p:sp>
    </p:spTree>
    <p:extLst>
      <p:ext uri="{BB962C8B-B14F-4D97-AF65-F5344CB8AC3E}">
        <p14:creationId xmlns:p14="http://schemas.microsoft.com/office/powerpoint/2010/main" val="238774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Tri-state</a:t>
            </a:r>
            <a:r>
              <a:rPr lang="en-US" dirty="0" smtClean="0"/>
              <a:t>(tm) brand logic – Keeping machines safe since 1971</a:t>
            </a:r>
            <a:endParaRPr lang="en-US" dirty="0"/>
          </a:p>
        </p:txBody>
      </p:sp>
      <p:pic>
        <p:nvPicPr>
          <p:cNvPr id="5122" name="Picture 2" descr="https://upload.wikimedia.org/wikipedia/commons/thumb/c/c0/Tristate_buffer.svg/343px-Tristate_buffer.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240849"/>
            <a:ext cx="3267075" cy="6953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ri-state buffer data bus contro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912111"/>
            <a:ext cx="334327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902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Tri-state</a:t>
            </a:r>
            <a:r>
              <a:rPr lang="en-US" dirty="0" smtClean="0"/>
              <a:t> Worksheet</a:t>
            </a:r>
            <a:endParaRPr lang="en-US" dirty="0"/>
          </a:p>
        </p:txBody>
      </p:sp>
      <p:sp>
        <p:nvSpPr>
          <p:cNvPr id="3" name="Content Placeholder 2"/>
          <p:cNvSpPr>
            <a:spLocks noGrp="1"/>
          </p:cNvSpPr>
          <p:nvPr>
            <p:ph idx="1"/>
          </p:nvPr>
        </p:nvSpPr>
        <p:spPr/>
        <p:txBody>
          <a:bodyPr/>
          <a:lstStyle/>
          <a:p>
            <a:r>
              <a:rPr lang="en-US" dirty="0" smtClean="0"/>
              <a:t>This will be your final worksheet for the year.</a:t>
            </a:r>
          </a:p>
          <a:p>
            <a:r>
              <a:rPr lang="en-US" dirty="0" smtClean="0"/>
              <a:t>It will be worth </a:t>
            </a:r>
            <a:r>
              <a:rPr lang="en-US" dirty="0" smtClean="0"/>
              <a:t>half as </a:t>
            </a:r>
            <a:r>
              <a:rPr lang="en-US" dirty="0" smtClean="0"/>
              <a:t>much as your ultimate </a:t>
            </a:r>
            <a:r>
              <a:rPr lang="en-US" dirty="0" smtClean="0"/>
              <a:t>homework, described next.</a:t>
            </a:r>
            <a:endParaRPr lang="en-US" dirty="0" smtClean="0"/>
          </a:p>
          <a:p>
            <a:endParaRPr lang="en-US" dirty="0"/>
          </a:p>
        </p:txBody>
      </p:sp>
      <p:pic>
        <p:nvPicPr>
          <p:cNvPr id="6146" name="Picture 2" descr="http://4.bp.blogspot.com/_k3fkObxktAc/SH6dtlilIcI/AAAAAAAAAFs/97sjjp-bBXs/s400/TSBuff3.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55" y="3336263"/>
            <a:ext cx="38100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75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Review Compiler Homework</a:t>
            </a:r>
          </a:p>
          <a:p>
            <a:r>
              <a:rPr lang="en-US" dirty="0" smtClean="0"/>
              <a:t>Group Presentations</a:t>
            </a:r>
          </a:p>
          <a:p>
            <a:r>
              <a:rPr lang="en-US" dirty="0" smtClean="0"/>
              <a:t>Busses</a:t>
            </a:r>
          </a:p>
          <a:p>
            <a:r>
              <a:rPr lang="en-US" dirty="0" smtClean="0"/>
              <a:t>Tristate Logic</a:t>
            </a:r>
          </a:p>
          <a:p>
            <a:r>
              <a:rPr lang="en-US" dirty="0" smtClean="0"/>
              <a:t>Charging </a:t>
            </a:r>
            <a:r>
              <a:rPr lang="en-US" dirty="0"/>
              <a:t>the </a:t>
            </a:r>
            <a:r>
              <a:rPr lang="en-US" dirty="0" err="1"/>
              <a:t>Ultimates</a:t>
            </a:r>
            <a:r>
              <a:rPr lang="en-US" dirty="0"/>
              <a:t>...</a:t>
            </a:r>
          </a:p>
          <a:p>
            <a:endParaRPr lang="en-US" dirty="0" smtClean="0"/>
          </a:p>
        </p:txBody>
      </p:sp>
    </p:spTree>
    <p:extLst>
      <p:ext uri="{BB962C8B-B14F-4D97-AF65-F5344CB8AC3E}">
        <p14:creationId xmlns:p14="http://schemas.microsoft.com/office/powerpoint/2010/main" val="2934110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Ultimate Homework -</a:t>
            </a:r>
            <a:br>
              <a:rPr lang="en-US" dirty="0" smtClean="0"/>
            </a:br>
            <a:r>
              <a:rPr lang="en-US" dirty="0" smtClean="0"/>
              <a:t>Code Tennis</a:t>
            </a:r>
            <a:endParaRPr lang="en-US" dirty="0"/>
          </a:p>
        </p:txBody>
      </p:sp>
      <p:sp>
        <p:nvSpPr>
          <p:cNvPr id="3" name="Content Placeholder 2"/>
          <p:cNvSpPr>
            <a:spLocks noGrp="1"/>
          </p:cNvSpPr>
          <p:nvPr>
            <p:ph idx="1"/>
          </p:nvPr>
        </p:nvSpPr>
        <p:spPr/>
        <p:txBody>
          <a:bodyPr/>
          <a:lstStyle/>
          <a:p>
            <a:r>
              <a:rPr lang="en-US" dirty="0" smtClean="0"/>
              <a:t>Divide class into two sides.</a:t>
            </a:r>
          </a:p>
          <a:p>
            <a:r>
              <a:rPr lang="en-US" dirty="0" smtClean="0"/>
              <a:t>Team A will make a program (in </a:t>
            </a:r>
            <a:r>
              <a:rPr lang="en-US" dirty="0" smtClean="0"/>
              <a:t>C/C++) </a:t>
            </a:r>
            <a:r>
              <a:rPr lang="en-US" dirty="0" smtClean="0"/>
              <a:t>that will create </a:t>
            </a:r>
            <a:r>
              <a:rPr lang="en-US" dirty="0" smtClean="0"/>
              <a:t>an array, </a:t>
            </a:r>
            <a:r>
              <a:rPr lang="en-US" dirty="0" smtClean="0"/>
              <a:t>populate it with data (image data or programmatic data) and then pass it to three functions written in assembly by Team B, and time it.</a:t>
            </a:r>
          </a:p>
          <a:p>
            <a:r>
              <a:rPr lang="en-US" dirty="0" smtClean="0"/>
              <a:t>Team B will write three functions in assembly that will process the arrays. You can process them however you want. However, you must conform to the following API so that your code will successfully interoperate.</a:t>
            </a:r>
          </a:p>
          <a:p>
            <a:r>
              <a:rPr lang="en-US" dirty="0" smtClean="0"/>
              <a:t>You will not know in advance whose library you will be paired up with. The possibilities are endless</a:t>
            </a:r>
            <a:r>
              <a:rPr lang="en-US" dirty="0" smtClean="0"/>
              <a:t>!*</a:t>
            </a:r>
            <a:endParaRPr lang="en-US" dirty="0" smtClean="0"/>
          </a:p>
        </p:txBody>
      </p:sp>
      <p:sp>
        <p:nvSpPr>
          <p:cNvPr id="4" name="TextBox 3"/>
          <p:cNvSpPr txBox="1"/>
          <p:nvPr/>
        </p:nvSpPr>
        <p:spPr>
          <a:xfrm>
            <a:off x="1828800" y="6041363"/>
            <a:ext cx="2971800" cy="215444"/>
          </a:xfrm>
          <a:prstGeom prst="rect">
            <a:avLst/>
          </a:prstGeom>
          <a:noFill/>
        </p:spPr>
        <p:txBody>
          <a:bodyPr wrap="square" rtlCol="0">
            <a:spAutoFit/>
          </a:bodyPr>
          <a:lstStyle/>
          <a:p>
            <a:r>
              <a:rPr lang="en-US" sz="800" dirty="0" smtClean="0"/>
              <a:t>*Not actually endless</a:t>
            </a:r>
            <a:endParaRPr lang="en-US" sz="800" dirty="0"/>
          </a:p>
        </p:txBody>
      </p:sp>
    </p:spTree>
    <p:extLst>
      <p:ext uri="{BB962C8B-B14F-4D97-AF65-F5344CB8AC3E}">
        <p14:creationId xmlns:p14="http://schemas.microsoft.com/office/powerpoint/2010/main" val="3966429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Ultimate Homework -</a:t>
            </a:r>
            <a:br>
              <a:rPr lang="en-US" dirty="0" smtClean="0"/>
            </a:br>
            <a:r>
              <a:rPr lang="en-US" dirty="0" smtClean="0"/>
              <a:t>Code Tennis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is the API that both teams must follow:</a:t>
            </a:r>
          </a:p>
          <a:p>
            <a:r>
              <a:rPr lang="en-US" dirty="0" smtClean="0"/>
              <a:t>int </a:t>
            </a:r>
            <a:r>
              <a:rPr lang="en-US" dirty="0" err="1" smtClean="0"/>
              <a:t>function_one</a:t>
            </a:r>
            <a:r>
              <a:rPr lang="en-US" dirty="0" smtClean="0"/>
              <a:t>(int *</a:t>
            </a:r>
            <a:r>
              <a:rPr lang="en-US" dirty="0" err="1" smtClean="0"/>
              <a:t>arr</a:t>
            </a:r>
            <a:r>
              <a:rPr lang="en-US" dirty="0" smtClean="0"/>
              <a:t>, int n, int stride);</a:t>
            </a:r>
          </a:p>
          <a:p>
            <a:pPr lvl="1"/>
            <a:r>
              <a:rPr lang="en-US" dirty="0" smtClean="0"/>
              <a:t>The return value can be whatever you want</a:t>
            </a:r>
          </a:p>
          <a:p>
            <a:pPr lvl="1"/>
            <a:r>
              <a:rPr lang="en-US" i="1" dirty="0" err="1" smtClean="0"/>
              <a:t>Arr</a:t>
            </a:r>
            <a:r>
              <a:rPr lang="en-US" dirty="0" smtClean="0"/>
              <a:t> is an integer array of size </a:t>
            </a:r>
            <a:r>
              <a:rPr lang="en-US" i="1" dirty="0" smtClean="0"/>
              <a:t>n</a:t>
            </a:r>
            <a:r>
              <a:rPr lang="en-US" dirty="0" smtClean="0"/>
              <a:t>.</a:t>
            </a:r>
          </a:p>
          <a:p>
            <a:pPr lvl="1"/>
            <a:r>
              <a:rPr lang="en-US" dirty="0" smtClean="0"/>
              <a:t>Stride of 1 equals normal behavior.</a:t>
            </a:r>
          </a:p>
          <a:p>
            <a:pPr lvl="2"/>
            <a:r>
              <a:rPr lang="en-US" dirty="0" smtClean="0"/>
              <a:t>Stride means to </a:t>
            </a:r>
            <a:r>
              <a:rPr lang="en-US" dirty="0" smtClean="0"/>
              <a:t>move +stride </a:t>
            </a:r>
            <a:r>
              <a:rPr lang="en-US" dirty="0" err="1" smtClean="0"/>
              <a:t>ints</a:t>
            </a:r>
            <a:r>
              <a:rPr lang="en-US" dirty="0" smtClean="0"/>
              <a:t> ahead after every operation</a:t>
            </a:r>
          </a:p>
          <a:p>
            <a:pPr lvl="2"/>
            <a:r>
              <a:rPr lang="en-US" dirty="0" smtClean="0"/>
              <a:t>You will always do N operations, though, no matter what.</a:t>
            </a:r>
          </a:p>
          <a:p>
            <a:pPr lvl="2"/>
            <a:r>
              <a:rPr lang="en-US" dirty="0" smtClean="0"/>
              <a:t>So yes, this means with a high stride you’ll wrap around a lot.</a:t>
            </a:r>
          </a:p>
          <a:p>
            <a:r>
              <a:rPr lang="en-US" dirty="0" smtClean="0"/>
              <a:t>int </a:t>
            </a:r>
            <a:r>
              <a:rPr lang="en-US" dirty="0" err="1" smtClean="0"/>
              <a:t>function_two</a:t>
            </a:r>
            <a:r>
              <a:rPr lang="en-US" dirty="0" smtClean="0"/>
              <a:t>(int *</a:t>
            </a:r>
            <a:r>
              <a:rPr lang="en-US" dirty="0" err="1" smtClean="0"/>
              <a:t>arr</a:t>
            </a:r>
            <a:r>
              <a:rPr lang="en-US" dirty="0" smtClean="0"/>
              <a:t>, int n, int m, int stride);</a:t>
            </a:r>
          </a:p>
          <a:p>
            <a:pPr lvl="1"/>
            <a:r>
              <a:rPr lang="en-US" dirty="0" smtClean="0"/>
              <a:t>Same as before, but for a n by m array.</a:t>
            </a:r>
          </a:p>
          <a:p>
            <a:r>
              <a:rPr lang="en-US" dirty="0" smtClean="0"/>
              <a:t>float </a:t>
            </a:r>
            <a:r>
              <a:rPr lang="en-US" dirty="0" err="1" smtClean="0"/>
              <a:t>function_three</a:t>
            </a:r>
            <a:r>
              <a:rPr lang="en-US" dirty="0" smtClean="0"/>
              <a:t>(float *</a:t>
            </a:r>
            <a:r>
              <a:rPr lang="en-US" dirty="0" err="1" smtClean="0"/>
              <a:t>arr</a:t>
            </a:r>
            <a:r>
              <a:rPr lang="en-US" dirty="0" smtClean="0"/>
              <a:t>, int n, int stride);</a:t>
            </a:r>
          </a:p>
          <a:p>
            <a:pPr lvl="1"/>
            <a:r>
              <a:rPr lang="en-US" dirty="0" smtClean="0"/>
              <a:t>Same as for </a:t>
            </a:r>
            <a:r>
              <a:rPr lang="en-US" dirty="0" err="1" smtClean="0"/>
              <a:t>function_one</a:t>
            </a:r>
            <a:r>
              <a:rPr lang="en-US" dirty="0" smtClean="0"/>
              <a:t>, but with floats.</a:t>
            </a:r>
            <a:endParaRPr lang="en-US" dirty="0"/>
          </a:p>
        </p:txBody>
      </p:sp>
    </p:spTree>
    <p:extLst>
      <p:ext uri="{BB962C8B-B14F-4D97-AF65-F5344CB8AC3E}">
        <p14:creationId xmlns:p14="http://schemas.microsoft.com/office/powerpoint/2010/main" val="1062975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Ultimate Homework -</a:t>
            </a:r>
            <a:br>
              <a:rPr lang="en-US" dirty="0"/>
            </a:br>
            <a:r>
              <a:rPr lang="en-US" dirty="0"/>
              <a:t>Code Tennis</a:t>
            </a:r>
          </a:p>
        </p:txBody>
      </p:sp>
      <p:sp>
        <p:nvSpPr>
          <p:cNvPr id="3" name="Content Placeholder 2"/>
          <p:cNvSpPr>
            <a:spLocks noGrp="1"/>
          </p:cNvSpPr>
          <p:nvPr>
            <p:ph idx="1"/>
          </p:nvPr>
        </p:nvSpPr>
        <p:spPr/>
        <p:txBody>
          <a:bodyPr>
            <a:normAutofit/>
          </a:bodyPr>
          <a:lstStyle/>
          <a:p>
            <a:r>
              <a:rPr lang="en-US" dirty="0" smtClean="0"/>
              <a:t>When a member of a team finishes his code, he will turn it into an archive as shown in the previous lecture:</a:t>
            </a:r>
          </a:p>
          <a:p>
            <a:pPr lvl="1"/>
            <a:r>
              <a:rPr lang="en-US" dirty="0" err="1" smtClean="0"/>
              <a:t>ar</a:t>
            </a:r>
            <a:r>
              <a:rPr lang="en-US" dirty="0" smtClean="0"/>
              <a:t> </a:t>
            </a:r>
            <a:r>
              <a:rPr lang="en-US" dirty="0" err="1" smtClean="0"/>
              <a:t>rcs</a:t>
            </a:r>
            <a:r>
              <a:rPr lang="en-US" dirty="0" smtClean="0"/>
              <a:t> </a:t>
            </a:r>
            <a:r>
              <a:rPr lang="en-US" i="1" dirty="0" err="1" smtClean="0"/>
              <a:t>archivename.a</a:t>
            </a:r>
            <a:r>
              <a:rPr lang="en-US" i="1" dirty="0" smtClean="0"/>
              <a:t> </a:t>
            </a:r>
            <a:r>
              <a:rPr lang="en-US" dirty="0" err="1" smtClean="0"/>
              <a:t>foo.o</a:t>
            </a:r>
            <a:r>
              <a:rPr lang="en-US" dirty="0" smtClean="0"/>
              <a:t> (or whatever your .o is)</a:t>
            </a:r>
          </a:p>
          <a:p>
            <a:r>
              <a:rPr lang="en-US" dirty="0" smtClean="0"/>
              <a:t>Name the archive with your </a:t>
            </a:r>
            <a:r>
              <a:rPr lang="en-US" i="1" dirty="0" err="1" smtClean="0"/>
              <a:t>teamname</a:t>
            </a:r>
            <a:r>
              <a:rPr lang="en-US" dirty="0" err="1" smtClean="0"/>
              <a:t>-</a:t>
            </a:r>
            <a:r>
              <a:rPr lang="en-US" i="1" dirty="0" err="1" smtClean="0"/>
              <a:t>name</a:t>
            </a:r>
            <a:r>
              <a:rPr lang="en-US" dirty="0" err="1" smtClean="0"/>
              <a:t>.a</a:t>
            </a:r>
            <a:endParaRPr lang="en-US" dirty="0" smtClean="0"/>
          </a:p>
          <a:p>
            <a:pPr lvl="1"/>
            <a:r>
              <a:rPr lang="en-US" dirty="0" smtClean="0"/>
              <a:t>i.e. “</a:t>
            </a:r>
            <a:r>
              <a:rPr lang="en-US" dirty="0" err="1" smtClean="0"/>
              <a:t>teama-kerney.a</a:t>
            </a:r>
            <a:r>
              <a:rPr lang="en-US" dirty="0" smtClean="0"/>
              <a:t>”</a:t>
            </a:r>
          </a:p>
          <a:p>
            <a:r>
              <a:rPr lang="en-US" b="1" dirty="0" smtClean="0"/>
              <a:t>ONLY TEAM A PEOPLE WILL HAVE A MAIN()</a:t>
            </a:r>
          </a:p>
          <a:p>
            <a:pPr lvl="1"/>
            <a:r>
              <a:rPr lang="en-US" b="1" dirty="0" smtClean="0"/>
              <a:t>TEAM B PEOPLE WILL CREATE AN ARCHIVE WITH NO MAIN</a:t>
            </a:r>
            <a:endParaRPr lang="en-US" dirty="0" smtClean="0"/>
          </a:p>
          <a:p>
            <a:r>
              <a:rPr lang="en-US" dirty="0" smtClean="0"/>
              <a:t>I will assign you a library file from the other team, and you will link it against your own to create an </a:t>
            </a:r>
            <a:r>
              <a:rPr lang="en-US" dirty="0" err="1" smtClean="0"/>
              <a:t>a.out</a:t>
            </a:r>
            <a:r>
              <a:rPr lang="en-US" dirty="0" smtClean="0"/>
              <a:t>:</a:t>
            </a:r>
          </a:p>
          <a:p>
            <a:pPr lvl="1"/>
            <a:r>
              <a:rPr lang="en-US" dirty="0" err="1" smtClean="0"/>
              <a:t>gcc</a:t>
            </a:r>
            <a:r>
              <a:rPr lang="en-US" dirty="0" smtClean="0"/>
              <a:t> </a:t>
            </a:r>
            <a:r>
              <a:rPr lang="en-US" dirty="0" err="1" smtClean="0"/>
              <a:t>teama-kerney.a</a:t>
            </a:r>
            <a:r>
              <a:rPr lang="en-US" dirty="0" smtClean="0"/>
              <a:t> </a:t>
            </a:r>
            <a:r>
              <a:rPr lang="en-US" dirty="0" err="1" smtClean="0"/>
              <a:t>teamb-lopez.a</a:t>
            </a:r>
            <a:r>
              <a:rPr lang="en-US" dirty="0" smtClean="0"/>
              <a:t> </a:t>
            </a:r>
          </a:p>
        </p:txBody>
      </p:sp>
    </p:spTree>
    <p:extLst>
      <p:ext uri="{BB962C8B-B14F-4D97-AF65-F5344CB8AC3E}">
        <p14:creationId xmlns:p14="http://schemas.microsoft.com/office/powerpoint/2010/main" val="506541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Ultimate Homework -</a:t>
            </a:r>
            <a:br>
              <a:rPr lang="en-US" dirty="0"/>
            </a:br>
            <a:r>
              <a:rPr lang="en-US" dirty="0"/>
              <a:t>Code Tennis</a:t>
            </a:r>
          </a:p>
        </p:txBody>
      </p:sp>
      <p:sp>
        <p:nvSpPr>
          <p:cNvPr id="3" name="Content Placeholder 2"/>
          <p:cNvSpPr>
            <a:spLocks noGrp="1"/>
          </p:cNvSpPr>
          <p:nvPr>
            <p:ph idx="1"/>
          </p:nvPr>
        </p:nvSpPr>
        <p:spPr/>
        <p:txBody>
          <a:bodyPr>
            <a:normAutofit fontScale="92500" lnSpcReduction="10000"/>
          </a:bodyPr>
          <a:lstStyle/>
          <a:p>
            <a:r>
              <a:rPr lang="en-US" dirty="0"/>
              <a:t>Then run it and see what </a:t>
            </a:r>
            <a:r>
              <a:rPr lang="en-US" dirty="0" smtClean="0"/>
              <a:t>happens!</a:t>
            </a:r>
          </a:p>
          <a:p>
            <a:r>
              <a:rPr lang="en-US" dirty="0" smtClean="0"/>
              <a:t>Most importantly, the Team A people must process command line parameters to accept an array size and stride size, and must output nothing other than how long it took each function to run.</a:t>
            </a:r>
            <a:endParaRPr lang="en-US" dirty="0"/>
          </a:p>
          <a:p>
            <a:r>
              <a:rPr lang="en-US" dirty="0" smtClean="0"/>
              <a:t>Record and graph your timing data with 10 different array sizes and 5 different stride lengths.</a:t>
            </a:r>
          </a:p>
          <a:p>
            <a:r>
              <a:rPr lang="en-US" dirty="0" smtClean="0"/>
              <a:t>Write </a:t>
            </a:r>
            <a:r>
              <a:rPr lang="en-US" dirty="0"/>
              <a:t>a short 1-page report on what you find</a:t>
            </a:r>
            <a:r>
              <a:rPr lang="en-US" dirty="0" smtClean="0"/>
              <a:t>.</a:t>
            </a:r>
          </a:p>
          <a:p>
            <a:r>
              <a:rPr lang="en-US" dirty="0" smtClean="0"/>
              <a:t>For fun, try to figure out what the other person was doing with their code. Was the Team A person making a series of red rectangles? Was the Team B person implementing a blur filter? Write it down</a:t>
            </a:r>
            <a:r>
              <a:rPr lang="en-US" dirty="0" smtClean="0"/>
              <a:t>!</a:t>
            </a:r>
          </a:p>
          <a:p>
            <a:r>
              <a:rPr lang="en-US" dirty="0" smtClean="0"/>
              <a:t>Reports due on the final, archives are due halfway </a:t>
            </a:r>
            <a:r>
              <a:rPr lang="en-US" smtClean="0"/>
              <a:t>till then.</a:t>
            </a:r>
            <a:endParaRPr lang="en-US" dirty="0"/>
          </a:p>
          <a:p>
            <a:endParaRPr lang="en-US" dirty="0"/>
          </a:p>
        </p:txBody>
      </p:sp>
    </p:spTree>
    <p:extLst>
      <p:ext uri="{BB962C8B-B14F-4D97-AF65-F5344CB8AC3E}">
        <p14:creationId xmlns:p14="http://schemas.microsoft.com/office/powerpoint/2010/main" val="1640116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BB8 Compilers</a:t>
            </a:r>
            <a:endParaRPr lang="en-US" dirty="0"/>
          </a:p>
        </p:txBody>
      </p:sp>
      <p:sp>
        <p:nvSpPr>
          <p:cNvPr id="3" name="Content Placeholder 2"/>
          <p:cNvSpPr>
            <a:spLocks noGrp="1"/>
          </p:cNvSpPr>
          <p:nvPr>
            <p:ph idx="1"/>
          </p:nvPr>
        </p:nvSpPr>
        <p:spPr/>
        <p:txBody>
          <a:bodyPr/>
          <a:lstStyle/>
          <a:p>
            <a:r>
              <a:rPr lang="en-US" dirty="0"/>
              <a:t>The goal here was to learn assembly by looking at it from a different direction.</a:t>
            </a:r>
          </a:p>
          <a:p>
            <a:r>
              <a:rPr lang="en-US" dirty="0" smtClean="0"/>
              <a:t>Comments?</a:t>
            </a:r>
          </a:p>
          <a:p>
            <a:r>
              <a:rPr lang="en-US" dirty="0" smtClean="0"/>
              <a:t>Questions?</a:t>
            </a:r>
          </a:p>
        </p:txBody>
      </p:sp>
    </p:spTree>
    <p:extLst>
      <p:ext uri="{BB962C8B-B14F-4D97-AF65-F5344CB8AC3E}">
        <p14:creationId xmlns:p14="http://schemas.microsoft.com/office/powerpoint/2010/main" val="3787493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 Presentations</a:t>
            </a:r>
            <a:endParaRPr lang="en-US" dirty="0"/>
          </a:p>
        </p:txBody>
      </p:sp>
      <p:sp>
        <p:nvSpPr>
          <p:cNvPr id="3" name="Content Placeholder 2"/>
          <p:cNvSpPr>
            <a:spLocks noGrp="1"/>
          </p:cNvSpPr>
          <p:nvPr>
            <p:ph idx="1"/>
          </p:nvPr>
        </p:nvSpPr>
        <p:spPr/>
        <p:txBody>
          <a:bodyPr/>
          <a:lstStyle/>
          <a:p>
            <a:r>
              <a:rPr lang="en-US" dirty="0" smtClean="0"/>
              <a:t>Bare Metal Presentation</a:t>
            </a:r>
          </a:p>
          <a:p>
            <a:endParaRPr lang="en-US" dirty="0"/>
          </a:p>
          <a:p>
            <a:r>
              <a:rPr lang="en-US" dirty="0"/>
              <a:t>How was Baking Pi?</a:t>
            </a:r>
          </a:p>
          <a:p>
            <a:endParaRPr lang="en-US" dirty="0" smtClean="0"/>
          </a:p>
          <a:p>
            <a:r>
              <a:rPr lang="en-US" dirty="0" smtClean="0"/>
              <a:t>Challenges?</a:t>
            </a:r>
            <a:endParaRPr lang="en-US" dirty="0"/>
          </a:p>
        </p:txBody>
      </p:sp>
    </p:spTree>
    <p:extLst>
      <p:ext uri="{BB962C8B-B14F-4D97-AF65-F5344CB8AC3E}">
        <p14:creationId xmlns:p14="http://schemas.microsoft.com/office/powerpoint/2010/main" val="2896210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Ultimate Group Project</a:t>
            </a:r>
            <a:endParaRPr lang="en-US" dirty="0"/>
          </a:p>
        </p:txBody>
      </p:sp>
      <p:sp>
        <p:nvSpPr>
          <p:cNvPr id="3" name="Content Placeholder 2"/>
          <p:cNvSpPr>
            <a:spLocks noGrp="1"/>
          </p:cNvSpPr>
          <p:nvPr>
            <p:ph idx="1"/>
          </p:nvPr>
        </p:nvSpPr>
        <p:spPr/>
        <p:txBody>
          <a:bodyPr/>
          <a:lstStyle/>
          <a:p>
            <a:r>
              <a:rPr lang="en-US" dirty="0" smtClean="0"/>
              <a:t>This will be done by house.</a:t>
            </a:r>
          </a:p>
          <a:p>
            <a:r>
              <a:rPr lang="en-US" dirty="0" smtClean="0"/>
              <a:t>The top house in this competition will get 100 points, in true Harry Potter tradition.</a:t>
            </a:r>
          </a:p>
          <a:p>
            <a:r>
              <a:rPr lang="en-US" dirty="0" smtClean="0"/>
              <a:t>House points will be closed at that point, and the names of the winners engraved on the “Assembler Cup”.</a:t>
            </a:r>
          </a:p>
          <a:p>
            <a:r>
              <a:rPr lang="en-US" dirty="0" smtClean="0"/>
              <a:t>This group project will be due in one week, but it will involve no real programming, so it’s much easier than the others.</a:t>
            </a:r>
          </a:p>
        </p:txBody>
      </p:sp>
    </p:spTree>
    <p:extLst>
      <p:ext uri="{BB962C8B-B14F-4D97-AF65-F5344CB8AC3E}">
        <p14:creationId xmlns:p14="http://schemas.microsoft.com/office/powerpoint/2010/main" val="251830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Ultimate Group Project</a:t>
            </a:r>
            <a:endParaRPr lang="en-US" dirty="0"/>
          </a:p>
        </p:txBody>
      </p:sp>
      <p:sp>
        <p:nvSpPr>
          <p:cNvPr id="3" name="Content Placeholder 2"/>
          <p:cNvSpPr>
            <a:spLocks noGrp="1"/>
          </p:cNvSpPr>
          <p:nvPr>
            <p:ph idx="1"/>
          </p:nvPr>
        </p:nvSpPr>
        <p:spPr/>
        <p:txBody>
          <a:bodyPr/>
          <a:lstStyle/>
          <a:p>
            <a:r>
              <a:rPr lang="en-US" dirty="0" smtClean="0"/>
              <a:t>Do you remember at the beginning of the year how we had you roleplay out the various levels of memory?</a:t>
            </a:r>
          </a:p>
          <a:p>
            <a:r>
              <a:rPr lang="en-US" dirty="0" smtClean="0"/>
              <a:t>You will do this for your project, except for as much of a computer as you think you can simulate.</a:t>
            </a:r>
          </a:p>
          <a:p>
            <a:r>
              <a:rPr lang="en-US" dirty="0" smtClean="0"/>
              <a:t>You will construct, from scratch, an ISA, write a program for that ISA, and then roleplay it out.</a:t>
            </a:r>
          </a:p>
          <a:p>
            <a:r>
              <a:rPr lang="en-US" dirty="0" smtClean="0"/>
              <a:t>The source code will be on the screen behind you.</a:t>
            </a:r>
          </a:p>
          <a:p>
            <a:pPr lvl="1"/>
            <a:r>
              <a:rPr lang="en-US" dirty="0" smtClean="0"/>
              <a:t>(Optional) Along with a music and/or a video.</a:t>
            </a:r>
          </a:p>
          <a:p>
            <a:r>
              <a:rPr lang="en-US" dirty="0" smtClean="0"/>
              <a:t>Depending on the number of people you have, you could have them be different levels of cache, or registers, a </a:t>
            </a:r>
            <a:r>
              <a:rPr lang="en-US" dirty="0" err="1" smtClean="0"/>
              <a:t>prefetch</a:t>
            </a:r>
            <a:r>
              <a:rPr lang="en-US" dirty="0" smtClean="0"/>
              <a:t>/decode/execute pipeline, or a bus, etc.</a:t>
            </a:r>
          </a:p>
          <a:p>
            <a:pPr lvl="1"/>
            <a:endParaRPr lang="en-US" dirty="0"/>
          </a:p>
        </p:txBody>
      </p:sp>
    </p:spTree>
    <p:extLst>
      <p:ext uri="{BB962C8B-B14F-4D97-AF65-F5344CB8AC3E}">
        <p14:creationId xmlns:p14="http://schemas.microsoft.com/office/powerpoint/2010/main" val="3091124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Judging Criteria</a:t>
            </a:r>
            <a:endParaRPr lang="en-US" dirty="0"/>
          </a:p>
        </p:txBody>
      </p:sp>
      <p:sp>
        <p:nvSpPr>
          <p:cNvPr id="3" name="Content Placeholder 2"/>
          <p:cNvSpPr>
            <a:spLocks noGrp="1"/>
          </p:cNvSpPr>
          <p:nvPr>
            <p:ph idx="1"/>
          </p:nvPr>
        </p:nvSpPr>
        <p:spPr/>
        <p:txBody>
          <a:bodyPr>
            <a:normAutofit lnSpcReduction="10000"/>
          </a:bodyPr>
          <a:lstStyle/>
          <a:p>
            <a:r>
              <a:rPr lang="en-US" dirty="0"/>
              <a:t>You will be judged on two </a:t>
            </a:r>
            <a:r>
              <a:rPr lang="en-US" dirty="0" smtClean="0"/>
              <a:t>criteria (10 points total):</a:t>
            </a:r>
            <a:endParaRPr lang="en-US" dirty="0"/>
          </a:p>
          <a:p>
            <a:pPr lvl="1"/>
            <a:r>
              <a:rPr lang="en-US" dirty="0"/>
              <a:t>Technical </a:t>
            </a:r>
            <a:r>
              <a:rPr lang="en-US" dirty="0" smtClean="0"/>
              <a:t>Ability (out of 5 points)</a:t>
            </a:r>
            <a:endParaRPr lang="en-US" dirty="0"/>
          </a:p>
          <a:p>
            <a:pPr lvl="2"/>
            <a:r>
              <a:rPr lang="en-US" dirty="0" smtClean="0"/>
              <a:t>The accuracy </a:t>
            </a:r>
            <a:r>
              <a:rPr lang="en-US" dirty="0"/>
              <a:t>of </a:t>
            </a:r>
            <a:r>
              <a:rPr lang="en-US" dirty="0" smtClean="0"/>
              <a:t>the simulated hardware</a:t>
            </a:r>
          </a:p>
          <a:p>
            <a:pPr lvl="2"/>
            <a:r>
              <a:rPr lang="en-US" dirty="0" smtClean="0"/>
              <a:t>The complexity and awesomeness of your ISA and program</a:t>
            </a:r>
          </a:p>
          <a:p>
            <a:pPr lvl="2"/>
            <a:r>
              <a:rPr lang="en-US" dirty="0" smtClean="0"/>
              <a:t>Correct execution of the program</a:t>
            </a:r>
            <a:endParaRPr lang="en-US" dirty="0"/>
          </a:p>
          <a:p>
            <a:pPr lvl="1"/>
            <a:r>
              <a:rPr lang="en-US" dirty="0"/>
              <a:t>Artistic </a:t>
            </a:r>
            <a:r>
              <a:rPr lang="en-US" dirty="0" smtClean="0"/>
              <a:t>Presentation (out of 5 points)</a:t>
            </a:r>
          </a:p>
          <a:p>
            <a:pPr lvl="2"/>
            <a:r>
              <a:rPr lang="en-US" dirty="0" smtClean="0"/>
              <a:t>Music or video (interpretation, synched with content and movement of the performance)</a:t>
            </a:r>
            <a:endParaRPr lang="en-US" dirty="0"/>
          </a:p>
          <a:p>
            <a:pPr lvl="2"/>
            <a:r>
              <a:rPr lang="en-US" dirty="0" smtClean="0"/>
              <a:t>Appearance (costume, appearance, professionalism)</a:t>
            </a:r>
          </a:p>
          <a:p>
            <a:pPr lvl="2"/>
            <a:r>
              <a:rPr lang="en-US" dirty="0" smtClean="0"/>
              <a:t>Showmanship (smiling, projection, eye contact)</a:t>
            </a:r>
          </a:p>
          <a:p>
            <a:pPr lvl="2"/>
            <a:r>
              <a:rPr lang="en-US" dirty="0" smtClean="0"/>
              <a:t>Choreography (formation work, symmetry, movement, difficulty, variety, stunts/lifts, transition, classroom use)</a:t>
            </a:r>
          </a:p>
        </p:txBody>
      </p:sp>
    </p:spTree>
    <p:extLst>
      <p:ext uri="{BB962C8B-B14F-4D97-AF65-F5344CB8AC3E}">
        <p14:creationId xmlns:p14="http://schemas.microsoft.com/office/powerpoint/2010/main" val="4038125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Busses</a:t>
            </a:r>
            <a:endParaRPr lang="en-US" dirty="0"/>
          </a:p>
        </p:txBody>
      </p:sp>
      <p:pic>
        <p:nvPicPr>
          <p:cNvPr id="1026" name="Picture 2" descr="http://images.veerle.duoh.com/uploads/inspiration-images/get-on-the-bus-bi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6455" y="1447800"/>
            <a:ext cx="5334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895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Buses / Busses</a:t>
            </a:r>
            <a:endParaRPr lang="en-US" dirty="0"/>
          </a:p>
        </p:txBody>
      </p:sp>
      <p:sp>
        <p:nvSpPr>
          <p:cNvPr id="3" name="Content Placeholder 2"/>
          <p:cNvSpPr>
            <a:spLocks noGrp="1"/>
          </p:cNvSpPr>
          <p:nvPr>
            <p:ph idx="1"/>
          </p:nvPr>
        </p:nvSpPr>
        <p:spPr/>
        <p:txBody>
          <a:bodyPr>
            <a:normAutofit lnSpcReduction="10000"/>
          </a:bodyPr>
          <a:lstStyle/>
          <a:p>
            <a:r>
              <a:rPr lang="en-US" dirty="0" smtClean="0"/>
              <a:t>A bus is a common line that a lot of devices plug into.</a:t>
            </a:r>
          </a:p>
          <a:p>
            <a:pPr lvl="1"/>
            <a:r>
              <a:rPr lang="en-US" dirty="0" smtClean="0"/>
              <a:t>Defined technically as a “shared transmission medium”.</a:t>
            </a:r>
          </a:p>
          <a:p>
            <a:r>
              <a:rPr lang="en-US" dirty="0" smtClean="0"/>
              <a:t>Imagine two long wires with multiple LEDs attached between them. If you apply a voltage across it, it will turn on all the lights.</a:t>
            </a:r>
          </a:p>
          <a:p>
            <a:pPr lvl="1"/>
            <a:r>
              <a:rPr lang="en-US" dirty="0" smtClean="0"/>
              <a:t>What is the limiting factor to this design?</a:t>
            </a:r>
          </a:p>
          <a:p>
            <a:r>
              <a:rPr lang="en-US" dirty="0" smtClean="0"/>
              <a:t>Inside your computer, multiple peripherals can be all attached to the same common wire so that they can all talk to each other, and to RAM and the CPU.</a:t>
            </a:r>
          </a:p>
          <a:p>
            <a:r>
              <a:rPr lang="en-US" dirty="0" smtClean="0"/>
              <a:t>There are serial buses (that send one bit at a time) and parallel busses that send multiple bits at a time.</a:t>
            </a:r>
          </a:p>
          <a:p>
            <a:pPr lvl="1"/>
            <a:r>
              <a:rPr lang="en-US" dirty="0" smtClean="0"/>
              <a:t>Which do you think is faster? Why?</a:t>
            </a:r>
            <a:endParaRPr lang="en-US" dirty="0"/>
          </a:p>
        </p:txBody>
      </p:sp>
    </p:spTree>
    <p:extLst>
      <p:ext uri="{BB962C8B-B14F-4D97-AF65-F5344CB8AC3E}">
        <p14:creationId xmlns:p14="http://schemas.microsoft.com/office/powerpoint/2010/main" val="215285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390</TotalTime>
  <Words>1619</Words>
  <Application>Microsoft Office PowerPoint</Application>
  <PresentationFormat>On-screen Show (4:3)</PresentationFormat>
  <Paragraphs>122</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 3</vt:lpstr>
      <vt:lpstr>Facet</vt:lpstr>
      <vt:lpstr>CSCI 45 –The Bus</vt:lpstr>
      <vt:lpstr>Agenda</vt:lpstr>
      <vt:lpstr>Review BB8 Compilers</vt:lpstr>
      <vt:lpstr>Group Project Presentations</vt:lpstr>
      <vt:lpstr>Ultimate Group Project</vt:lpstr>
      <vt:lpstr>Ultimate Group Project</vt:lpstr>
      <vt:lpstr>Judging Criteria</vt:lpstr>
      <vt:lpstr>Busses</vt:lpstr>
      <vt:lpstr>Buses / Busses</vt:lpstr>
      <vt:lpstr>Buses / Busses</vt:lpstr>
      <vt:lpstr>Busey Contention</vt:lpstr>
      <vt:lpstr>Solution 1: A Control Bus</vt:lpstr>
      <vt:lpstr>Solution 2: Hierarchical Buses</vt:lpstr>
      <vt:lpstr>Data and Address Buses</vt:lpstr>
      <vt:lpstr>One bus to control them all, and in the darkness bind them...</vt:lpstr>
      <vt:lpstr>Memory Maps and Direct Memory Access (DMA)</vt:lpstr>
      <vt:lpstr>Tri-state Logic</vt:lpstr>
      <vt:lpstr>Tri-state(tm) brand logic – Keeping machines safe since 1971</vt:lpstr>
      <vt:lpstr>Tri-state Worksheet</vt:lpstr>
      <vt:lpstr>Ultimate Homework - Code Tennis</vt:lpstr>
      <vt:lpstr>Ultimate Homework - Code Tennis</vt:lpstr>
      <vt:lpstr>Ultimate Homework - Code Tennis</vt:lpstr>
      <vt:lpstr>Ultimate Homework - Code Tennis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45 –The Bus</dc:title>
  <dc:creator>Bill</dc:creator>
  <cp:lastModifiedBy>William Kerney</cp:lastModifiedBy>
  <cp:revision>43</cp:revision>
  <dcterms:created xsi:type="dcterms:W3CDTF">2006-08-16T00:00:00Z</dcterms:created>
  <dcterms:modified xsi:type="dcterms:W3CDTF">2016-05-05T07:24:09Z</dcterms:modified>
</cp:coreProperties>
</file>