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9" r:id="rId4"/>
    <p:sldId id="268" r:id="rId5"/>
    <p:sldId id="269" r:id="rId6"/>
    <p:sldId id="270" r:id="rId7"/>
    <p:sldId id="267" r:id="rId8"/>
    <p:sldId id="266" r:id="rId9"/>
    <p:sldId id="271" r:id="rId10"/>
    <p:sldId id="272" r:id="rId11"/>
    <p:sldId id="273" r:id="rId12"/>
    <p:sldId id="275" r:id="rId13"/>
    <p:sldId id="276" r:id="rId14"/>
    <p:sldId id="258" r:id="rId15"/>
    <p:sldId id="260" r:id="rId16"/>
    <p:sldId id="261" r:id="rId17"/>
    <p:sldId id="263" r:id="rId18"/>
    <p:sldId id="262" r:id="rId19"/>
    <p:sldId id="264" r:id="rId20"/>
    <p:sldId id="277" r:id="rId21"/>
    <p:sldId id="265" r:id="rId22"/>
    <p:sldId id="274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3B5BD-EA9D-493F-9C3A-F64B1AF4C838}" type="datetimeFigureOut">
              <a:rPr lang="en-US" smtClean="0"/>
              <a:t>1/13/2016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20975-60C6-43B1-B775-2F5060FED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22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Terrible Middle School “Computers” Poster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20975-60C6-43B1-B775-2F5060FED6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28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0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4142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821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43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70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4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8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1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9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1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5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rk.intel.com/products/88195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 45</a:t>
            </a:r>
            <a:br>
              <a:rPr lang="en-US" dirty="0" smtClean="0"/>
            </a:br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Professor Kerney Representing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6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 know how long each instruction should be (X bits), go ahead and convert each of your lines of code into 1s and 0s. </a:t>
            </a:r>
          </a:p>
          <a:p>
            <a:r>
              <a:rPr lang="en-US" dirty="0" smtClean="0"/>
              <a:t>You should end up with something like this for Puzzle 1:</a:t>
            </a:r>
          </a:p>
          <a:p>
            <a:pPr lvl="1"/>
            <a:r>
              <a:rPr lang="en-US" dirty="0" smtClean="0"/>
              <a:t>000100 (which means ADD r0,r2)</a:t>
            </a:r>
          </a:p>
          <a:p>
            <a:pPr lvl="1"/>
            <a:r>
              <a:rPr lang="en-US" dirty="0" smtClean="0"/>
              <a:t>001001 (which means ADD r1,-1)</a:t>
            </a:r>
          </a:p>
          <a:p>
            <a:pPr lvl="1"/>
            <a:r>
              <a:rPr lang="en-US" dirty="0" smtClean="0"/>
              <a:t>100000 (JGZ)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funsies</a:t>
            </a:r>
            <a:r>
              <a:rPr lang="en-US" dirty="0" smtClean="0"/>
              <a:t>, write them down as one long contiguous block of 1s and 0s: 000100001001100000 (the above)</a:t>
            </a:r>
          </a:p>
        </p:txBody>
      </p:sp>
    </p:spTree>
    <p:extLst>
      <p:ext uri="{BB962C8B-B14F-4D97-AF65-F5344CB8AC3E}">
        <p14:creationId xmlns:p14="http://schemas.microsoft.com/office/powerpoint/2010/main" val="6263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Date: Start of next class.</a:t>
            </a:r>
          </a:p>
          <a:p>
            <a:r>
              <a:rPr lang="en-US" dirty="0" smtClean="0"/>
              <a:t>What you will turn in:</a:t>
            </a:r>
          </a:p>
          <a:p>
            <a:pPr lvl="1"/>
            <a:r>
              <a:rPr lang="en-US" dirty="0" smtClean="0"/>
              <a:t>Homework 1 (a page or so of hand-written assembly)</a:t>
            </a:r>
          </a:p>
          <a:p>
            <a:pPr lvl="1"/>
            <a:r>
              <a:rPr lang="en-US" dirty="0" smtClean="0"/>
              <a:t>Your answers to the questions posed to you on the earlier slides in this section (for example your bit budgets)</a:t>
            </a:r>
          </a:p>
          <a:p>
            <a:pPr lvl="1"/>
            <a:r>
              <a:rPr lang="en-US" dirty="0" smtClean="0"/>
              <a:t>Your tables mapping instructions and registers, etc. to binary.</a:t>
            </a:r>
          </a:p>
          <a:p>
            <a:pPr lvl="1"/>
            <a:r>
              <a:rPr lang="en-US" dirty="0" smtClean="0"/>
              <a:t>Your three programs converted from assembly to binary.</a:t>
            </a:r>
          </a:p>
          <a:p>
            <a:r>
              <a:rPr lang="en-US" dirty="0" smtClean="0"/>
              <a:t>Ever wonder what the result of doing a “g++ main.cc” is? Guess what - those 1s and 0s is the result. (Basically)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8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ok at me now I'm  - Look at me Iam the compiler 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57200"/>
            <a:ext cx="6477000" cy="576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2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ARM’s bit 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They actually have a dozen or so different versions, but this is the most common way they have of breaking an instruction down into bits: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OPCODE is the command</a:t>
            </a:r>
          </a:p>
          <a:p>
            <a:r>
              <a:rPr lang="en-US" dirty="0" smtClean="0"/>
              <a:t>Rn is the destination register (4 bits)</a:t>
            </a:r>
          </a:p>
          <a:p>
            <a:r>
              <a:rPr lang="en-US" dirty="0" err="1" smtClean="0"/>
              <a:t>Rs</a:t>
            </a:r>
            <a:r>
              <a:rPr lang="en-US" dirty="0" smtClean="0"/>
              <a:t> is the source register (4 bits)</a:t>
            </a:r>
          </a:p>
          <a:p>
            <a:r>
              <a:rPr lang="en-US" dirty="0" smtClean="0"/>
              <a:t>Operand-2 is a literal or a third register</a:t>
            </a:r>
          </a:p>
          <a:p>
            <a:r>
              <a:rPr lang="en-US" dirty="0" smtClean="0"/>
              <a:t>Don’t worry about the rest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8153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9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 School</a:t>
            </a:r>
            <a:br>
              <a:rPr lang="en-US" dirty="0" smtClean="0"/>
            </a:br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had a good teacher you would know...</a:t>
            </a:r>
          </a:p>
          <a:p>
            <a:pPr lvl="1"/>
            <a:r>
              <a:rPr lang="en-US" dirty="0" smtClean="0"/>
              <a:t>You have a “hard drive” that holds programs and data.</a:t>
            </a:r>
          </a:p>
          <a:p>
            <a:pPr lvl="2"/>
            <a:r>
              <a:rPr lang="en-US" dirty="0" smtClean="0"/>
              <a:t>Example: Microsoft Excel, and a spreadsheet.</a:t>
            </a:r>
          </a:p>
          <a:p>
            <a:pPr lvl="1"/>
            <a:r>
              <a:rPr lang="en-US" dirty="0" smtClean="0"/>
              <a:t>High performance “RAM” holds the programs and data while it is running. Use RAM because hard drives are slow.</a:t>
            </a:r>
          </a:p>
          <a:p>
            <a:pPr lvl="1"/>
            <a:r>
              <a:rPr lang="en-US" dirty="0" smtClean="0"/>
              <a:t>A “CPU” runs programs using the stuff in RAM.</a:t>
            </a:r>
          </a:p>
          <a:p>
            <a:pPr lvl="1"/>
            <a:r>
              <a:rPr lang="en-US" dirty="0" smtClean="0"/>
              <a:t>You use a “mouse” and “keyboard” for input</a:t>
            </a:r>
          </a:p>
          <a:p>
            <a:pPr lvl="1"/>
            <a:r>
              <a:rPr lang="en-US" dirty="0" smtClean="0"/>
              <a:t>A “monitor” displays output</a:t>
            </a:r>
          </a:p>
          <a:p>
            <a:r>
              <a:rPr lang="en-US" dirty="0" smtClean="0"/>
              <a:t>...or worse, you could have had a teacher that thought the </a:t>
            </a:r>
            <a:r>
              <a:rPr lang="en-US" i="1" dirty="0" smtClean="0"/>
              <a:t>case</a:t>
            </a:r>
            <a:r>
              <a:rPr lang="en-US" dirty="0" smtClean="0"/>
              <a:t> was “the CPU”...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5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nativereflections.com/product_images/CP-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55" y="0"/>
            <a:ext cx="5334001" cy="680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...but that’s basically wrong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“Memory is the new disk” – RAM is actually very slow.</a:t>
            </a:r>
          </a:p>
          <a:p>
            <a:r>
              <a:rPr lang="en-US" dirty="0" smtClean="0"/>
              <a:t>You want to do everything possible in registers, and touch memory </a:t>
            </a:r>
            <a:r>
              <a:rPr lang="en-US" i="1" dirty="0" smtClean="0"/>
              <a:t>as little as possible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put things in perspective, you can perform </a:t>
            </a:r>
            <a:r>
              <a:rPr lang="en-US" b="1" dirty="0" smtClean="0"/>
              <a:t>200 additions</a:t>
            </a:r>
            <a:r>
              <a:rPr lang="en-US" dirty="0" smtClean="0"/>
              <a:t> in a row in the same amount of time it takes to load a single integer into a register from RAM.</a:t>
            </a:r>
          </a:p>
          <a:p>
            <a:r>
              <a:rPr lang="en-US" dirty="0" smtClean="0"/>
              <a:t>If programs were actually “held in RAM”, and we had to load each instruction one at a time from memory, we’d only be able to use 1/200</a:t>
            </a:r>
            <a:r>
              <a:rPr lang="en-US" baseline="30000" dirty="0" smtClean="0"/>
              <a:t>th</a:t>
            </a:r>
            <a:r>
              <a:rPr lang="en-US" dirty="0" smtClean="0"/>
              <a:t> of a CPU.</a:t>
            </a:r>
          </a:p>
          <a:p>
            <a:r>
              <a:rPr lang="en-US" dirty="0" smtClean="0"/>
              <a:t>Also, our conception of a CPU is inaccurate.</a:t>
            </a:r>
          </a:p>
        </p:txBody>
      </p:sp>
    </p:spTree>
    <p:extLst>
      <p:ext uri="{BB962C8B-B14F-4D97-AF65-F5344CB8AC3E}">
        <p14:creationId xmlns:p14="http://schemas.microsoft.com/office/powerpoint/2010/main" val="84584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Load/Store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Early architectures allowed you to do things directly in memory, for example the Motorola 68K family allowed you to add the value in one memory address to another.</a:t>
            </a:r>
          </a:p>
          <a:p>
            <a:pPr lvl="1"/>
            <a:r>
              <a:rPr lang="en-US" dirty="0" smtClean="0"/>
              <a:t>This is called a </a:t>
            </a:r>
            <a:r>
              <a:rPr lang="en-US" b="1" dirty="0" smtClean="0"/>
              <a:t>“Register + Memory Architecture”</a:t>
            </a:r>
          </a:p>
          <a:p>
            <a:r>
              <a:rPr lang="en-US" dirty="0" smtClean="0"/>
              <a:t>As you can imagine, this could cause a performance hit.</a:t>
            </a:r>
          </a:p>
          <a:p>
            <a:r>
              <a:rPr lang="en-US" dirty="0" smtClean="0"/>
              <a:t>So many modern architectures (like ARM) disallow working directly with values in RAM.</a:t>
            </a:r>
          </a:p>
          <a:p>
            <a:r>
              <a:rPr lang="en-US" dirty="0" smtClean="0"/>
              <a:t>The only thing you can do with RAM is load values into a register from RAM, and then later on store them back.</a:t>
            </a:r>
          </a:p>
          <a:p>
            <a:pPr lvl="1"/>
            <a:r>
              <a:rPr lang="en-US" dirty="0" smtClean="0"/>
              <a:t>Hence the term: </a:t>
            </a:r>
            <a:r>
              <a:rPr lang="en-US" b="1" dirty="0" smtClean="0"/>
              <a:t>“Load/Store Architecture”</a:t>
            </a:r>
          </a:p>
          <a:p>
            <a:pPr lvl="1"/>
            <a:r>
              <a:rPr lang="en-US" dirty="0" smtClean="0"/>
              <a:t>All the work is done in registers instead, for speed reasons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9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order to avoid these horrible costs associated with loading and storing to RAM, CPU designers put things called “caches” between the CPU and RAM.</a:t>
            </a:r>
          </a:p>
          <a:p>
            <a:r>
              <a:rPr lang="en-US" dirty="0" smtClean="0"/>
              <a:t>Caches work by retaining the </a:t>
            </a:r>
            <a:r>
              <a:rPr lang="en-US" b="1" dirty="0" smtClean="0"/>
              <a:t>Most Recently Used</a:t>
            </a:r>
            <a:r>
              <a:rPr lang="en-US" dirty="0" smtClean="0"/>
              <a:t> addresses from memory (generally speaking). </a:t>
            </a:r>
          </a:p>
          <a:p>
            <a:r>
              <a:rPr lang="en-US" dirty="0" smtClean="0"/>
              <a:t>Overall, 80% or 90% of your load/stores are going to be done to places you’ve recently touched, or nearby.</a:t>
            </a:r>
          </a:p>
          <a:p>
            <a:r>
              <a:rPr lang="en-US" dirty="0" smtClean="0"/>
              <a:t>Fast caches (less delay) are very </a:t>
            </a:r>
            <a:r>
              <a:rPr lang="en-US" dirty="0" err="1" smtClean="0"/>
              <a:t>very</a:t>
            </a:r>
            <a:r>
              <a:rPr lang="en-US" dirty="0" smtClean="0"/>
              <a:t> expensive, so most modern CPUs implement multiple tiers of caching.</a:t>
            </a:r>
          </a:p>
          <a:p>
            <a:pPr lvl="1"/>
            <a:r>
              <a:rPr lang="en-US" dirty="0" smtClean="0"/>
              <a:t>Level 1 Cache is typically small, but very fast</a:t>
            </a:r>
          </a:p>
          <a:p>
            <a:pPr lvl="1"/>
            <a:r>
              <a:rPr lang="en-US" dirty="0" smtClean="0"/>
              <a:t>Level 2 Cache is typically </a:t>
            </a:r>
            <a:r>
              <a:rPr lang="en-US" dirty="0" err="1" smtClean="0"/>
              <a:t>bigish</a:t>
            </a:r>
            <a:r>
              <a:rPr lang="en-US" dirty="0" smtClean="0"/>
              <a:t>, and medium speed</a:t>
            </a:r>
          </a:p>
          <a:p>
            <a:pPr lvl="1"/>
            <a:r>
              <a:rPr lang="en-US" dirty="0" smtClean="0"/>
              <a:t>Level 3 Cache is large and slow (but still better than RAM)</a:t>
            </a:r>
          </a:p>
        </p:txBody>
      </p:sp>
    </p:spTree>
    <p:extLst>
      <p:ext uri="{BB962C8B-B14F-4D97-AF65-F5344CB8AC3E}">
        <p14:creationId xmlns:p14="http://schemas.microsoft.com/office/powerpoint/2010/main" val="39876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for an </a:t>
            </a:r>
            <a:r>
              <a:rPr lang="en-US" dirty="0" smtClean="0"/>
              <a:t>Intel </a:t>
            </a:r>
            <a:r>
              <a:rPr lang="en-US" dirty="0" err="1" smtClean="0"/>
              <a:t>Skylake</a:t>
            </a:r>
            <a:r>
              <a:rPr lang="en-US" dirty="0" smtClean="0"/>
              <a:t> i7-6700K. (</a:t>
            </a:r>
            <a:r>
              <a:rPr lang="en-US" dirty="0" smtClean="0">
                <a:hlinkClick r:id="rId2"/>
              </a:rPr>
              <a:t>Data Sheet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L1 Cache is 256KB</a:t>
            </a:r>
          </a:p>
          <a:p>
            <a:pPr lvl="1"/>
            <a:r>
              <a:rPr lang="en-US" dirty="0" smtClean="0"/>
              <a:t>128KB for </a:t>
            </a:r>
            <a:r>
              <a:rPr lang="en-US" dirty="0" smtClean="0"/>
              <a:t>Instructions (i.e. your program)</a:t>
            </a:r>
            <a:endParaRPr lang="en-US" dirty="0" smtClean="0"/>
          </a:p>
          <a:p>
            <a:pPr lvl="1"/>
            <a:r>
              <a:rPr lang="en-US" dirty="0" smtClean="0"/>
              <a:t>128KB for Data</a:t>
            </a:r>
          </a:p>
          <a:p>
            <a:r>
              <a:rPr lang="en-US" dirty="0" smtClean="0"/>
              <a:t>L2 Cache is 1MB</a:t>
            </a:r>
          </a:p>
          <a:p>
            <a:r>
              <a:rPr lang="en-US" dirty="0" smtClean="0"/>
              <a:t>L3 Cache is </a:t>
            </a:r>
            <a:r>
              <a:rPr lang="en-US" dirty="0" smtClean="0"/>
              <a:t>8MB, shared by all four cores</a:t>
            </a:r>
            <a:endParaRPr lang="en-US" dirty="0" smtClean="0"/>
          </a:p>
          <a:p>
            <a:r>
              <a:rPr lang="en-US" dirty="0" smtClean="0"/>
              <a:t>Has an optional L4 Cache, </a:t>
            </a:r>
            <a:r>
              <a:rPr lang="en-US" dirty="0" smtClean="0"/>
              <a:t>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6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Representations of Assembly</a:t>
            </a:r>
          </a:p>
          <a:p>
            <a:r>
              <a:rPr lang="en-US" dirty="0" smtClean="0"/>
              <a:t>Powers of 2</a:t>
            </a:r>
          </a:p>
          <a:p>
            <a:r>
              <a:rPr lang="en-US" dirty="0" smtClean="0"/>
              <a:t>Homework 1.5</a:t>
            </a:r>
          </a:p>
          <a:p>
            <a:endParaRPr lang="en-US" dirty="0" smtClean="0"/>
          </a:p>
          <a:p>
            <a:r>
              <a:rPr lang="en-US" dirty="0" smtClean="0"/>
              <a:t>Introduction </a:t>
            </a:r>
            <a:r>
              <a:rPr lang="en-US" dirty="0" smtClean="0"/>
              <a:t>to Computer Architecture</a:t>
            </a:r>
          </a:p>
          <a:p>
            <a:r>
              <a:rPr lang="en-US" dirty="0" smtClean="0"/>
              <a:t>Caching</a:t>
            </a:r>
          </a:p>
          <a:p>
            <a:endParaRPr lang="en-US" dirty="0"/>
          </a:p>
          <a:p>
            <a:r>
              <a:rPr lang="en-US" dirty="0" smtClean="0"/>
              <a:t>Set up the Raspberry </a:t>
            </a:r>
            <a:r>
              <a:rPr lang="en-US" dirty="0" err="1" smtClean="0"/>
              <a:t>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5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Stats for an ARM Cortex-A9 (not our </a:t>
            </a:r>
            <a:r>
              <a:rPr lang="en-US" dirty="0" err="1" smtClean="0"/>
              <a:t>Pis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L1 Cache </a:t>
            </a:r>
            <a:r>
              <a:rPr lang="en-US" dirty="0" smtClean="0"/>
              <a:t>is 64KB </a:t>
            </a:r>
            <a:endParaRPr lang="en-US" dirty="0" smtClean="0"/>
          </a:p>
          <a:p>
            <a:pPr lvl="1"/>
            <a:r>
              <a:rPr lang="en-US" dirty="0" smtClean="0"/>
              <a:t>32KB </a:t>
            </a:r>
            <a:r>
              <a:rPr lang="en-US" dirty="0" smtClean="0"/>
              <a:t>for </a:t>
            </a:r>
            <a:r>
              <a:rPr lang="en-US" dirty="0" smtClean="0"/>
              <a:t>Instructions (i.e. your program)</a:t>
            </a:r>
            <a:endParaRPr lang="en-US" dirty="0" smtClean="0"/>
          </a:p>
          <a:p>
            <a:pPr lvl="1"/>
            <a:r>
              <a:rPr lang="en-US" dirty="0" smtClean="0"/>
              <a:t>32KB </a:t>
            </a:r>
            <a:r>
              <a:rPr lang="en-US" dirty="0" smtClean="0"/>
              <a:t>for Data</a:t>
            </a:r>
          </a:p>
          <a:p>
            <a:r>
              <a:rPr lang="en-US" dirty="0" smtClean="0"/>
              <a:t>Optional L2 </a:t>
            </a:r>
            <a:r>
              <a:rPr lang="en-US" dirty="0" smtClean="0"/>
              <a:t>Cache is </a:t>
            </a:r>
            <a:r>
              <a:rPr lang="en-US" dirty="0" smtClean="0"/>
              <a:t>128KB-8MB</a:t>
            </a:r>
          </a:p>
          <a:p>
            <a:r>
              <a:rPr lang="en-US" dirty="0" smtClean="0"/>
              <a:t>An integrated GPU often claims the L2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Here’s a rough estimate of how long it takes to load an int from a cache </a:t>
            </a:r>
            <a:r>
              <a:rPr lang="en-US" dirty="0" smtClean="0"/>
              <a:t>in </a:t>
            </a:r>
            <a:r>
              <a:rPr lang="en-US" dirty="0" smtClean="0"/>
              <a:t>terms of </a:t>
            </a:r>
            <a:r>
              <a:rPr lang="en-US" b="1" dirty="0" smtClean="0"/>
              <a:t>cycles</a:t>
            </a:r>
            <a:r>
              <a:rPr lang="en-US" dirty="0" smtClean="0"/>
              <a:t>, </a:t>
            </a:r>
            <a:r>
              <a:rPr lang="en-US" dirty="0" smtClean="0"/>
              <a:t>or how many simple instructions like </a:t>
            </a:r>
            <a:r>
              <a:rPr lang="en-US" dirty="0" smtClean="0"/>
              <a:t>adds you </a:t>
            </a:r>
            <a:r>
              <a:rPr lang="en-US" dirty="0" smtClean="0"/>
              <a:t>can </a:t>
            </a:r>
            <a:r>
              <a:rPr lang="en-US" dirty="0" smtClean="0"/>
              <a:t>do in the meantime:</a:t>
            </a:r>
            <a:endParaRPr lang="en-US" dirty="0" smtClean="0"/>
          </a:p>
          <a:p>
            <a:r>
              <a:rPr lang="en-US" dirty="0" smtClean="0"/>
              <a:t>1 cycle for a register</a:t>
            </a:r>
          </a:p>
          <a:p>
            <a:r>
              <a:rPr lang="en-US" dirty="0" smtClean="0"/>
              <a:t>4 cycles for L1 cache</a:t>
            </a:r>
          </a:p>
          <a:p>
            <a:r>
              <a:rPr lang="en-US" dirty="0" smtClean="0"/>
              <a:t>10 cycles for L2 cache</a:t>
            </a:r>
          </a:p>
          <a:p>
            <a:r>
              <a:rPr lang="en-US" dirty="0" smtClean="0"/>
              <a:t>75 cycles for L3 cache</a:t>
            </a:r>
          </a:p>
          <a:p>
            <a:r>
              <a:rPr lang="en-US" dirty="0" smtClean="0"/>
              <a:t>200 cycles for </a:t>
            </a:r>
            <a:r>
              <a:rPr lang="en-US" dirty="0" smtClean="0"/>
              <a:t>RAM</a:t>
            </a:r>
          </a:p>
          <a:p>
            <a:r>
              <a:rPr lang="en-US" dirty="0" smtClean="0"/>
              <a:t>1200 cycles for SSD*</a:t>
            </a:r>
            <a:endParaRPr lang="en-US" dirty="0" smtClean="0"/>
          </a:p>
          <a:p>
            <a:r>
              <a:rPr lang="en-US" dirty="0" smtClean="0"/>
              <a:t>20,000 – 1,000,000 cycles for HDD*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There’s a </a:t>
            </a:r>
            <a:r>
              <a:rPr lang="en-US" i="1" dirty="0" smtClean="0"/>
              <a:t>lot</a:t>
            </a:r>
            <a:r>
              <a:rPr lang="en-US" dirty="0" smtClean="0"/>
              <a:t> of ways caches can be put together (you’ll learn more about the varieties later).</a:t>
            </a:r>
          </a:p>
          <a:p>
            <a:r>
              <a:rPr lang="en-US" dirty="0" smtClean="0"/>
              <a:t>The simplest way is like something called a </a:t>
            </a:r>
            <a:r>
              <a:rPr lang="en-US" i="1" dirty="0" smtClean="0"/>
              <a:t>hash table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spot something hashes to is the memory address modulus the hash table size.</a:t>
            </a:r>
          </a:p>
          <a:p>
            <a:r>
              <a:rPr lang="en-US" dirty="0" smtClean="0"/>
              <a:t>Suppose your L1 cache has slots in it for 10 integers.</a:t>
            </a:r>
          </a:p>
          <a:p>
            <a:r>
              <a:rPr lang="en-US" dirty="0" smtClean="0"/>
              <a:t>If you try to access memory location 4332, the cache will hash that to slot 2 (4332 % 10). If that value is in there, it will return the value.</a:t>
            </a:r>
          </a:p>
          <a:p>
            <a:r>
              <a:rPr lang="en-US" dirty="0" smtClean="0"/>
              <a:t>Otherwise, it’ll load the value from RAM, and when the number comes in, it will store in in slot 2 and pass it on to the CPU.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Cache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Raspberry Pi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first group extra credit is due on Tuesday. Make sure you meet with your group and work for those 50 or 100 extra credit points.</a:t>
            </a:r>
          </a:p>
          <a:p>
            <a:r>
              <a:rPr lang="en-US" dirty="0" smtClean="0"/>
              <a:t>Again, your goal is to create </a:t>
            </a:r>
            <a:r>
              <a:rPr lang="en-US" dirty="0" smtClean="0"/>
              <a:t>a </a:t>
            </a:r>
            <a:r>
              <a:rPr lang="en-US" dirty="0" smtClean="0"/>
              <a:t>web-based point </a:t>
            </a:r>
            <a:r>
              <a:rPr lang="en-US" dirty="0" smtClean="0"/>
              <a:t>tracker for each </a:t>
            </a:r>
            <a:r>
              <a:rPr lang="en-US" dirty="0" smtClean="0"/>
              <a:t>house’s scores.</a:t>
            </a:r>
          </a:p>
        </p:txBody>
      </p:sp>
    </p:spTree>
    <p:extLst>
      <p:ext uri="{BB962C8B-B14F-4D97-AF65-F5344CB8AC3E}">
        <p14:creationId xmlns:p14="http://schemas.microsoft.com/office/powerpoint/2010/main" val="11659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Quick review of counting in binary...</a:t>
            </a:r>
          </a:p>
          <a:p>
            <a:r>
              <a:rPr lang="en-US" dirty="0" smtClean="0"/>
              <a:t>0 = 0</a:t>
            </a:r>
          </a:p>
          <a:p>
            <a:r>
              <a:rPr lang="en-US" dirty="0" smtClean="0"/>
              <a:t>1 = 1</a:t>
            </a:r>
          </a:p>
          <a:p>
            <a:r>
              <a:rPr lang="en-US" dirty="0" smtClean="0"/>
              <a:t>2 = 10</a:t>
            </a:r>
          </a:p>
          <a:p>
            <a:r>
              <a:rPr lang="en-US" dirty="0" smtClean="0"/>
              <a:t>3 = 11</a:t>
            </a:r>
          </a:p>
          <a:p>
            <a:r>
              <a:rPr lang="en-US" dirty="0" smtClean="0"/>
              <a:t>4 = 100</a:t>
            </a:r>
          </a:p>
          <a:p>
            <a:r>
              <a:rPr lang="en-US" dirty="0" smtClean="0"/>
              <a:t>5 = 101</a:t>
            </a:r>
          </a:p>
          <a:p>
            <a:r>
              <a:rPr lang="en-US" dirty="0" smtClean="0"/>
              <a:t>6 = 110</a:t>
            </a:r>
          </a:p>
          <a:p>
            <a:r>
              <a:rPr lang="en-US" dirty="0" smtClean="0"/>
              <a:t>7 = 111</a:t>
            </a:r>
          </a:p>
          <a:p>
            <a:r>
              <a:rPr lang="en-US" dirty="0" smtClean="0"/>
              <a:t>8 = 1000... etc.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16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you heard of “32-bit systems” or “64-bit systems”? The term is an oversimplification, but what it usually means is how many bits the CPU reads at a time.</a:t>
            </a:r>
          </a:p>
          <a:p>
            <a:r>
              <a:rPr lang="en-US" dirty="0" smtClean="0"/>
              <a:t>The first few bits of an instruction say which command to do, and then the remaining bits can specify registers or numbers or whatever. (Hence the limit on registers!)</a:t>
            </a:r>
          </a:p>
          <a:p>
            <a:r>
              <a:rPr lang="en-US" dirty="0" smtClean="0"/>
              <a:t>Every CPU will publish a list of “opcodes” that correspond directly to an assembly command. So, for example, ADD might be opcode 0001, SUB might be opcode 0010, MUL opcode 0011, and so forth.</a:t>
            </a:r>
          </a:p>
          <a:p>
            <a:pPr lvl="1"/>
            <a:r>
              <a:rPr lang="en-US" dirty="0" smtClean="0"/>
              <a:t>If we’re using four bits to pick our operation, the CPU can support 2</a:t>
            </a:r>
            <a:r>
              <a:rPr lang="en-US" baseline="30000" dirty="0" smtClean="0"/>
              <a:t>4</a:t>
            </a:r>
            <a:r>
              <a:rPr lang="en-US" dirty="0" smtClean="0"/>
              <a:t> (16) possible different operations.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4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we’ve reserved four bits for our choice of instruction on a 32 bit platform, that means each instruction will have 28 bits left over to do stuff</a:t>
            </a:r>
            <a:r>
              <a:rPr lang="en-US" dirty="0"/>
              <a:t> </a:t>
            </a:r>
            <a:r>
              <a:rPr lang="en-US" dirty="0" smtClean="0"/>
              <a:t>like this:</a:t>
            </a:r>
          </a:p>
          <a:p>
            <a:pPr lvl="1"/>
            <a:r>
              <a:rPr lang="en-US" dirty="0" smtClean="0"/>
              <a:t>ADD r0,r1,#8</a:t>
            </a:r>
          </a:p>
          <a:p>
            <a:pPr lvl="1"/>
            <a:r>
              <a:rPr lang="en-US" dirty="0" smtClean="0"/>
              <a:t>MUL r7,r3,r11</a:t>
            </a:r>
          </a:p>
          <a:p>
            <a:pPr lvl="1"/>
            <a:r>
              <a:rPr lang="en-US" dirty="0" smtClean="0"/>
              <a:t>AND r3,r14, #0xFF</a:t>
            </a:r>
          </a:p>
          <a:p>
            <a:r>
              <a:rPr lang="en-US" dirty="0" smtClean="0"/>
              <a:t>If we have 16 registers, that will take up 4 bits to specify which one we want, and since we have three arguments to each operation, that’s another 12 bits.</a:t>
            </a:r>
          </a:p>
          <a:p>
            <a:r>
              <a:rPr lang="en-US" dirty="0" smtClean="0"/>
              <a:t>If we want to allow immediate numbers in there (#8 or #255), then we’ve got 16 bits left over to hold numbers from 0 to 65535. Not too shabby!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17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 of 2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1 bit, you can hold two possible numbers with that bit: 0 and 1.</a:t>
            </a:r>
          </a:p>
          <a:p>
            <a:r>
              <a:rPr lang="en-US" dirty="0" smtClean="0"/>
              <a:t>If you have 2 bits, you can hold the numbers 0 through 3</a:t>
            </a:r>
          </a:p>
          <a:p>
            <a:r>
              <a:rPr lang="en-US" dirty="0" smtClean="0"/>
              <a:t>3 bits: 0 through 7</a:t>
            </a:r>
          </a:p>
          <a:p>
            <a:r>
              <a:rPr lang="en-US" dirty="0" smtClean="0"/>
              <a:t>4 bits: 0 through 15</a:t>
            </a:r>
          </a:p>
          <a:p>
            <a:r>
              <a:rPr lang="en-US" dirty="0" smtClean="0"/>
              <a:t>5 bits: 0 through 31, etc.</a:t>
            </a:r>
          </a:p>
          <a:p>
            <a:r>
              <a:rPr lang="en-US" dirty="0" smtClean="0"/>
              <a:t>What if you want to support negative numbers?</a:t>
            </a:r>
          </a:p>
          <a:p>
            <a:pPr lvl="1"/>
            <a:r>
              <a:rPr lang="en-US" dirty="0" smtClean="0"/>
              <a:t>Add another bit to hold the sign.</a:t>
            </a:r>
          </a:p>
          <a:p>
            <a:pPr lvl="1"/>
            <a:r>
              <a:rPr lang="en-US" dirty="0" smtClean="0"/>
              <a:t>(We’ll learn a better way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6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1.5 – ISA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turn Homework 1 in, we’re adding to it today.</a:t>
            </a:r>
          </a:p>
          <a:p>
            <a:r>
              <a:rPr lang="en-US" dirty="0" smtClean="0"/>
              <a:t>First, answer these questions (on your paper homework)</a:t>
            </a:r>
          </a:p>
          <a:p>
            <a:pPr lvl="1"/>
            <a:r>
              <a:rPr lang="en-US" dirty="0" smtClean="0"/>
              <a:t>How many different instructions does our terrible ISA have? How many bits will we need to represent it?</a:t>
            </a:r>
          </a:p>
          <a:p>
            <a:pPr lvl="1"/>
            <a:r>
              <a:rPr lang="en-US" dirty="0" smtClean="0"/>
              <a:t>How many different registers does our terrible ISA have? How many bits will we need to represent it?</a:t>
            </a:r>
          </a:p>
          <a:p>
            <a:pPr lvl="1"/>
            <a:r>
              <a:rPr lang="en-US" dirty="0" smtClean="0"/>
              <a:t>What range of immediate (constant, literal) numbers do you need to make your three programs work? How many bits do you need to represent that range of numbers?</a:t>
            </a:r>
          </a:p>
          <a:p>
            <a:pPr lvl="1"/>
            <a:r>
              <a:rPr lang="en-US" dirty="0" smtClean="0"/>
              <a:t>What about negatives? Will that take up a bit?</a:t>
            </a:r>
          </a:p>
        </p:txBody>
      </p:sp>
    </p:spTree>
    <p:extLst>
      <p:ext uri="{BB962C8B-B14F-4D97-AF65-F5344CB8AC3E}">
        <p14:creationId xmlns:p14="http://schemas.microsoft.com/office/powerpoint/2010/main" val="284085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1.5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So, given the bit budgets you’ve just established, look at your programs and figure out how many bits your longest instruction will take up. Call it X: ___________</a:t>
            </a:r>
          </a:p>
          <a:p>
            <a:r>
              <a:rPr lang="en-US" dirty="0" smtClean="0"/>
              <a:t>So you will need only an X-bit CPU to run your program!</a:t>
            </a:r>
          </a:p>
          <a:p>
            <a:r>
              <a:rPr lang="en-US" dirty="0" smtClean="0"/>
              <a:t>Now come up with a mapping from your instructions to binary, write it as a table. For example:</a:t>
            </a:r>
          </a:p>
          <a:p>
            <a:pPr marL="0" indent="0">
              <a:buNone/>
            </a:pPr>
            <a:r>
              <a:rPr lang="en-US" dirty="0" smtClean="0"/>
              <a:t>                       (or vice versa)</a:t>
            </a:r>
          </a:p>
          <a:p>
            <a:endParaRPr lang="en-US" dirty="0" smtClean="0"/>
          </a:p>
          <a:p>
            <a:r>
              <a:rPr lang="en-US" dirty="0" smtClean="0"/>
              <a:t>Do the same (make a table) for all 4 registers, mapping them to binary.</a:t>
            </a:r>
          </a:p>
          <a:p>
            <a:r>
              <a:rPr lang="en-US" dirty="0" smtClean="0"/>
              <a:t>Do the same for your immediate values.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73792"/>
              </p:ext>
            </p:extLst>
          </p:nvPr>
        </p:nvGraphicFramePr>
        <p:xfrm>
          <a:off x="1066800" y="4267200"/>
          <a:ext cx="1143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JGZ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05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686</TotalTime>
  <Words>1668</Words>
  <Application>Microsoft Office PowerPoint</Application>
  <PresentationFormat>On-screen Show (4:3)</PresentationFormat>
  <Paragraphs>156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Trebuchet MS</vt:lpstr>
      <vt:lpstr>Wingdings 3</vt:lpstr>
      <vt:lpstr>Facet</vt:lpstr>
      <vt:lpstr>CSCI 45 Computer Architecture</vt:lpstr>
      <vt:lpstr>Agenda</vt:lpstr>
      <vt:lpstr>Reminder</vt:lpstr>
      <vt:lpstr>Binary Representations</vt:lpstr>
      <vt:lpstr>Binary Representations</vt:lpstr>
      <vt:lpstr>Binary Representations</vt:lpstr>
      <vt:lpstr>Powers of 2 Cheat Sheet</vt:lpstr>
      <vt:lpstr>Homework 1.5 – ISA Compiler</vt:lpstr>
      <vt:lpstr>Homework 1.5</vt:lpstr>
      <vt:lpstr>Homework 1.5</vt:lpstr>
      <vt:lpstr>Homework 1.5</vt:lpstr>
      <vt:lpstr>PowerPoint Presentation</vt:lpstr>
      <vt:lpstr>ARM’s bit budget</vt:lpstr>
      <vt:lpstr>Middle School Computer Architecture</vt:lpstr>
      <vt:lpstr>PowerPoint Presentation</vt:lpstr>
      <vt:lpstr>...but that’s basically wrong</vt:lpstr>
      <vt:lpstr>Load/Store Architectures</vt:lpstr>
      <vt:lpstr>Caching</vt:lpstr>
      <vt:lpstr>Cache Sizes</vt:lpstr>
      <vt:lpstr>Cache Sizes</vt:lpstr>
      <vt:lpstr>Cache Speed</vt:lpstr>
      <vt:lpstr>Caching</vt:lpstr>
      <vt:lpstr>Fun Cache Exercise</vt:lpstr>
      <vt:lpstr>Raspberry Pi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45 Computer Architecture</dc:title>
  <dc:creator>Bill</dc:creator>
  <cp:lastModifiedBy>William Kerney</cp:lastModifiedBy>
  <cp:revision>32</cp:revision>
  <dcterms:created xsi:type="dcterms:W3CDTF">2006-08-16T00:00:00Z</dcterms:created>
  <dcterms:modified xsi:type="dcterms:W3CDTF">2016-01-14T09:03:31Z</dcterms:modified>
</cp:coreProperties>
</file>