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  <p:sldId id="269" r:id="rId14"/>
    <p:sldId id="268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8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2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4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465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26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4815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47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22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9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7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1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8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0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5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2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5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7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9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ubble_%28computing%2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CSCI 45: Pipelining Lecture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Kerney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 For Fun and Profit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up the rows</a:t>
            </a:r>
          </a:p>
          <a:p>
            <a:r>
              <a:rPr lang="en-US" dirty="0" smtClean="0"/>
              <a:t>Person on the furthest right (my right) writes his name on a piece of paper and passes it to the left (your right)</a:t>
            </a:r>
          </a:p>
          <a:p>
            <a:r>
              <a:rPr lang="en-US" dirty="0" smtClean="0"/>
              <a:t>Next person will rotate the paper 90 degrees and do the same.</a:t>
            </a:r>
          </a:p>
          <a:p>
            <a:r>
              <a:rPr lang="en-US" dirty="0" smtClean="0"/>
              <a:t>Person at the far left (my left, your right), after writing her name, will shout “next!” and repeat 10 times.</a:t>
            </a:r>
          </a:p>
          <a:p>
            <a:r>
              <a:rPr lang="en-US" dirty="0" smtClean="0"/>
              <a:t>Time it.</a:t>
            </a:r>
          </a:p>
          <a:p>
            <a:r>
              <a:rPr lang="en-US" dirty="0" smtClean="0"/>
              <a:t>Do it again, this time the second person will shout “next!” and the first person will issue another paper immediately. Compare the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5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Classic RISC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three-stage pipeline described in the textbook, which was only true in the early ARM days:</a:t>
            </a:r>
          </a:p>
          <a:p>
            <a:pPr lvl="1"/>
            <a:r>
              <a:rPr lang="en-US" dirty="0" smtClean="0"/>
              <a:t>Fetch: grab the next instruction from memory</a:t>
            </a:r>
          </a:p>
          <a:p>
            <a:pPr lvl="1"/>
            <a:r>
              <a:rPr lang="en-US" dirty="0" smtClean="0"/>
              <a:t>Decode: figure out what it means</a:t>
            </a:r>
          </a:p>
          <a:p>
            <a:pPr lvl="1"/>
            <a:r>
              <a:rPr lang="en-US" dirty="0" smtClean="0"/>
              <a:t>Execute: run the command</a:t>
            </a:r>
          </a:p>
          <a:p>
            <a:r>
              <a:rPr lang="en-US" dirty="0" smtClean="0"/>
              <a:t>The reality is a lot more complicated, with our </a:t>
            </a:r>
            <a:r>
              <a:rPr lang="en-US" dirty="0" err="1" smtClean="0"/>
              <a:t>RPis</a:t>
            </a:r>
            <a:r>
              <a:rPr lang="en-US" dirty="0" smtClean="0"/>
              <a:t> having an 8 stage pipeline, and others having + or -.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Homework Assignment:</a:t>
            </a:r>
            <a:r>
              <a:rPr lang="en-US" dirty="0" smtClean="0"/>
              <a:t> Bing five different sorts of CPU chips (Intel, ARM, </a:t>
            </a:r>
            <a:r>
              <a:rPr lang="en-US" dirty="0" err="1" smtClean="0"/>
              <a:t>ATMega</a:t>
            </a:r>
            <a:r>
              <a:rPr lang="en-US" dirty="0" smtClean="0"/>
              <a:t>, etc.), and report to me how deep their pipeline is (if they have different pipelines, then to do a simple addition statement).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2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Bubbles in the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two main downsides to a pipeline:</a:t>
            </a:r>
          </a:p>
          <a:p>
            <a:pPr lvl="1"/>
            <a:r>
              <a:rPr lang="en-US" dirty="0" smtClean="0"/>
              <a:t>The first is called a Stall (or </a:t>
            </a:r>
            <a:r>
              <a:rPr lang="en-US" dirty="0" smtClean="0">
                <a:hlinkClick r:id="rId2"/>
              </a:rPr>
              <a:t>Bubble</a:t>
            </a:r>
            <a:r>
              <a:rPr lang="en-US" dirty="0" smtClean="0"/>
              <a:t>) in the pipeline</a:t>
            </a:r>
          </a:p>
          <a:p>
            <a:pPr lvl="1"/>
            <a:r>
              <a:rPr lang="en-US" dirty="0" smtClean="0"/>
              <a:t>If I have commands like this:</a:t>
            </a:r>
          </a:p>
          <a:p>
            <a:pPr lvl="2"/>
            <a:r>
              <a:rPr lang="en-US" dirty="0" smtClean="0"/>
              <a:t>ADD R0, R0, R1</a:t>
            </a:r>
          </a:p>
          <a:p>
            <a:pPr lvl="2"/>
            <a:r>
              <a:rPr lang="en-US" dirty="0" smtClean="0"/>
              <a:t>ADD R1, R0, R1</a:t>
            </a:r>
          </a:p>
          <a:p>
            <a:pPr lvl="2"/>
            <a:r>
              <a:rPr lang="en-US" dirty="0" smtClean="0"/>
              <a:t>I can’t execute the second command until the first finishes (“commits”) out of the pipeline, because the next instruction is dependent on the first. So I have to NOP until it is ready.</a:t>
            </a:r>
          </a:p>
          <a:p>
            <a:pPr lvl="2"/>
            <a:r>
              <a:rPr lang="en-US" dirty="0" smtClean="0"/>
              <a:t>This makes our pipelines a lot less efficient.</a:t>
            </a:r>
          </a:p>
        </p:txBody>
      </p:sp>
    </p:spTree>
    <p:extLst>
      <p:ext uri="{BB962C8B-B14F-4D97-AF65-F5344CB8AC3E}">
        <p14:creationId xmlns:p14="http://schemas.microsoft.com/office/powerpoint/2010/main" val="2752674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Order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dirty="0"/>
              <a:t>Smart compilers that know the pipeline sizes of their chips will move these sorts of instructions around if they </a:t>
            </a:r>
            <a:r>
              <a:rPr lang="en-US" dirty="0" smtClean="0"/>
              <a:t>can to avoid data dependencies in commands executing at the same time in the pipeline.</a:t>
            </a:r>
          </a:p>
          <a:p>
            <a:pPr marL="342900" lvl="2" indent="-342900"/>
            <a:r>
              <a:rPr lang="en-US" b="1" dirty="0" smtClean="0"/>
              <a:t>Out of Order Execution</a:t>
            </a:r>
            <a:r>
              <a:rPr lang="en-US" dirty="0" smtClean="0"/>
              <a:t> / </a:t>
            </a:r>
            <a:r>
              <a:rPr lang="en-US" b="1" dirty="0" smtClean="0"/>
              <a:t>Instruction Reordering</a:t>
            </a:r>
            <a:r>
              <a:rPr lang="en-US" dirty="0" smtClean="0"/>
              <a:t>: Higher </a:t>
            </a:r>
            <a:r>
              <a:rPr lang="en-US" dirty="0"/>
              <a:t>end CPUs also reorder instructions to avoid bubbles</a:t>
            </a:r>
            <a:r>
              <a:rPr lang="en-US" dirty="0" smtClean="0"/>
              <a:t>. For example if you’ve got a bunch of unrelated other stuff you could be doing, it’ll execute those before the second ADD.</a:t>
            </a:r>
          </a:p>
          <a:p>
            <a:pPr marL="342900" lvl="2" indent="-342900"/>
            <a:r>
              <a:rPr lang="en-US" dirty="0" smtClean="0"/>
              <a:t>The ARMv7 (ARM Cortex A7) does not do instruction reordering, but the Cortex A9 does.</a:t>
            </a:r>
          </a:p>
          <a:p>
            <a:pPr marL="342900" lvl="2" indent="-342900"/>
            <a:r>
              <a:rPr lang="en-US" dirty="0" smtClean="0"/>
              <a:t>This is a huge area of research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61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Flushing the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There’s two main downsides to a pipeline:</a:t>
            </a:r>
          </a:p>
          <a:p>
            <a:pPr lvl="1"/>
            <a:r>
              <a:rPr lang="en-US" dirty="0" smtClean="0"/>
              <a:t>The second is called a pipeline flush</a:t>
            </a:r>
          </a:p>
          <a:p>
            <a:pPr lvl="1"/>
            <a:r>
              <a:rPr lang="en-US" dirty="0" smtClean="0"/>
              <a:t>If I have commands like this:</a:t>
            </a:r>
          </a:p>
          <a:p>
            <a:pPr lvl="2"/>
            <a:r>
              <a:rPr lang="en-US" dirty="0" smtClean="0"/>
              <a:t>ADDS R0, R0, R1</a:t>
            </a:r>
          </a:p>
          <a:p>
            <a:pPr lvl="2"/>
            <a:r>
              <a:rPr lang="en-US" dirty="0" smtClean="0"/>
              <a:t>BGT </a:t>
            </a:r>
            <a:r>
              <a:rPr lang="en-US" dirty="0" err="1" smtClean="0"/>
              <a:t>some_label</a:t>
            </a:r>
            <a:endParaRPr lang="en-US" dirty="0" smtClean="0"/>
          </a:p>
          <a:p>
            <a:pPr lvl="2"/>
            <a:r>
              <a:rPr lang="en-US" dirty="0" smtClean="0"/>
              <a:t>BAL </a:t>
            </a:r>
            <a:r>
              <a:rPr lang="en-US" dirty="0" err="1" smtClean="0"/>
              <a:t>some_other_label</a:t>
            </a:r>
            <a:endParaRPr lang="en-US" dirty="0" smtClean="0"/>
          </a:p>
          <a:p>
            <a:pPr lvl="2"/>
            <a:r>
              <a:rPr lang="en-US" dirty="0" smtClean="0"/>
              <a:t>If the CPU is fetching one command at a time, it has a troubling choice to make – which function should it fetch next? The instruction at </a:t>
            </a:r>
            <a:r>
              <a:rPr lang="en-US" dirty="0" err="1" smtClean="0"/>
              <a:t>some_label</a:t>
            </a:r>
            <a:r>
              <a:rPr lang="en-US" dirty="0" smtClean="0"/>
              <a:t> or </a:t>
            </a:r>
            <a:r>
              <a:rPr lang="en-US" dirty="0" err="1" smtClean="0"/>
              <a:t>some_other_label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If you guess wrong (and you don’t find out you’re wrong until the previous statement finishes), your whole pipeline is invalid and has to be flushed out</a:t>
            </a:r>
          </a:p>
          <a:p>
            <a:pPr lvl="3"/>
            <a:r>
              <a:rPr lang="en-US" dirty="0" smtClean="0"/>
              <a:t>The penalty is equal to your pipeline depth. (8 cycles on a </a:t>
            </a:r>
            <a:r>
              <a:rPr lang="en-US" dirty="0" err="1" smtClean="0"/>
              <a:t>RPi</a:t>
            </a:r>
            <a:r>
              <a:rPr lang="en-US" dirty="0" smtClean="0"/>
              <a:t> 2.)</a:t>
            </a:r>
          </a:p>
        </p:txBody>
      </p:sp>
    </p:spTree>
    <p:extLst>
      <p:ext uri="{BB962C8B-B14F-4D97-AF65-F5344CB8AC3E}">
        <p14:creationId xmlns:p14="http://schemas.microsoft.com/office/powerpoint/2010/main" val="33700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penalty for guessing is so steep, a lot of research has gone into being able to intelligently guess which way a branch will be taken, to avoid a flush.</a:t>
            </a:r>
          </a:p>
          <a:p>
            <a:r>
              <a:rPr lang="en-US" dirty="0" smtClean="0"/>
              <a:t>Some are as simple as remembering the last way you went when you got there, but there’s a lot more complicated options as well.</a:t>
            </a:r>
          </a:p>
          <a:p>
            <a:r>
              <a:rPr lang="en-US" dirty="0" smtClean="0"/>
              <a:t>All this falls under the category of “branch prediction”.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01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Locksmith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in your ~locksmith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48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 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1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Organization: Pipelining</a:t>
            </a:r>
          </a:p>
          <a:p>
            <a:r>
              <a:rPr lang="en-US" dirty="0" smtClean="0"/>
              <a:t>Assembly: Disassembling a Program</a:t>
            </a:r>
          </a:p>
          <a:p>
            <a:r>
              <a:rPr lang="en-US" dirty="0" smtClean="0"/>
              <a:t>Assembly: Homework 3 - Locksmith</a:t>
            </a:r>
          </a:p>
          <a:p>
            <a:r>
              <a:rPr lang="en-US" dirty="0" smtClean="0"/>
              <a:t>Physical Computing: Lab Time for your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4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Our Pipelining</a:t>
            </a:r>
            <a:endParaRPr lang="en-US" dirty="0"/>
          </a:p>
        </p:txBody>
      </p:sp>
      <p:pic>
        <p:nvPicPr>
          <p:cNvPr id="1026" name="Picture 2" descr="http://www.hickerphoto.com/images/1024/arctic_pipeline_t355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04" y="2160588"/>
            <a:ext cx="5836404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68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Not Our Pipelining</a:t>
            </a:r>
            <a:endParaRPr lang="en-US" dirty="0"/>
          </a:p>
        </p:txBody>
      </p:sp>
      <p:pic>
        <p:nvPicPr>
          <p:cNvPr id="2050" name="Picture 2" descr="http://stwww.surfingmagazine.com/wp-content/uploads/2012/11/SFGP-110400-NSU-04-H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84" y="2160588"/>
            <a:ext cx="581924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45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you are doing laundry with your usual pair of machines, one washer and one dryer. Cost $500+$500.</a:t>
            </a:r>
          </a:p>
          <a:p>
            <a:pPr lvl="1"/>
            <a:r>
              <a:rPr lang="en-US" dirty="0" smtClean="0"/>
              <a:t>Let’s say your washing machine takes one hour</a:t>
            </a:r>
          </a:p>
          <a:p>
            <a:pPr lvl="1"/>
            <a:r>
              <a:rPr lang="en-US" dirty="0" smtClean="0"/>
              <a:t>Your drying machine takes one hour.</a:t>
            </a:r>
          </a:p>
          <a:p>
            <a:pPr lvl="1"/>
            <a:r>
              <a:rPr lang="en-US" dirty="0" smtClean="0"/>
              <a:t>Total time to do one load of laundry: two hours.</a:t>
            </a:r>
          </a:p>
          <a:p>
            <a:r>
              <a:rPr lang="en-US" dirty="0" smtClean="0"/>
              <a:t>Suppose you were offered the ability to buy a single machine, that would do both washing and drying in a two-hour cycle, that would cost $1000.</a:t>
            </a:r>
          </a:p>
          <a:p>
            <a:r>
              <a:rPr lang="en-US" dirty="0" smtClean="0"/>
              <a:t>Advantages? Disadvantages?</a:t>
            </a:r>
          </a:p>
          <a:p>
            <a:r>
              <a:rPr lang="en-US" dirty="0" smtClean="0"/>
              <a:t>Would you buy it?</a:t>
            </a:r>
          </a:p>
        </p:txBody>
      </p:sp>
    </p:spTree>
    <p:extLst>
      <p:ext uri="{BB962C8B-B14F-4D97-AF65-F5344CB8AC3E}">
        <p14:creationId xmlns:p14="http://schemas.microsoft.com/office/powerpoint/2010/main" val="360754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Cost/Benefit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Cost: identical</a:t>
            </a:r>
          </a:p>
          <a:p>
            <a:r>
              <a:rPr lang="en-US" dirty="0" smtClean="0"/>
              <a:t>Time to do one load of laundry:</a:t>
            </a:r>
          </a:p>
          <a:p>
            <a:pPr lvl="1"/>
            <a:r>
              <a:rPr lang="en-US" dirty="0" smtClean="0"/>
              <a:t>Washer &amp; Dryer: 2 hours</a:t>
            </a:r>
          </a:p>
          <a:p>
            <a:pPr lvl="1"/>
            <a:r>
              <a:rPr lang="en-US" dirty="0" smtClean="0"/>
              <a:t>Combo Machine: 2 hours</a:t>
            </a:r>
          </a:p>
          <a:p>
            <a:r>
              <a:rPr lang="en-US" dirty="0" smtClean="0"/>
              <a:t>Time to do two loads of laundry:</a:t>
            </a:r>
          </a:p>
          <a:p>
            <a:pPr lvl="1"/>
            <a:r>
              <a:rPr lang="en-US" dirty="0" smtClean="0"/>
              <a:t>Washer and Dryer: 3 hours</a:t>
            </a:r>
          </a:p>
          <a:p>
            <a:pPr lvl="1"/>
            <a:r>
              <a:rPr lang="en-US" dirty="0" smtClean="0"/>
              <a:t>Combo Machine: 4 hours</a:t>
            </a:r>
          </a:p>
          <a:p>
            <a:r>
              <a:rPr lang="en-US" dirty="0" smtClean="0"/>
              <a:t>Time to do three loads of laundry:</a:t>
            </a:r>
          </a:p>
          <a:p>
            <a:pPr lvl="1"/>
            <a:r>
              <a:rPr lang="en-US" dirty="0" smtClean="0"/>
              <a:t>Washer and Dryer: 4 hours</a:t>
            </a:r>
          </a:p>
          <a:p>
            <a:pPr lvl="1"/>
            <a:r>
              <a:rPr lang="en-US" dirty="0" smtClean="0"/>
              <a:t>Combo Machine: 6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0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3-Stage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add a third “stage” to this process: folding.</a:t>
            </a:r>
          </a:p>
          <a:p>
            <a:r>
              <a:rPr lang="en-US" dirty="0" smtClean="0"/>
              <a:t>You could either fold your laundry yourself (which would take an hour, just to keep all the numbers even), or buy a combo machine that would spend an extra hour (after the two hour wash/dry cycle) folding your laundry.</a:t>
            </a:r>
          </a:p>
          <a:p>
            <a:r>
              <a:rPr lang="en-US" dirty="0"/>
              <a:t>Time to do one load of laundry:</a:t>
            </a:r>
          </a:p>
          <a:p>
            <a:pPr lvl="1"/>
            <a:r>
              <a:rPr lang="en-US" dirty="0"/>
              <a:t>Washer &amp; </a:t>
            </a:r>
            <a:r>
              <a:rPr lang="en-US" dirty="0" smtClean="0"/>
              <a:t>Dryer + Folding: 3 </a:t>
            </a:r>
            <a:r>
              <a:rPr lang="en-US" dirty="0"/>
              <a:t>hours</a:t>
            </a:r>
          </a:p>
          <a:p>
            <a:pPr lvl="1"/>
            <a:r>
              <a:rPr lang="en-US" dirty="0"/>
              <a:t>Combo Machine: </a:t>
            </a:r>
            <a:r>
              <a:rPr lang="en-US" dirty="0" smtClean="0"/>
              <a:t>3 hours</a:t>
            </a:r>
          </a:p>
          <a:p>
            <a:r>
              <a:rPr lang="en-US" dirty="0"/>
              <a:t>Time to do </a:t>
            </a:r>
            <a:r>
              <a:rPr lang="en-US" i="1" dirty="0" smtClean="0"/>
              <a:t>three</a:t>
            </a:r>
            <a:r>
              <a:rPr lang="en-US" dirty="0" smtClean="0"/>
              <a:t> loads </a:t>
            </a:r>
            <a:r>
              <a:rPr lang="en-US" dirty="0"/>
              <a:t>of laundry:</a:t>
            </a:r>
          </a:p>
          <a:p>
            <a:pPr lvl="1"/>
            <a:r>
              <a:rPr lang="en-US" dirty="0"/>
              <a:t>Washer &amp; Dryer + Folding: 5</a:t>
            </a:r>
            <a:r>
              <a:rPr lang="en-US" dirty="0" smtClean="0"/>
              <a:t> </a:t>
            </a:r>
            <a:r>
              <a:rPr lang="en-US" dirty="0"/>
              <a:t>hours</a:t>
            </a:r>
          </a:p>
          <a:p>
            <a:pPr lvl="1"/>
            <a:r>
              <a:rPr lang="en-US" dirty="0"/>
              <a:t>Combo Machine: </a:t>
            </a:r>
            <a:r>
              <a:rPr lang="en-US" dirty="0" smtClean="0"/>
              <a:t>9 </a:t>
            </a:r>
            <a:r>
              <a:rPr lang="en-US" dirty="0"/>
              <a:t>hours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2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cybercomputing.co.uk/Languages/LANGgraphics/laundry1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08" b="60"/>
          <a:stretch/>
        </p:blipFill>
        <p:spPr bwMode="auto">
          <a:xfrm>
            <a:off x="762000" y="323940"/>
            <a:ext cx="6100963" cy="226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60960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http://www.cybercomputing.co.uk/Languages/Hardware/laundryAnalogy.html</a:t>
            </a:r>
          </a:p>
        </p:txBody>
      </p:sp>
      <p:pic>
        <p:nvPicPr>
          <p:cNvPr id="3076" name="Picture 4" descr="http://www.cybercomputing.co.uk/Languages/LANGgraphics/laundry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43"/>
          <a:stretch/>
        </p:blipFill>
        <p:spPr bwMode="auto">
          <a:xfrm>
            <a:off x="838200" y="3067050"/>
            <a:ext cx="52673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94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doesn’t make an individual task faster!</a:t>
            </a:r>
          </a:p>
          <a:p>
            <a:pPr lvl="1"/>
            <a:r>
              <a:rPr lang="en-US" dirty="0" smtClean="0"/>
              <a:t>In fact, pipelining usually makes a single instruction take longer, since there’s often stages you don’t use.</a:t>
            </a:r>
          </a:p>
          <a:p>
            <a:r>
              <a:rPr lang="en-US" dirty="0" smtClean="0"/>
              <a:t>Instead what you gain is </a:t>
            </a:r>
            <a:r>
              <a:rPr lang="en-US" i="1" dirty="0" smtClean="0"/>
              <a:t>throughput</a:t>
            </a:r>
            <a:r>
              <a:rPr lang="en-US" dirty="0" smtClean="0"/>
              <a:t> – the total number of tasks completed per day is much higher.</a:t>
            </a:r>
          </a:p>
          <a:p>
            <a:r>
              <a:rPr lang="en-US" dirty="0" smtClean="0"/>
              <a:t>Think of it like an assembly line – you get much more productivity overall by having each station working at 100% capacity, rather than waiting for a single task to finish before starting in on the next.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53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665</TotalTime>
  <Words>997</Words>
  <Application>Microsoft Office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CSCI 45: Pipelining Lecture</vt:lpstr>
      <vt:lpstr>Agenda</vt:lpstr>
      <vt:lpstr>Not Our Pipelining</vt:lpstr>
      <vt:lpstr>Also Not Our Pipelining</vt:lpstr>
      <vt:lpstr>Pipelining</vt:lpstr>
      <vt:lpstr>Cost/Benefit Analysis</vt:lpstr>
      <vt:lpstr>3-Stage Pipeline</vt:lpstr>
      <vt:lpstr>PowerPoint Presentation</vt:lpstr>
      <vt:lpstr>Benefits of Pipelining</vt:lpstr>
      <vt:lpstr>Pipelining For Fun and Profit</vt:lpstr>
      <vt:lpstr>A Classic RISC Pipeline</vt:lpstr>
      <vt:lpstr>Bubbles in the Pipeline</vt:lpstr>
      <vt:lpstr>Out of Order Execution</vt:lpstr>
      <vt:lpstr>Flushing the Pipeline</vt:lpstr>
      <vt:lpstr>Branch Prediction</vt:lpstr>
      <vt:lpstr>Locksmith</vt:lpstr>
      <vt:lpstr>Lab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45: Pipelining Lecture</dc:title>
  <dc:creator>Bill</dc:creator>
  <cp:lastModifiedBy>William Kerney</cp:lastModifiedBy>
  <cp:revision>22</cp:revision>
  <dcterms:created xsi:type="dcterms:W3CDTF">2006-08-16T00:00:00Z</dcterms:created>
  <dcterms:modified xsi:type="dcterms:W3CDTF">2016-02-09T07:21:54Z</dcterms:modified>
</cp:coreProperties>
</file>