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3" r:id="rId4"/>
    <p:sldId id="274" r:id="rId5"/>
    <p:sldId id="275" r:id="rId6"/>
    <p:sldId id="276" r:id="rId7"/>
    <p:sldId id="277" r:id="rId8"/>
    <p:sldId id="272" r:id="rId9"/>
    <p:sldId id="283" r:id="rId10"/>
    <p:sldId id="278" r:id="rId11"/>
    <p:sldId id="279" r:id="rId12"/>
    <p:sldId id="280" r:id="rId13"/>
    <p:sldId id="281"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7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7E787-C7F4-4B54-B8BC-93398A555A2F}" type="datetimeFigureOut">
              <a:rPr lang="en-US" smtClean="0"/>
              <a:t>2/16/2016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F8933-74DA-4D59-BD00-BEFB64C42DB8}" type="slidenum">
              <a:rPr lang="en-US" smtClean="0"/>
              <a:t>‹#›</a:t>
            </a:fld>
            <a:endParaRPr lang="en-US"/>
          </a:p>
        </p:txBody>
      </p:sp>
    </p:spTree>
    <p:extLst>
      <p:ext uri="{BB962C8B-B14F-4D97-AF65-F5344CB8AC3E}">
        <p14:creationId xmlns:p14="http://schemas.microsoft.com/office/powerpoint/2010/main" val="343573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9F8933-74DA-4D59-BD00-BEFB64C42DB8}" type="slidenum">
              <a:rPr lang="en-US" smtClean="0"/>
              <a:t>9</a:t>
            </a:fld>
            <a:endParaRPr lang="en-US"/>
          </a:p>
        </p:txBody>
      </p:sp>
    </p:spTree>
    <p:extLst>
      <p:ext uri="{BB962C8B-B14F-4D97-AF65-F5344CB8AC3E}">
        <p14:creationId xmlns:p14="http://schemas.microsoft.com/office/powerpoint/2010/main" val="380575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692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984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146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5126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481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374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0522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569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857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44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078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120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85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32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635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49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2/16/2016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54799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CSCI 45: Pipelining Lecture</a:t>
            </a:r>
            <a:endParaRPr lang="en-US" dirty="0"/>
          </a:p>
        </p:txBody>
      </p:sp>
      <p:sp>
        <p:nvSpPr>
          <p:cNvPr id="3" name="Subtitle 2"/>
          <p:cNvSpPr>
            <a:spLocks noGrp="1"/>
          </p:cNvSpPr>
          <p:nvPr>
            <p:ph type="subTitle" idx="1"/>
          </p:nvPr>
        </p:nvSpPr>
        <p:spPr/>
        <p:txBody>
          <a:bodyPr/>
          <a:lstStyle/>
          <a:p>
            <a:r>
              <a:rPr lang="en-US" dirty="0" smtClean="0"/>
              <a:t>Professor Kerney</a:t>
            </a:r>
            <a:endParaRPr lang="en-US" dirty="0"/>
          </a:p>
        </p:txBody>
      </p:sp>
    </p:spTree>
    <p:extLst>
      <p:ext uri="{BB962C8B-B14F-4D97-AF65-F5344CB8AC3E}">
        <p14:creationId xmlns:p14="http://schemas.microsoft.com/office/powerpoint/2010/main" val="28097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Dependencies</a:t>
            </a:r>
            <a:endParaRPr lang="en-US" dirty="0"/>
          </a:p>
        </p:txBody>
      </p:sp>
      <p:sp>
        <p:nvSpPr>
          <p:cNvPr id="3" name="Content Placeholder 2"/>
          <p:cNvSpPr>
            <a:spLocks noGrp="1"/>
          </p:cNvSpPr>
          <p:nvPr>
            <p:ph idx="1"/>
          </p:nvPr>
        </p:nvSpPr>
        <p:spPr/>
        <p:txBody>
          <a:bodyPr/>
          <a:lstStyle/>
          <a:p>
            <a:r>
              <a:rPr lang="en-US" dirty="0" smtClean="0"/>
              <a:t>Dynamic Scheduling allows a CPU to run at top speed by eliminating as many pipeline stalls as possible.</a:t>
            </a:r>
          </a:p>
          <a:p>
            <a:r>
              <a:rPr lang="en-US" dirty="0" smtClean="0"/>
              <a:t>But what if there’s a false dependency?</a:t>
            </a:r>
          </a:p>
          <a:p>
            <a:pPr marL="457200" lvl="1" indent="0">
              <a:buNone/>
            </a:pPr>
            <a:r>
              <a:rPr lang="en-US" b="1" dirty="0" smtClean="0">
                <a:latin typeface="Courier New" panose="02070309020205020404" pitchFamily="49" charset="0"/>
                <a:cs typeface="Courier New" panose="02070309020205020404" pitchFamily="49" charset="0"/>
              </a:rPr>
              <a:t>for (int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 0;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&lt; 10;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pPr marL="914400" lvl="2" indent="0">
              <a:buNone/>
            </a:pPr>
            <a:r>
              <a:rPr lang="en-US" b="1" dirty="0" smtClean="0">
                <a:latin typeface="Courier New" panose="02070309020205020404" pitchFamily="49" charset="0"/>
                <a:cs typeface="Courier New" panose="02070309020205020404" pitchFamily="49" charset="0"/>
              </a:rPr>
              <a:t>arr[</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pPr lvl="1"/>
            <a:r>
              <a:rPr lang="en-US" dirty="0" smtClean="0"/>
              <a:t>This becomes a series of commands in assembly that are all using (let’s say) R6 which holds the address to write to.</a:t>
            </a:r>
          </a:p>
          <a:p>
            <a:pPr lvl="1"/>
            <a:r>
              <a:rPr lang="en-US" dirty="0" smtClean="0"/>
              <a:t>So the CPU will not allow multiple iterations to be run at the same time, despite them not actually having anything to do with them. They could all be done in parallel.</a:t>
            </a:r>
          </a:p>
        </p:txBody>
      </p:sp>
    </p:spTree>
    <p:extLst>
      <p:ext uri="{BB962C8B-B14F-4D97-AF65-F5344CB8AC3E}">
        <p14:creationId xmlns:p14="http://schemas.microsoft.com/office/powerpoint/2010/main" val="201839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Renaming</a:t>
            </a:r>
            <a:endParaRPr lang="en-US" dirty="0"/>
          </a:p>
        </p:txBody>
      </p:sp>
      <p:sp>
        <p:nvSpPr>
          <p:cNvPr id="3" name="Content Placeholder 2"/>
          <p:cNvSpPr>
            <a:spLocks noGrp="1"/>
          </p:cNvSpPr>
          <p:nvPr>
            <p:ph idx="1"/>
          </p:nvPr>
        </p:nvSpPr>
        <p:spPr/>
        <p:txBody>
          <a:bodyPr/>
          <a:lstStyle/>
          <a:p>
            <a:r>
              <a:rPr lang="en-US" dirty="0" smtClean="0"/>
              <a:t>So the CPU does even more work here and does something called register renaming which will allocate the next go-through of the loop to (let’s say) R7 instead of R6, which will allow both to run in parallel with each other. And maybe the next might use R8.</a:t>
            </a:r>
          </a:p>
          <a:p>
            <a:r>
              <a:rPr lang="en-US" dirty="0" smtClean="0"/>
              <a:t>The reality is actually more complicated – CPU’s often have secret registers that only get accessed in this fashion. So even though you might only (as a programmer) have access to R0 – R15, the CPU itself might have 56 registers available behind the scenes.</a:t>
            </a:r>
          </a:p>
          <a:p>
            <a:pPr lvl="1"/>
            <a:r>
              <a:rPr lang="en-US" dirty="0" smtClean="0"/>
              <a:t>“Physical Registers” these are called.</a:t>
            </a:r>
            <a:endParaRPr lang="en-US" dirty="0"/>
          </a:p>
        </p:txBody>
      </p:sp>
    </p:spTree>
    <p:extLst>
      <p:ext uri="{BB962C8B-B14F-4D97-AF65-F5344CB8AC3E}">
        <p14:creationId xmlns:p14="http://schemas.microsoft.com/office/powerpoint/2010/main" val="233188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3 – Locksmith III</a:t>
            </a:r>
            <a:endParaRPr lang="en-US" dirty="0"/>
          </a:p>
        </p:txBody>
      </p:sp>
      <p:sp>
        <p:nvSpPr>
          <p:cNvPr id="3" name="Content Placeholder 2"/>
          <p:cNvSpPr>
            <a:spLocks noGrp="1"/>
          </p:cNvSpPr>
          <p:nvPr>
            <p:ph idx="1"/>
          </p:nvPr>
        </p:nvSpPr>
        <p:spPr/>
        <p:txBody>
          <a:bodyPr/>
          <a:lstStyle/>
          <a:p>
            <a:r>
              <a:rPr lang="en-US" dirty="0" smtClean="0"/>
              <a:t>Locksmith III is totes unbreakable.</a:t>
            </a:r>
          </a:p>
          <a:p>
            <a:r>
              <a:rPr lang="en-US" dirty="0" smtClean="0"/>
              <a:t>Found in your ~/locksmith3 directory.</a:t>
            </a:r>
          </a:p>
          <a:p>
            <a:r>
              <a:rPr lang="en-US" dirty="0" smtClean="0"/>
              <a:t>The key thing about this one is that it doesn’t give an error message if you fail the copyright check.</a:t>
            </a:r>
          </a:p>
          <a:p>
            <a:r>
              <a:rPr lang="en-US" dirty="0" smtClean="0"/>
              <a:t>Instead, it just makes the game impossible to win.</a:t>
            </a:r>
          </a:p>
          <a:p>
            <a:r>
              <a:rPr lang="en-US" dirty="0" smtClean="0"/>
              <a:t>It will count as extra credit for HW3.</a:t>
            </a:r>
            <a:endParaRPr lang="en-US" dirty="0"/>
          </a:p>
        </p:txBody>
      </p:sp>
    </p:spTree>
    <p:extLst>
      <p:ext uri="{BB962C8B-B14F-4D97-AF65-F5344CB8AC3E}">
        <p14:creationId xmlns:p14="http://schemas.microsoft.com/office/powerpoint/2010/main" val="76922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Part 1 (33%) Binary Stuff</a:t>
            </a:r>
          </a:p>
          <a:p>
            <a:pPr lvl="1"/>
            <a:r>
              <a:rPr lang="en-US" dirty="0" smtClean="0"/>
              <a:t>Addition</a:t>
            </a:r>
          </a:p>
          <a:p>
            <a:pPr lvl="1"/>
            <a:r>
              <a:rPr lang="en-US" dirty="0" smtClean="0"/>
              <a:t>2’s Complement</a:t>
            </a:r>
          </a:p>
          <a:p>
            <a:pPr lvl="1"/>
            <a:r>
              <a:rPr lang="en-US" dirty="0" smtClean="0"/>
              <a:t>Shifts and Rotates</a:t>
            </a:r>
          </a:p>
          <a:p>
            <a:pPr lvl="1"/>
            <a:r>
              <a:rPr lang="en-US" dirty="0" smtClean="0"/>
              <a:t>Basically, just review your worksheets</a:t>
            </a:r>
          </a:p>
          <a:p>
            <a:r>
              <a:rPr lang="en-US" dirty="0" smtClean="0"/>
              <a:t>Part 2 (33%) Computer Organization</a:t>
            </a:r>
          </a:p>
          <a:p>
            <a:pPr lvl="1"/>
            <a:r>
              <a:rPr lang="en-US" dirty="0" smtClean="0"/>
              <a:t>Answer </a:t>
            </a:r>
            <a:r>
              <a:rPr lang="en-US" b="1" dirty="0" smtClean="0"/>
              <a:t>conceptual</a:t>
            </a:r>
            <a:r>
              <a:rPr lang="en-US" dirty="0" smtClean="0"/>
              <a:t> questions about the concepts we’ve talked about in class.</a:t>
            </a:r>
          </a:p>
          <a:p>
            <a:pPr lvl="1"/>
            <a:r>
              <a:rPr lang="en-US" dirty="0" smtClean="0"/>
              <a:t>Caching, instruction decoding, pipelining, OOE.</a:t>
            </a:r>
          </a:p>
          <a:p>
            <a:pPr lvl="1"/>
            <a:endParaRPr lang="en-US" dirty="0"/>
          </a:p>
        </p:txBody>
      </p:sp>
    </p:spTree>
    <p:extLst>
      <p:ext uri="{BB962C8B-B14F-4D97-AF65-F5344CB8AC3E}">
        <p14:creationId xmlns:p14="http://schemas.microsoft.com/office/powerpoint/2010/main" val="418701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Part 3 (34%) Programming</a:t>
            </a:r>
          </a:p>
          <a:p>
            <a:pPr lvl="1"/>
            <a:r>
              <a:rPr lang="en-US" dirty="0" smtClean="0"/>
              <a:t>Connect to the server and write a short assembly program</a:t>
            </a:r>
          </a:p>
          <a:p>
            <a:pPr lvl="2"/>
            <a:r>
              <a:rPr lang="en-US" dirty="0" smtClean="0"/>
              <a:t>You will have access to a print function I give you, like in Fizzbuzz</a:t>
            </a:r>
          </a:p>
          <a:p>
            <a:pPr lvl="1"/>
            <a:r>
              <a:rPr lang="en-US" dirty="0" smtClean="0"/>
              <a:t>Given a buggy assembly program, fix the bug.</a:t>
            </a:r>
          </a:p>
          <a:p>
            <a:pPr lvl="1"/>
            <a:r>
              <a:rPr lang="en-US" dirty="0" smtClean="0"/>
              <a:t>You are expected to know the following:</a:t>
            </a:r>
          </a:p>
          <a:p>
            <a:pPr lvl="2"/>
            <a:r>
              <a:rPr lang="en-US" dirty="0" smtClean="0"/>
              <a:t>Arithmetic Operations (add, </a:t>
            </a:r>
            <a:r>
              <a:rPr lang="en-US" dirty="0" err="1" smtClean="0"/>
              <a:t>mul</a:t>
            </a:r>
            <a:r>
              <a:rPr lang="en-US" dirty="0" smtClean="0"/>
              <a:t>, sub, etc.)</a:t>
            </a:r>
          </a:p>
          <a:p>
            <a:pPr lvl="2"/>
            <a:r>
              <a:rPr lang="en-US" dirty="0" smtClean="0"/>
              <a:t>Comparisons (CMP or with the –S suffix)</a:t>
            </a:r>
          </a:p>
          <a:p>
            <a:pPr lvl="2"/>
            <a:r>
              <a:rPr lang="en-US" dirty="0" smtClean="0"/>
              <a:t>Branches (BEQ, BGT, BNE, BAL, etc.)</a:t>
            </a:r>
          </a:p>
          <a:p>
            <a:pPr lvl="2"/>
            <a:r>
              <a:rPr lang="en-US" dirty="0" smtClean="0"/>
              <a:t>Functions (BL, PUSH and POP, the ABI standard)</a:t>
            </a:r>
          </a:p>
          <a:p>
            <a:endParaRPr lang="en-US" dirty="0"/>
          </a:p>
        </p:txBody>
      </p:sp>
    </p:spTree>
    <p:extLst>
      <p:ext uri="{BB962C8B-B14F-4D97-AF65-F5344CB8AC3E}">
        <p14:creationId xmlns:p14="http://schemas.microsoft.com/office/powerpoint/2010/main" val="340906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Project Demonstrations</a:t>
            </a:r>
          </a:p>
          <a:p>
            <a:r>
              <a:rPr lang="en-US" dirty="0" smtClean="0"/>
              <a:t>Binary Numbers: Shifts and Rotates</a:t>
            </a:r>
          </a:p>
          <a:p>
            <a:r>
              <a:rPr lang="en-US" dirty="0" smtClean="0"/>
              <a:t>Computer Organization: Out of Order Execution</a:t>
            </a:r>
          </a:p>
          <a:p>
            <a:r>
              <a:rPr lang="en-US" dirty="0"/>
              <a:t>Computer Organization: </a:t>
            </a:r>
            <a:r>
              <a:rPr lang="en-US" dirty="0" smtClean="0"/>
              <a:t>Register Renaming</a:t>
            </a:r>
          </a:p>
          <a:p>
            <a:r>
              <a:rPr lang="en-US" dirty="0" smtClean="0"/>
              <a:t>Assembly: Homework 3 - Locksmith</a:t>
            </a:r>
          </a:p>
          <a:p>
            <a:r>
              <a:rPr lang="en-US" dirty="0" smtClean="0"/>
              <a:t>Midterm Review</a:t>
            </a:r>
            <a:endParaRPr lang="en-US" dirty="0"/>
          </a:p>
        </p:txBody>
      </p:sp>
    </p:spTree>
    <p:extLst>
      <p:ext uri="{BB962C8B-B14F-4D97-AF65-F5344CB8AC3E}">
        <p14:creationId xmlns:p14="http://schemas.microsoft.com/office/powerpoint/2010/main" val="421794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Shifts</a:t>
            </a:r>
            <a:endParaRPr lang="en-US" dirty="0"/>
          </a:p>
        </p:txBody>
      </p:sp>
      <p:sp>
        <p:nvSpPr>
          <p:cNvPr id="3" name="Content Placeholder 2"/>
          <p:cNvSpPr>
            <a:spLocks noGrp="1"/>
          </p:cNvSpPr>
          <p:nvPr>
            <p:ph idx="1"/>
          </p:nvPr>
        </p:nvSpPr>
        <p:spPr/>
        <p:txBody>
          <a:bodyPr/>
          <a:lstStyle/>
          <a:p>
            <a:r>
              <a:rPr lang="en-US" dirty="0" smtClean="0"/>
              <a:t>To “logically shift” a binary number means to move all the binary digits in that direction (left or right).</a:t>
            </a:r>
          </a:p>
          <a:p>
            <a:pPr lvl="1"/>
            <a:r>
              <a:rPr lang="en-US" dirty="0" smtClean="0"/>
              <a:t>Bits that get shifted off the edge vanish</a:t>
            </a:r>
          </a:p>
          <a:p>
            <a:pPr lvl="1"/>
            <a:r>
              <a:rPr lang="en-US" dirty="0" smtClean="0"/>
              <a:t>Fill in the new bits with all zeroes.</a:t>
            </a:r>
          </a:p>
          <a:p>
            <a:r>
              <a:rPr lang="en-US" dirty="0" smtClean="0"/>
              <a:t>Each shift left is a x2</a:t>
            </a:r>
          </a:p>
          <a:p>
            <a:r>
              <a:rPr lang="en-US" dirty="0" smtClean="0"/>
              <a:t>Each shift right is a division by 2</a:t>
            </a:r>
          </a:p>
          <a:p>
            <a:r>
              <a:rPr lang="en-US" dirty="0" smtClean="0"/>
              <a:t>To “arithmetically shift” numbers right means that you’re treating the number as a 2’s Complement number, so when you do a right shift it preserves the sign-ness of the number.</a:t>
            </a:r>
          </a:p>
          <a:p>
            <a:pPr lvl="1"/>
            <a:r>
              <a:rPr lang="en-US" dirty="0" smtClean="0"/>
              <a:t>Basically you fill it in with 1s (not 0s) if it is negative.</a:t>
            </a:r>
          </a:p>
          <a:p>
            <a:pPr lvl="1"/>
            <a:endParaRPr lang="en-US" dirty="0"/>
          </a:p>
        </p:txBody>
      </p:sp>
    </p:spTree>
    <p:extLst>
      <p:ext uri="{BB962C8B-B14F-4D97-AF65-F5344CB8AC3E}">
        <p14:creationId xmlns:p14="http://schemas.microsoft.com/office/powerpoint/2010/main" val="310827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Rotates</a:t>
            </a:r>
            <a:endParaRPr lang="en-US" dirty="0"/>
          </a:p>
        </p:txBody>
      </p:sp>
      <p:sp>
        <p:nvSpPr>
          <p:cNvPr id="3" name="Content Placeholder 2"/>
          <p:cNvSpPr>
            <a:spLocks noGrp="1"/>
          </p:cNvSpPr>
          <p:nvPr>
            <p:ph idx="1"/>
          </p:nvPr>
        </p:nvSpPr>
        <p:spPr/>
        <p:txBody>
          <a:bodyPr/>
          <a:lstStyle/>
          <a:p>
            <a:r>
              <a:rPr lang="en-US" dirty="0" smtClean="0"/>
              <a:t>To rotate numbers means that bits that fall off the edge of the number get filled back in on the other side.</a:t>
            </a:r>
          </a:p>
          <a:p>
            <a:r>
              <a:rPr lang="en-US" dirty="0" smtClean="0"/>
              <a:t>You can rotate with a carry bit (which gives you an extra bit, essentially), but usually not.</a:t>
            </a:r>
          </a:p>
          <a:p>
            <a:r>
              <a:rPr lang="en-US" dirty="0" smtClean="0"/>
              <a:t>ARM only has rotate rights, but you can just do some algebra and figure out how to convert between a rotate right and a rotate left.</a:t>
            </a:r>
            <a:endParaRPr lang="en-US" dirty="0"/>
          </a:p>
        </p:txBody>
      </p:sp>
    </p:spTree>
    <p:extLst>
      <p:ext uri="{BB962C8B-B14F-4D97-AF65-F5344CB8AC3E}">
        <p14:creationId xmlns:p14="http://schemas.microsoft.com/office/powerpoint/2010/main" val="132269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Shifts and Rotates in ARM32</a:t>
            </a:r>
            <a:endParaRPr lang="en-US" dirty="0"/>
          </a:p>
        </p:txBody>
      </p:sp>
      <p:sp>
        <p:nvSpPr>
          <p:cNvPr id="3" name="Content Placeholder 2"/>
          <p:cNvSpPr>
            <a:spLocks noGrp="1"/>
          </p:cNvSpPr>
          <p:nvPr>
            <p:ph idx="1"/>
          </p:nvPr>
        </p:nvSpPr>
        <p:spPr/>
        <p:txBody>
          <a:bodyPr/>
          <a:lstStyle/>
          <a:p>
            <a:r>
              <a:rPr lang="en-US" dirty="0" smtClean="0"/>
              <a:t>In 16 bit ARM (called Thumb), shifts and rotates are actually commands you can do.</a:t>
            </a:r>
          </a:p>
          <a:p>
            <a:r>
              <a:rPr lang="en-US" dirty="0" smtClean="0"/>
              <a:t>In what we’re programming in (ARM32), they are actually free commands you can do with pretty much any instruction except a multiply.</a:t>
            </a:r>
          </a:p>
          <a:p>
            <a:r>
              <a:rPr lang="en-US" dirty="0" smtClean="0"/>
              <a:t>They get added on to the </a:t>
            </a:r>
            <a:r>
              <a:rPr lang="en-US" i="1" dirty="0" smtClean="0"/>
              <a:t>flexible second operand</a:t>
            </a:r>
            <a:r>
              <a:rPr lang="en-US" dirty="0" smtClean="0"/>
              <a:t> as a modifier to that operand before anything is done with it.</a:t>
            </a:r>
          </a:p>
          <a:p>
            <a:endParaRPr lang="en-US" dirty="0"/>
          </a:p>
        </p:txBody>
      </p:sp>
    </p:spTree>
    <p:extLst>
      <p:ext uri="{BB962C8B-B14F-4D97-AF65-F5344CB8AC3E}">
        <p14:creationId xmlns:p14="http://schemas.microsoft.com/office/powerpoint/2010/main" val="202562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ASM Examples</a:t>
            </a:r>
            <a:endParaRPr lang="en-US" dirty="0"/>
          </a:p>
        </p:txBody>
      </p:sp>
      <p:sp>
        <p:nvSpPr>
          <p:cNvPr id="4" name="Rectangle 1"/>
          <p:cNvSpPr>
            <a:spLocks noGrp="1" noChangeArrowheads="1"/>
          </p:cNvSpPr>
          <p:nvPr>
            <p:ph idx="1"/>
          </p:nvPr>
        </p:nvSpPr>
        <p:spPr bwMode="auto">
          <a:xfrm>
            <a:off x="609599" y="2208152"/>
            <a:ext cx="618656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smtClean="0"/>
              <a:t>MOV </a:t>
            </a:r>
            <a:r>
              <a:rPr lang="en-US" altLang="en-US" dirty="0"/>
              <a:t>r0, r0, LSL #1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Multiply R0 by two.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MOV r1, r1, LSR #2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Divide R1 by four (unsigned).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MOV r2, r2, ASR #2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Divide R2 by four (signed).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MOV r3, r3, ROR #16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Swap the top and bottom halves of R3.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ADD r4, r4, r4, LSL #4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Multiply R4 by 17. (N = N + N * 16)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RSB r5, r5, r5, LSL #5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t>Multiply R5 by 31. (N = N * 32 – 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CMP r9, r8, ROR r0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(Rotates r8 right by r0 places) then compares it against r9</a:t>
            </a:r>
            <a:endParaRPr lang="en-US" altLang="en-US" dirty="0"/>
          </a:p>
        </p:txBody>
      </p:sp>
      <p:sp>
        <p:nvSpPr>
          <p:cNvPr id="5" name="Rectangle 4"/>
          <p:cNvSpPr/>
          <p:nvPr/>
        </p:nvSpPr>
        <p:spPr>
          <a:xfrm>
            <a:off x="609598" y="5948389"/>
            <a:ext cx="8305801" cy="307777"/>
          </a:xfrm>
          <a:prstGeom prst="rect">
            <a:avLst/>
          </a:prstGeom>
        </p:spPr>
        <p:txBody>
          <a:bodyPr wrap="square">
            <a:spAutoFit/>
          </a:bodyPr>
          <a:lstStyle/>
          <a:p>
            <a:r>
              <a:rPr lang="en-US" sz="1400" dirty="0" smtClean="0"/>
              <a:t>Source: http</a:t>
            </a:r>
            <a:r>
              <a:rPr lang="en-US" sz="1400" dirty="0"/>
              <a:t>://www.davespace.co.uk/arm/introduction-to-arm/barrel-shifter.html</a:t>
            </a:r>
          </a:p>
        </p:txBody>
      </p:sp>
    </p:spTree>
    <p:extLst>
      <p:ext uri="{BB962C8B-B14F-4D97-AF65-F5344CB8AC3E}">
        <p14:creationId xmlns:p14="http://schemas.microsoft.com/office/powerpoint/2010/main" val="16914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Order Execution</a:t>
            </a:r>
            <a:endParaRPr lang="en-US" dirty="0"/>
          </a:p>
        </p:txBody>
      </p:sp>
      <p:sp>
        <p:nvSpPr>
          <p:cNvPr id="3" name="Content Placeholder 2"/>
          <p:cNvSpPr>
            <a:spLocks noGrp="1"/>
          </p:cNvSpPr>
          <p:nvPr>
            <p:ph idx="1"/>
          </p:nvPr>
        </p:nvSpPr>
        <p:spPr/>
        <p:txBody>
          <a:bodyPr>
            <a:normAutofit lnSpcReduction="10000"/>
          </a:bodyPr>
          <a:lstStyle/>
          <a:p>
            <a:r>
              <a:rPr lang="en-US" dirty="0" smtClean="0"/>
              <a:t>Once you have a pipeline going in a CPU architecture, the obvious next step is to try to avoid pipeline stalls.</a:t>
            </a:r>
          </a:p>
          <a:p>
            <a:r>
              <a:rPr lang="en-US" dirty="0" smtClean="0"/>
              <a:t>A stall occurs when one command relies on the results of another command. This creates a </a:t>
            </a:r>
            <a:r>
              <a:rPr lang="en-US" i="1" dirty="0" smtClean="0"/>
              <a:t>dependency</a:t>
            </a:r>
            <a:r>
              <a:rPr lang="en-US" dirty="0" smtClean="0"/>
              <a:t> between the two instructions.</a:t>
            </a:r>
          </a:p>
          <a:p>
            <a:r>
              <a:rPr lang="en-US" dirty="0" smtClean="0"/>
              <a:t>The part of the pipeline responsible for decoding the instruction stream (i.e. reading 1s and 0s and turning it into “ADD R0,R0,R1”) can read quite far ahead (~100 instructions) and figure out which instructions will stall and which can be done without screwing anything up.</a:t>
            </a:r>
          </a:p>
          <a:p>
            <a:r>
              <a:rPr lang="en-US" dirty="0" smtClean="0"/>
              <a:t>So the CPU will execute the commands </a:t>
            </a:r>
            <a:r>
              <a:rPr lang="en-US" i="1" dirty="0" smtClean="0"/>
              <a:t>out of order</a:t>
            </a:r>
            <a:r>
              <a:rPr lang="en-US" dirty="0" smtClean="0"/>
              <a:t> since it doesn’t matter.</a:t>
            </a:r>
          </a:p>
          <a:p>
            <a:r>
              <a:rPr lang="en-US" dirty="0"/>
              <a:t>The dependencies can be viewed as a </a:t>
            </a:r>
            <a:r>
              <a:rPr lang="en-US" dirty="0" smtClean="0"/>
              <a:t>graph...</a:t>
            </a:r>
            <a:endParaRPr lang="en-US" dirty="0"/>
          </a:p>
          <a:p>
            <a:endParaRPr lang="en-US" dirty="0"/>
          </a:p>
        </p:txBody>
      </p:sp>
    </p:spTree>
    <p:extLst>
      <p:ext uri="{BB962C8B-B14F-4D97-AF65-F5344CB8AC3E}">
        <p14:creationId xmlns:p14="http://schemas.microsoft.com/office/powerpoint/2010/main" val="157317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Order Execution</a:t>
            </a:r>
            <a:endParaRPr lang="en-US" dirty="0"/>
          </a:p>
        </p:txBody>
      </p:sp>
      <p:sp>
        <p:nvSpPr>
          <p:cNvPr id="5" name="Rectangle 4"/>
          <p:cNvSpPr/>
          <p:nvPr/>
        </p:nvSpPr>
        <p:spPr>
          <a:xfrm>
            <a:off x="228600" y="6569816"/>
            <a:ext cx="9296400" cy="307777"/>
          </a:xfrm>
          <a:prstGeom prst="rect">
            <a:avLst/>
          </a:prstGeom>
        </p:spPr>
        <p:txBody>
          <a:bodyPr wrap="square">
            <a:spAutoFit/>
          </a:bodyPr>
          <a:lstStyle/>
          <a:p>
            <a:r>
              <a:rPr lang="en-US" sz="1400" dirty="0" smtClean="0"/>
              <a:t>Source: Stony Brook University: http</a:t>
            </a:r>
            <a:r>
              <a:rPr lang="en-US" sz="1400" dirty="0"/>
              <a:t>://images.slideplayer.us/7/1776531/slides/slide_8.jpg</a:t>
            </a:r>
          </a:p>
        </p:txBody>
      </p:sp>
      <p:pic>
        <p:nvPicPr>
          <p:cNvPr id="2058" name="Picture 10" descr="http://images.slideplayer.us/7/1776531/slides/slide_8.jpg"/>
          <p:cNvPicPr>
            <a:picLocks noChangeAspect="1" noChangeArrowheads="1"/>
          </p:cNvPicPr>
          <p:nvPr/>
        </p:nvPicPr>
        <p:blipFill rotWithShape="1">
          <a:blip r:embed="rId2">
            <a:extLst>
              <a:ext uri="{28A0092B-C50C-407E-A947-70E740481C1C}">
                <a14:useLocalDpi xmlns:a14="http://schemas.microsoft.com/office/drawing/2010/main" val="0"/>
              </a:ext>
            </a:extLst>
          </a:blip>
          <a:srcRect t="24096" b="16466"/>
          <a:stretch/>
        </p:blipFill>
        <p:spPr bwMode="auto">
          <a:xfrm>
            <a:off x="236472" y="1924304"/>
            <a:ext cx="8381753" cy="3733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61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 of Order</a:t>
            </a:r>
            <a:endParaRPr lang="en-US" dirty="0"/>
          </a:p>
        </p:txBody>
      </p:sp>
      <p:pic>
        <p:nvPicPr>
          <p:cNvPr id="1026" name="Picture 2" descr="http://funny-pictures-blog.com/wp-content/uploads/funny-pictures/Out-of-orde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6222" y="1270000"/>
            <a:ext cx="4154466" cy="557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15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805</TotalTime>
  <Words>988</Words>
  <Application>Microsoft Office PowerPoint</Application>
  <PresentationFormat>On-screen Show (4:3)</PresentationFormat>
  <Paragraphs>87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Wingdings 3</vt:lpstr>
      <vt:lpstr>Facet</vt:lpstr>
      <vt:lpstr>CSCI 45: Pipelining Lecture</vt:lpstr>
      <vt:lpstr>Agenda</vt:lpstr>
      <vt:lpstr>Bit Shifts</vt:lpstr>
      <vt:lpstr>Bit Rotates</vt:lpstr>
      <vt:lpstr>Shifts and Rotates in ARM32</vt:lpstr>
      <vt:lpstr>ASM Examples</vt:lpstr>
      <vt:lpstr>Out of Order Execution</vt:lpstr>
      <vt:lpstr>Out of Order Execution</vt:lpstr>
      <vt:lpstr>Out of Order</vt:lpstr>
      <vt:lpstr>False Dependencies</vt:lpstr>
      <vt:lpstr>Register Renaming</vt:lpstr>
      <vt:lpstr>Homework 3 – Locksmith III</vt:lpstr>
      <vt:lpstr>Midterm Review</vt:lpstr>
      <vt:lpstr>Midterm Review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Pipelining Lecture</dc:title>
  <dc:creator>Bill</dc:creator>
  <cp:lastModifiedBy>William Kerney</cp:lastModifiedBy>
  <cp:revision>37</cp:revision>
  <dcterms:created xsi:type="dcterms:W3CDTF">2006-08-16T00:00:00Z</dcterms:created>
  <dcterms:modified xsi:type="dcterms:W3CDTF">2016-02-16T12:09:07Z</dcterms:modified>
</cp:coreProperties>
</file>