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A0C90-B446-440D-8A21-D833E152099E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B3B59-1198-4832-877F-EA80DDB0B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74181 schematic, taken from Wikipedia: https://en.wikipedia.org/wiki/Arithmetic_logic_unit#/media/File:74181aluschematic.png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B3B59-1198-4832-877F-EA80DDB0BE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9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Phillips (http://www.montefiore.ulg.ac.be/~pw/cours/struct-tp/files/74HC_HCT181.pdf)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B3B59-1198-4832-877F-EA80DDB0B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Wikipedia (https://upload.wikimedia.org/wikipedia/commons/d/db/Wang_System_2200_Computer_1974.jpg)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B3B59-1198-4832-877F-EA80DDB0B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45 – The Final Countdown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Kerney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74181 was even in the Wang 2200</a:t>
            </a:r>
            <a:endParaRPr lang="en-US" dirty="0"/>
          </a:p>
        </p:txBody>
      </p:sp>
      <p:pic>
        <p:nvPicPr>
          <p:cNvPr id="3074" name="Picture 2" descr="https://upload.wikimedia.org/wikipedia/commons/d/db/Wang_System_2200_Computer_1974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4416"/>
            <a:ext cx="5105400" cy="718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4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Computing</a:t>
            </a:r>
            <a:endParaRPr lang="en-US" dirty="0"/>
          </a:p>
        </p:txBody>
      </p:sp>
      <p:pic>
        <p:nvPicPr>
          <p:cNvPr id="4098" name="Picture 2" descr="https://upload.wikimedia.org/wikipedia/en/d/de/Superstarmoviepost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4750"/>
            <a:ext cx="3657600" cy="5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when an ALU takes multiple cycles to do a command, it will cause a pipeline stall if you only have one ALU.</a:t>
            </a:r>
          </a:p>
          <a:p>
            <a:pPr lvl="1"/>
            <a:r>
              <a:rPr lang="en-US" dirty="0" smtClean="0"/>
              <a:t>For example, on ARM, it can only multiply one pair of bytes per cycle, so doing a 32-bit multiply is 4 cycles.</a:t>
            </a:r>
          </a:p>
          <a:p>
            <a:r>
              <a:rPr lang="en-US" dirty="0" smtClean="0"/>
              <a:t>So the natural next step is to have multiple ALUs.</a:t>
            </a:r>
          </a:p>
          <a:p>
            <a:r>
              <a:rPr lang="en-US" dirty="0" smtClean="0"/>
              <a:t>This is called superscalar computing.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consider the following assembly:</a:t>
            </a:r>
          </a:p>
          <a:p>
            <a:pPr lvl="1"/>
            <a:r>
              <a:rPr lang="en-US" dirty="0" smtClean="0"/>
              <a:t>MUL R0, R1, R2</a:t>
            </a:r>
          </a:p>
          <a:p>
            <a:pPr lvl="1"/>
            <a:r>
              <a:rPr lang="en-US" dirty="0" smtClean="0"/>
              <a:t>MUL R3,R4,R5</a:t>
            </a:r>
          </a:p>
          <a:p>
            <a:pPr lvl="1"/>
            <a:r>
              <a:rPr lang="en-US" dirty="0" smtClean="0"/>
              <a:t>MUL R6,R7,R8</a:t>
            </a:r>
          </a:p>
          <a:p>
            <a:pPr lvl="1"/>
            <a:r>
              <a:rPr lang="en-US" dirty="0" smtClean="0"/>
              <a:t>MUL R9,R10,R11</a:t>
            </a:r>
          </a:p>
          <a:p>
            <a:r>
              <a:rPr lang="en-US" dirty="0" smtClean="0"/>
              <a:t>Since these are 32 bit multiplies, if we had only one ALU, our pipeline would stall 75% of the time, until the ALU became available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if we had multiple ALU units, we could </a:t>
            </a:r>
            <a:r>
              <a:rPr lang="en-US" b="1" dirty="0" smtClean="0"/>
              <a:t>dispatch</a:t>
            </a:r>
            <a:r>
              <a:rPr lang="en-US" dirty="0" smtClean="0"/>
              <a:t> these commands to different </a:t>
            </a:r>
            <a:r>
              <a:rPr lang="en-US" b="1" dirty="0" smtClean="0"/>
              <a:t>functional units</a:t>
            </a:r>
            <a:r>
              <a:rPr lang="en-US" dirty="0" smtClean="0"/>
              <a:t>, and have them all execute in parallel with each other.</a:t>
            </a:r>
          </a:p>
          <a:p>
            <a:r>
              <a:rPr lang="en-US" b="1" dirty="0" smtClean="0"/>
              <a:t>An ALU </a:t>
            </a:r>
            <a:r>
              <a:rPr lang="en-US" dirty="0" smtClean="0"/>
              <a:t>is a functional unit.</a:t>
            </a:r>
          </a:p>
          <a:p>
            <a:r>
              <a:rPr lang="en-US" b="1" dirty="0" smtClean="0"/>
              <a:t>A FPU </a:t>
            </a:r>
            <a:r>
              <a:rPr lang="en-US" dirty="0" smtClean="0"/>
              <a:t>handles floating point math.</a:t>
            </a:r>
          </a:p>
          <a:p>
            <a:r>
              <a:rPr lang="en-US" dirty="0" smtClean="0"/>
              <a:t>You can also issue </a:t>
            </a:r>
            <a:r>
              <a:rPr lang="en-US" b="1" dirty="0" smtClean="0"/>
              <a:t>load </a:t>
            </a:r>
            <a:r>
              <a:rPr lang="en-US" dirty="0" smtClean="0"/>
              <a:t>and </a:t>
            </a:r>
            <a:r>
              <a:rPr lang="en-US" b="1" dirty="0" smtClean="0"/>
              <a:t>store </a:t>
            </a:r>
            <a:r>
              <a:rPr lang="en-US" dirty="0" smtClean="0"/>
              <a:t>commands.</a:t>
            </a:r>
          </a:p>
          <a:p>
            <a:r>
              <a:rPr lang="en-US" dirty="0" smtClean="0"/>
              <a:t>My CPU can be issuing (dispatching) up to 6 instructions per cycle and completing (retiring) up to 4 per cycle. But not all can be the same...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Superscalar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Sandy Bridge (which dates to 2010) can have up to 100 simultaneous memory operations going at once.</a:t>
            </a:r>
          </a:p>
          <a:p>
            <a:r>
              <a:rPr lang="en-US" dirty="0" smtClean="0"/>
              <a:t>64 assembly instructions can be executing at once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i7-2600K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:\CSCI 45 Lectures\800px-Intel_Core2_arc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81" y="0"/>
            <a:ext cx="59248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Pis</a:t>
            </a:r>
            <a:r>
              <a:rPr lang="en-US" dirty="0" smtClean="0"/>
              <a:t> can issue two instructions per cycle. So the maximum throughput of our 900Mhz CPU is 1800 million instructions per second (1800 MIPS).</a:t>
            </a:r>
          </a:p>
          <a:p>
            <a:r>
              <a:rPr lang="en-US" dirty="0" smtClean="0"/>
              <a:t>You can get even more performance by doing </a:t>
            </a:r>
            <a:r>
              <a:rPr lang="en-US" dirty="0" err="1" smtClean="0"/>
              <a:t>bitpacking</a:t>
            </a:r>
            <a:r>
              <a:rPr lang="en-US" dirty="0" smtClean="0"/>
              <a:t>: use shifts and bit masks to put multiple values into the same 32 bit register, then you get much more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RPi</a:t>
            </a:r>
            <a:r>
              <a:rPr lang="en-US" dirty="0" smtClean="0"/>
              <a:t> Superscalar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if I wanted to add two vectors together.</a:t>
            </a:r>
          </a:p>
          <a:p>
            <a:r>
              <a:rPr lang="en-US" dirty="0" smtClean="0"/>
              <a:t>Add {1,2,3,4} repeatedly with to </a:t>
            </a:r>
            <a:r>
              <a:rPr lang="en-US" dirty="0"/>
              <a:t>{1,1,1,1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Will get {2,3,4,5}, then {3,4,5,6}...</a:t>
            </a:r>
          </a:p>
          <a:p>
            <a:r>
              <a:rPr lang="en-US" dirty="0" smtClean="0"/>
              <a:t>I can easily hold these numbers in 8-bit numbers, so I can use the first 8 bits of a 32 bit number to hold the first number, the second the second, and so forth.</a:t>
            </a:r>
          </a:p>
          <a:p>
            <a:r>
              <a:rPr lang="en-US" dirty="0" smtClean="0"/>
              <a:t>Then when I add the two </a:t>
            </a:r>
            <a:r>
              <a:rPr lang="en-US" dirty="0" err="1" smtClean="0"/>
              <a:t>bitpacked</a:t>
            </a:r>
            <a:r>
              <a:rPr lang="en-US" dirty="0" smtClean="0"/>
              <a:t> registers together, I get four additions for the price of one!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 </a:t>
            </a:r>
            <a:r>
              <a:rPr lang="en-US" dirty="0"/>
              <a:t>R0, #1, LSL #24 //Store 1 in the top byte</a:t>
            </a:r>
          </a:p>
          <a:p>
            <a:r>
              <a:rPr lang="en-US" dirty="0"/>
              <a:t>MOV R1, #2, LSL #16 //Store 2 in </a:t>
            </a:r>
            <a:r>
              <a:rPr lang="en-US" dirty="0" smtClean="0"/>
              <a:t>a second </a:t>
            </a:r>
            <a:r>
              <a:rPr lang="en-US" dirty="0"/>
              <a:t>byte</a:t>
            </a:r>
          </a:p>
          <a:p>
            <a:r>
              <a:rPr lang="en-US" dirty="0" smtClean="0"/>
              <a:t>MOV R2, #3, LSL #8 //Store 3 in a third byte</a:t>
            </a:r>
          </a:p>
          <a:p>
            <a:r>
              <a:rPr lang="en-US" dirty="0" smtClean="0"/>
              <a:t>MOV R3, #4, LSL #0 //Store 4 in a fourth byte</a:t>
            </a:r>
          </a:p>
          <a:p>
            <a:r>
              <a:rPr lang="en-US" dirty="0" smtClean="0"/>
              <a:t>ORR </a:t>
            </a:r>
            <a:r>
              <a:rPr lang="en-US" dirty="0"/>
              <a:t>R0, R0, R1  </a:t>
            </a:r>
            <a:r>
              <a:rPr lang="en-US" dirty="0" smtClean="0"/>
              <a:t>//Add the second byte to top byte</a:t>
            </a:r>
          </a:p>
          <a:p>
            <a:r>
              <a:rPr lang="en-US" dirty="0" smtClean="0"/>
              <a:t>ORR R0, R0, R2 //Add in the third byte...</a:t>
            </a:r>
          </a:p>
          <a:p>
            <a:r>
              <a:rPr lang="en-US" dirty="0" smtClean="0"/>
              <a:t>ORR R0, R0, R3 // And form Voltron.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ALUs</a:t>
            </a:r>
          </a:p>
          <a:p>
            <a:r>
              <a:rPr lang="en-US" dirty="0" smtClean="0"/>
              <a:t>Superscalar</a:t>
            </a:r>
          </a:p>
          <a:p>
            <a:r>
              <a:rPr lang="en-US" dirty="0" smtClean="0"/>
              <a:t>Fun Exercise</a:t>
            </a:r>
          </a:p>
          <a:p>
            <a:r>
              <a:rPr lang="en-US" dirty="0" smtClean="0"/>
              <a:t>Nap Time / Croissant Time</a:t>
            </a:r>
          </a:p>
          <a:p>
            <a:r>
              <a:rPr lang="en-US" dirty="0" smtClean="0"/>
              <a:t>Bit Shifting Homework</a:t>
            </a:r>
          </a:p>
          <a:p>
            <a:r>
              <a:rPr lang="en-US" dirty="0" smtClean="0"/>
              <a:t>Project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7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do the same thing for the other vector.</a:t>
            </a:r>
          </a:p>
          <a:p>
            <a:r>
              <a:rPr lang="en-US" dirty="0" smtClean="0"/>
              <a:t>So if R0 holds our first vector and R5 holds our second vector, we can just do a normal addition:</a:t>
            </a:r>
          </a:p>
          <a:p>
            <a:r>
              <a:rPr lang="en-US" dirty="0" smtClean="0"/>
              <a:t>ADD R0, R0, R5  //Four for the price of one!</a:t>
            </a:r>
          </a:p>
          <a:p>
            <a:r>
              <a:rPr lang="en-US" dirty="0" smtClean="0"/>
              <a:t>As long as we don’t overflow of course, so be careful the numbers are going to be well in range.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will be required to do </a:t>
            </a:r>
            <a:r>
              <a:rPr lang="en-US" dirty="0" err="1" smtClean="0"/>
              <a:t>bitpacking</a:t>
            </a:r>
            <a:r>
              <a:rPr lang="en-US" dirty="0" smtClean="0"/>
              <a:t> in your homework assignment to speed up your for loops.</a:t>
            </a:r>
          </a:p>
          <a:p>
            <a:r>
              <a:rPr lang="en-US" dirty="0" smtClean="0"/>
              <a:t>This is a very common optimization in the ASM world.</a:t>
            </a:r>
          </a:p>
          <a:p>
            <a:r>
              <a:rPr lang="en-US" dirty="0" smtClean="0"/>
              <a:t>Consider the following for loop:</a:t>
            </a:r>
          </a:p>
          <a:p>
            <a:r>
              <a:rPr lang="en-US" dirty="0" smtClean="0"/>
              <a:t>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1000; </a:t>
            </a:r>
            <a:r>
              <a:rPr lang="en-US" dirty="0" err="1" smtClean="0"/>
              <a:t>i</a:t>
            </a:r>
            <a:r>
              <a:rPr lang="en-US" dirty="0" smtClean="0"/>
              <a:t>++) { ... }</a:t>
            </a:r>
          </a:p>
          <a:p>
            <a:r>
              <a:rPr lang="en-US" dirty="0" smtClean="0"/>
              <a:t>It’s a waste of three 32 bit registers to hold </a:t>
            </a:r>
            <a:r>
              <a:rPr lang="en-US" dirty="0" err="1" smtClean="0"/>
              <a:t>i</a:t>
            </a:r>
            <a:r>
              <a:rPr lang="en-US" dirty="0" smtClean="0"/>
              <a:t>, #1000, and the +1 separately.</a:t>
            </a:r>
          </a:p>
          <a:p>
            <a:r>
              <a:rPr lang="en-US" b="1" dirty="0" smtClean="0"/>
              <a:t>They could all be held in one register.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r>
              <a:rPr lang="en-US" dirty="0" smtClean="0"/>
              <a:t> in Homework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if R0’s left 16 bits held the current counter (it holds “</a:t>
            </a:r>
            <a:r>
              <a:rPr lang="en-US" dirty="0" err="1" smtClean="0"/>
              <a:t>i</a:t>
            </a:r>
            <a:r>
              <a:rPr lang="en-US" dirty="0" smtClean="0"/>
              <a:t>”), and the right 16 bits holds the step size (1).</a:t>
            </a:r>
          </a:p>
          <a:p>
            <a:r>
              <a:rPr lang="en-US" dirty="0" smtClean="0"/>
              <a:t>R1 holds the threshold (1000).</a:t>
            </a:r>
          </a:p>
          <a:p>
            <a:r>
              <a:rPr lang="en-US" dirty="0" smtClean="0"/>
              <a:t>Then we could do a loop step by doing this:</a:t>
            </a:r>
          </a:p>
          <a:p>
            <a:r>
              <a:rPr lang="en-US" dirty="0" smtClean="0"/>
              <a:t>ADD R0,R0, LSL #16</a:t>
            </a:r>
          </a:p>
          <a:p>
            <a:r>
              <a:rPr lang="en-US" dirty="0" smtClean="0"/>
              <a:t>If we want to see if we’ve finished:</a:t>
            </a:r>
          </a:p>
          <a:p>
            <a:r>
              <a:rPr lang="en-US" dirty="0" smtClean="0"/>
              <a:t>CMP R1, R0, LSR #16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r>
              <a:rPr lang="en-US" dirty="0" smtClean="0"/>
              <a:t> in Homework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think about it a bit, you should be able to figure out how to get rid of the </a:t>
            </a:r>
            <a:r>
              <a:rPr lang="en-US" smtClean="0"/>
              <a:t>need for R1 as well.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Bitpacking</a:t>
            </a:r>
            <a:r>
              <a:rPr lang="en-US" dirty="0" smtClean="0"/>
              <a:t> in Homework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arithmetic logic unit (ALU) is the one of the most important components of a CPU.</a:t>
            </a:r>
          </a:p>
          <a:p>
            <a:pPr lvl="1"/>
            <a:r>
              <a:rPr lang="en-US" dirty="0" smtClean="0"/>
              <a:t>(A CPU is where the data is stored, right?) </a:t>
            </a:r>
          </a:p>
          <a:p>
            <a:r>
              <a:rPr lang="en-US" dirty="0" smtClean="0"/>
              <a:t>It is a single block of circuitry that can do multiple commands.</a:t>
            </a:r>
          </a:p>
          <a:p>
            <a:pPr lvl="1"/>
            <a:r>
              <a:rPr lang="en-US" dirty="0" smtClean="0"/>
              <a:t>So rather than needed a separate adder and </a:t>
            </a:r>
            <a:r>
              <a:rPr lang="en-US" dirty="0" err="1" smtClean="0"/>
              <a:t>subtracter</a:t>
            </a:r>
            <a:r>
              <a:rPr lang="en-US" dirty="0" smtClean="0"/>
              <a:t> (</a:t>
            </a:r>
            <a:r>
              <a:rPr lang="en-US" dirty="0" err="1" smtClean="0"/>
              <a:t>subtractor</a:t>
            </a:r>
            <a:r>
              <a:rPr lang="en-US" dirty="0" smtClean="0"/>
              <a:t>? tractor?) you just need the one circuit.</a:t>
            </a:r>
          </a:p>
          <a:p>
            <a:r>
              <a:rPr lang="en-US" dirty="0" smtClean="0"/>
              <a:t>For example, an 8-bit ALU would take two 8-bit numbers as inputs, as well as a command to do.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doing in hardware the equivalent of this function:</a:t>
            </a:r>
          </a:p>
          <a:p>
            <a:r>
              <a:rPr lang="en-US" dirty="0" smtClean="0"/>
              <a:t>byte ALU(byte a, byte b, int command) {</a:t>
            </a:r>
          </a:p>
          <a:p>
            <a:pPr lvl="1"/>
            <a:r>
              <a:rPr lang="en-US" dirty="0" smtClean="0"/>
              <a:t>if (command == ADD) return a + b;</a:t>
            </a:r>
          </a:p>
          <a:p>
            <a:pPr lvl="1"/>
            <a:r>
              <a:rPr lang="en-US" dirty="0" smtClean="0"/>
              <a:t>if (command == INCREMENT) return a+1;</a:t>
            </a:r>
          </a:p>
          <a:p>
            <a:pPr lvl="1"/>
            <a:r>
              <a:rPr lang="en-US" dirty="0" smtClean="0"/>
              <a:t>if (command == SUBTRACT) return a – b;</a:t>
            </a:r>
          </a:p>
          <a:p>
            <a:pPr lvl="1"/>
            <a:r>
              <a:rPr lang="en-US" dirty="0" smtClean="0"/>
              <a:t>if (command == NEGTATION) return –a;</a:t>
            </a:r>
          </a:p>
          <a:p>
            <a:pPr lvl="1"/>
            <a:r>
              <a:rPr lang="en-US" dirty="0" smtClean="0"/>
              <a:t>if (command == MULTIPLY) { ...do a multiply... 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But it doesn’t just do math.</a:t>
            </a:r>
            <a:r>
              <a:rPr lang="en-US" dirty="0" smtClean="0"/>
              <a:t> Because math is just logic, clever design allows us to use the same circuitry to do bitwise AND, OR (ORR), XOR (EOR), and NOT without significantly adding transistors</a:t>
            </a:r>
            <a:r>
              <a:rPr lang="en-US" dirty="0"/>
              <a:t> </a:t>
            </a:r>
            <a:r>
              <a:rPr lang="en-US" dirty="0" smtClean="0"/>
              <a:t>to the circuit.</a:t>
            </a:r>
          </a:p>
          <a:p>
            <a:r>
              <a:rPr lang="en-US" dirty="0" smtClean="0"/>
              <a:t>So we could add to the previous function:</a:t>
            </a:r>
          </a:p>
          <a:p>
            <a:pPr lvl="1"/>
            <a:r>
              <a:rPr lang="en-US" dirty="0" smtClean="0"/>
              <a:t>if (command == AND) return a &amp; b;</a:t>
            </a:r>
          </a:p>
          <a:p>
            <a:pPr lvl="1"/>
            <a:r>
              <a:rPr lang="en-US" dirty="0" smtClean="0"/>
              <a:t>if (command == OR) return a | b;</a:t>
            </a:r>
          </a:p>
          <a:p>
            <a:pPr lvl="1"/>
            <a:r>
              <a:rPr lang="en-US" dirty="0" smtClean="0"/>
              <a:t>if (command == EOR) return a ^ b;</a:t>
            </a:r>
          </a:p>
          <a:p>
            <a:pPr lvl="1"/>
            <a:r>
              <a:rPr lang="en-US" dirty="0" smtClean="0"/>
              <a:t>if (command == NOT) return !a;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Stolen from Wikipedia</a:t>
            </a:r>
            <a:endParaRPr lang="en-US" dirty="0"/>
          </a:p>
        </p:txBody>
      </p:sp>
      <p:pic>
        <p:nvPicPr>
          <p:cNvPr id="1026" name="Picture 2" descr="https://upload.wikimedia.org/wikipedia/commons/c/c0/74181aluschematic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691"/>
            <a:ext cx="7848600" cy="5933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74181 is the first ALU built as its own chip. It replaces independent circuits for each command.</a:t>
            </a:r>
          </a:p>
          <a:p>
            <a:pPr lvl="1"/>
            <a:r>
              <a:rPr lang="en-US" dirty="0" smtClean="0"/>
              <a:t>This made it much </a:t>
            </a:r>
            <a:r>
              <a:rPr lang="en-US" dirty="0"/>
              <a:t>cheaper and </a:t>
            </a:r>
            <a:r>
              <a:rPr lang="en-US" dirty="0" smtClean="0"/>
              <a:t>faster!</a:t>
            </a:r>
          </a:p>
          <a:p>
            <a:r>
              <a:rPr lang="en-US" dirty="0" smtClean="0"/>
              <a:t>It is a 4-bit ALU, but since it produces a carry on an add, you could combine multiple ones next to each other to do 8-bit, 32-bit, 64-bit, etc. math.</a:t>
            </a:r>
          </a:p>
          <a:p>
            <a:r>
              <a:rPr lang="en-US" dirty="0" smtClean="0"/>
              <a:t>Nowadays, ALUs are integrated onto the CPUs themselves. But they conceptually work the same.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74181 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32 total commands, including:</a:t>
            </a:r>
          </a:p>
          <a:p>
            <a:r>
              <a:rPr lang="en-US" dirty="0" smtClean="0"/>
              <a:t>Add / Subtract</a:t>
            </a:r>
          </a:p>
          <a:p>
            <a:r>
              <a:rPr lang="en-US" dirty="0" smtClean="0"/>
              <a:t>Increment / Decrement</a:t>
            </a:r>
          </a:p>
          <a:p>
            <a:r>
              <a:rPr lang="en-US" dirty="0" smtClean="0"/>
              <a:t>AND / NAND</a:t>
            </a:r>
          </a:p>
          <a:p>
            <a:r>
              <a:rPr lang="en-US" dirty="0" smtClean="0"/>
              <a:t>OR / NOR</a:t>
            </a:r>
          </a:p>
          <a:p>
            <a:r>
              <a:rPr lang="en-US" dirty="0" smtClean="0"/>
              <a:t>XOR</a:t>
            </a:r>
          </a:p>
          <a:p>
            <a:r>
              <a:rPr lang="en-US" dirty="0" smtClean="0"/>
              <a:t>Shift (one bit at a time) or more (or ROT) in a loop</a:t>
            </a:r>
          </a:p>
          <a:p>
            <a:r>
              <a:rPr lang="en-US" dirty="0" smtClean="0"/>
              <a:t>Multiply and divide can be done in a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74181 ALU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74181 Data Sheet</a:t>
            </a:r>
            <a:endParaRPr lang="en-US" dirty="0"/>
          </a:p>
        </p:txBody>
      </p:sp>
      <p:pic>
        <p:nvPicPr>
          <p:cNvPr id="2050" name="Picture 2" descr="P:\CSCI 45 Lectures\74HC_HCT181 data 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2" y="228153"/>
            <a:ext cx="7306695" cy="64016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</TotalTime>
  <Words>1224</Words>
  <Application>Microsoft Office PowerPoint</Application>
  <PresentationFormat>On-screen Show (4:3)</PresentationFormat>
  <Paragraphs>114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CSCI 45 – The Final Countdown</vt:lpstr>
      <vt:lpstr>Agenda</vt:lpstr>
      <vt:lpstr>ALU</vt:lpstr>
      <vt:lpstr>ALU</vt:lpstr>
      <vt:lpstr>ALU</vt:lpstr>
      <vt:lpstr>Stolen from Wikipedia</vt:lpstr>
      <vt:lpstr>The 74181 ALU</vt:lpstr>
      <vt:lpstr>The 74181 ALU Commands</vt:lpstr>
      <vt:lpstr>74181 Data Sheet</vt:lpstr>
      <vt:lpstr>The 74181 was even in the Wang 2200</vt:lpstr>
      <vt:lpstr>Superscalar Computing</vt:lpstr>
      <vt:lpstr>Superscalar Computing</vt:lpstr>
      <vt:lpstr>Superscalar Computing</vt:lpstr>
      <vt:lpstr>Superscalar Computing</vt:lpstr>
      <vt:lpstr>i7-2600K</vt:lpstr>
      <vt:lpstr>PowerPoint Presentation</vt:lpstr>
      <vt:lpstr>RPi Superscalar</vt:lpstr>
      <vt:lpstr>Bitpacking</vt:lpstr>
      <vt:lpstr>Bitpacking</vt:lpstr>
      <vt:lpstr>Bitpacking</vt:lpstr>
      <vt:lpstr>Bitpacking in Homework #4</vt:lpstr>
      <vt:lpstr>Bitpacking in Homework #4</vt:lpstr>
      <vt:lpstr>Bitpacking in Homework #4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 – The Final Countdown</dc:title>
  <dc:creator>William Kerney</dc:creator>
  <cp:lastModifiedBy>William Kerney</cp:lastModifiedBy>
  <cp:revision>24</cp:revision>
  <dcterms:created xsi:type="dcterms:W3CDTF">2006-08-16T00:00:00Z</dcterms:created>
  <dcterms:modified xsi:type="dcterms:W3CDTF">2016-03-03T17:40:17Z</dcterms:modified>
</cp:coreProperties>
</file>