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7" r:id="rId7"/>
    <p:sldId id="268" r:id="rId8"/>
    <p:sldId id="265" r:id="rId9"/>
    <p:sldId id="269" r:id="rId10"/>
    <p:sldId id="270" r:id="rId11"/>
    <p:sldId id="271" r:id="rId12"/>
    <p:sldId id="272" r:id="rId13"/>
    <p:sldId id="273" r:id="rId14"/>
    <p:sldId id="263" r:id="rId15"/>
    <p:sldId id="260" r:id="rId16"/>
    <p:sldId id="275" r:id="rId17"/>
    <p:sldId id="274" r:id="rId18"/>
    <p:sldId id="277" r:id="rId19"/>
    <p:sldId id="279" r:id="rId20"/>
    <p:sldId id="280" r:id="rId21"/>
    <p:sldId id="281" r:id="rId22"/>
    <p:sldId id="282" r:id="rId23"/>
    <p:sldId id="278" r:id="rId24"/>
    <p:sldId id="283" r:id="rId25"/>
    <p:sldId id="289" r:id="rId26"/>
    <p:sldId id="290" r:id="rId27"/>
    <p:sldId id="284" r:id="rId28"/>
    <p:sldId id="286" r:id="rId29"/>
    <p:sldId id="285" r:id="rId30"/>
    <p:sldId id="276"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7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646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4/11/2016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3084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19850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21315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6066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2379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3270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3139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1316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136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3406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6285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609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587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4266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609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4/11/2016</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1196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pPr/>
              <a:t>4/11/2016</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088421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Hyper-thread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Streaming_SIMD_Extension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infocenter.arm.com/help/topic/com.arm.doc.dht0002a/ch01.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community.arm.com/groups/android-community/blog/2015/03/27/arm-neon-programming-quick-referenc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cc.gnu.org/onlinedocs/gcc-4.4.1/gcc/ARM-NEON-Intrinsic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Vector_processo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Flynn's_taxonom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csci</a:t>
            </a:r>
            <a:r>
              <a:rPr lang="en-US" dirty="0" smtClean="0"/>
              <a:t> 45 – Assembly</a:t>
            </a:r>
            <a:br>
              <a:rPr lang="en-US" dirty="0" smtClean="0"/>
            </a:br>
            <a:r>
              <a:rPr lang="en-US" dirty="0" smtClean="0"/>
              <a:t>Lecture 8 - SIMD</a:t>
            </a:r>
            <a:endParaRPr lang="en-US" dirty="0"/>
          </a:p>
        </p:txBody>
      </p:sp>
      <p:sp>
        <p:nvSpPr>
          <p:cNvPr id="3" name="Subtitle 2"/>
          <p:cNvSpPr>
            <a:spLocks noGrp="1"/>
          </p:cNvSpPr>
          <p:nvPr>
            <p:ph type="subTitle" idx="1"/>
          </p:nvPr>
        </p:nvSpPr>
        <p:spPr/>
        <p:txBody>
          <a:bodyPr/>
          <a:lstStyle/>
          <a:p>
            <a:r>
              <a:rPr lang="en-US" dirty="0" smtClean="0"/>
              <a:t>Professor Kerney</a:t>
            </a:r>
            <a:endParaRPr lang="en-US" dirty="0"/>
          </a:p>
        </p:txBody>
      </p:sp>
    </p:spTree>
    <p:extLst>
      <p:ext uri="{BB962C8B-B14F-4D97-AF65-F5344CB8AC3E}">
        <p14:creationId xmlns:p14="http://schemas.microsoft.com/office/powerpoint/2010/main" val="3063644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Flynn’s Taxonomy - SISD</a:t>
            </a:r>
            <a:endParaRPr lang="en-US" dirty="0"/>
          </a:p>
        </p:txBody>
      </p:sp>
      <p:sp>
        <p:nvSpPr>
          <p:cNvPr id="3" name="Content Placeholder 2"/>
          <p:cNvSpPr>
            <a:spLocks noGrp="1"/>
          </p:cNvSpPr>
          <p:nvPr>
            <p:ph idx="1"/>
          </p:nvPr>
        </p:nvSpPr>
        <p:spPr/>
        <p:txBody>
          <a:bodyPr>
            <a:normAutofit/>
          </a:bodyPr>
          <a:lstStyle/>
          <a:p>
            <a:r>
              <a:rPr lang="en-US" dirty="0" smtClean="0"/>
              <a:t>A computer that has a single instruction stream and a single data stream is your typical (old-school) CPU:</a:t>
            </a:r>
          </a:p>
          <a:p>
            <a:pPr lvl="1"/>
            <a:r>
              <a:rPr lang="en-US" dirty="0" smtClean="0"/>
              <a:t>It runs one program at a time. In order to do multiprocessing, the OS </a:t>
            </a:r>
            <a:r>
              <a:rPr lang="en-US" b="1" i="1" dirty="0" smtClean="0"/>
              <a:t>swaps </a:t>
            </a:r>
            <a:r>
              <a:rPr lang="en-US" dirty="0" smtClean="0"/>
              <a:t>one program out and swaps another program in.</a:t>
            </a:r>
          </a:p>
          <a:p>
            <a:pPr lvl="1"/>
            <a:r>
              <a:rPr lang="en-US" dirty="0" smtClean="0"/>
              <a:t>The program will load data into registers, add them together, store them, etc. I.e., one small chunk of data at a time is manipulated.</a:t>
            </a:r>
            <a:endParaRPr lang="en-US" dirty="0"/>
          </a:p>
        </p:txBody>
      </p:sp>
    </p:spTree>
    <p:extLst>
      <p:ext uri="{BB962C8B-B14F-4D97-AF65-F5344CB8AC3E}">
        <p14:creationId xmlns:p14="http://schemas.microsoft.com/office/powerpoint/2010/main" val="1157421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Flynn’s Taxonomy - SIMD</a:t>
            </a:r>
            <a:endParaRPr lang="en-US" dirty="0"/>
          </a:p>
        </p:txBody>
      </p:sp>
      <p:sp>
        <p:nvSpPr>
          <p:cNvPr id="3" name="Content Placeholder 2"/>
          <p:cNvSpPr>
            <a:spLocks noGrp="1"/>
          </p:cNvSpPr>
          <p:nvPr>
            <p:ph idx="1"/>
          </p:nvPr>
        </p:nvSpPr>
        <p:spPr/>
        <p:txBody>
          <a:bodyPr>
            <a:normAutofit/>
          </a:bodyPr>
          <a:lstStyle/>
          <a:p>
            <a:r>
              <a:rPr lang="en-US" dirty="0" smtClean="0"/>
              <a:t>SIMD = Single Instruction, Multiple Data</a:t>
            </a:r>
          </a:p>
          <a:p>
            <a:r>
              <a:rPr lang="en-US" dirty="0" smtClean="0"/>
              <a:t>SIMD means that one instruction can operate on multiple chunks of data at once. For example, “Multiply all registers from r0 through r7 by #10”</a:t>
            </a:r>
          </a:p>
          <a:p>
            <a:r>
              <a:rPr lang="en-US" dirty="0" smtClean="0"/>
              <a:t>This comes up all the time in linear algebra – to multiply two matrices together involves doing the same multiply and adds over and over.</a:t>
            </a:r>
          </a:p>
          <a:p>
            <a:pPr lvl="1"/>
            <a:r>
              <a:rPr lang="en-US" dirty="0" smtClean="0"/>
              <a:t>Or image processing, like darkening an image by 50%... you keep doing the same op over and over.</a:t>
            </a:r>
          </a:p>
          <a:p>
            <a:r>
              <a:rPr lang="en-US" dirty="0" smtClean="0"/>
              <a:t>This can offer a massive performance boost.</a:t>
            </a:r>
          </a:p>
        </p:txBody>
      </p:sp>
    </p:spTree>
    <p:extLst>
      <p:ext uri="{BB962C8B-B14F-4D97-AF65-F5344CB8AC3E}">
        <p14:creationId xmlns:p14="http://schemas.microsoft.com/office/powerpoint/2010/main" val="2088309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Flynn’s Taxonomy - </a:t>
            </a:r>
            <a:r>
              <a:rPr lang="en-US" dirty="0" smtClean="0"/>
              <a:t>MISD</a:t>
            </a:r>
            <a:endParaRPr lang="en-US" dirty="0"/>
          </a:p>
        </p:txBody>
      </p:sp>
      <p:sp>
        <p:nvSpPr>
          <p:cNvPr id="3" name="Content Placeholder 2"/>
          <p:cNvSpPr>
            <a:spLocks noGrp="1"/>
          </p:cNvSpPr>
          <p:nvPr>
            <p:ph idx="1"/>
          </p:nvPr>
        </p:nvSpPr>
        <p:spPr/>
        <p:txBody>
          <a:bodyPr/>
          <a:lstStyle/>
          <a:p>
            <a:r>
              <a:rPr lang="en-US" dirty="0" smtClean="0"/>
              <a:t>MISD is the least used of the 4 categories. </a:t>
            </a:r>
          </a:p>
          <a:p>
            <a:r>
              <a:rPr lang="en-US" dirty="0" smtClean="0"/>
              <a:t>It is usually when you have multiple CPUs running on the same data stream at the same time, and they should all produce the same output.</a:t>
            </a:r>
          </a:p>
          <a:p>
            <a:r>
              <a:rPr lang="en-US" dirty="0" smtClean="0"/>
              <a:t>Fault tolerant “voting” CPUs.</a:t>
            </a:r>
          </a:p>
          <a:p>
            <a:r>
              <a:rPr lang="en-US" dirty="0" smtClean="0"/>
              <a:t>Suppose you’re in an Apollo rocket, and one CPU of your three says to engage thrusters. Should you?</a:t>
            </a:r>
          </a:p>
          <a:p>
            <a:r>
              <a:rPr lang="en-US" dirty="0" smtClean="0"/>
              <a:t>What should you do if two of the three do?</a:t>
            </a:r>
            <a:endParaRPr lang="en-US" dirty="0"/>
          </a:p>
        </p:txBody>
      </p:sp>
    </p:spTree>
    <p:extLst>
      <p:ext uri="{BB962C8B-B14F-4D97-AF65-F5344CB8AC3E}">
        <p14:creationId xmlns:p14="http://schemas.microsoft.com/office/powerpoint/2010/main" val="1734517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Flynn’s Taxonomy - </a:t>
            </a:r>
            <a:r>
              <a:rPr lang="en-US" dirty="0" smtClean="0"/>
              <a:t>MIMD</a:t>
            </a:r>
            <a:endParaRPr lang="en-US" dirty="0"/>
          </a:p>
        </p:txBody>
      </p:sp>
      <p:sp>
        <p:nvSpPr>
          <p:cNvPr id="3" name="Content Placeholder 2"/>
          <p:cNvSpPr>
            <a:spLocks noGrp="1"/>
          </p:cNvSpPr>
          <p:nvPr>
            <p:ph idx="1"/>
          </p:nvPr>
        </p:nvSpPr>
        <p:spPr/>
        <p:txBody>
          <a:bodyPr>
            <a:normAutofit/>
          </a:bodyPr>
          <a:lstStyle/>
          <a:p>
            <a:r>
              <a:rPr lang="en-US" dirty="0" smtClean="0"/>
              <a:t>MIMD is how modern CPUs work. Most desktop CPUs these days have multiple cores</a:t>
            </a:r>
          </a:p>
          <a:p>
            <a:r>
              <a:rPr lang="en-US" dirty="0" smtClean="0"/>
              <a:t>Each core is basically its own SISD CPU, which runs its own instructions in parallel with the others.</a:t>
            </a:r>
          </a:p>
          <a:p>
            <a:r>
              <a:rPr lang="en-US" dirty="0" smtClean="0"/>
              <a:t>You also have “</a:t>
            </a:r>
            <a:r>
              <a:rPr lang="en-US" dirty="0" smtClean="0">
                <a:hlinkClick r:id="rId2"/>
              </a:rPr>
              <a:t>hyperthreading</a:t>
            </a:r>
            <a:r>
              <a:rPr lang="en-US" dirty="0" smtClean="0"/>
              <a:t>” which lets a CPU appear to be multiple CPUs because individual programs rarely saturate a CPU’s functional units.</a:t>
            </a:r>
          </a:p>
          <a:p>
            <a:pPr lvl="1"/>
            <a:r>
              <a:rPr lang="en-US" dirty="0" smtClean="0"/>
              <a:t>So it will run two programs at once, using register renaming to keep them from affecting the other.</a:t>
            </a:r>
          </a:p>
          <a:p>
            <a:pPr lvl="1"/>
            <a:r>
              <a:rPr lang="en-US" dirty="0" smtClean="0"/>
              <a:t>Neither will have dependencies with the other!</a:t>
            </a:r>
          </a:p>
        </p:txBody>
      </p:sp>
    </p:spTree>
    <p:extLst>
      <p:ext uri="{BB962C8B-B14F-4D97-AF65-F5344CB8AC3E}">
        <p14:creationId xmlns:p14="http://schemas.microsoft.com/office/powerpoint/2010/main" val="3180466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Flynn’s Taxonomy</a:t>
            </a:r>
            <a:endParaRPr lang="en-US" dirty="0"/>
          </a:p>
        </p:txBody>
      </p:sp>
      <p:pic>
        <p:nvPicPr>
          <p:cNvPr id="5" name="Picture 2" descr="http://www.ibm.com/developerworks/cloud/library/cl-ind-cloud-e-learning2/Flynn-Taxonomy.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8043863"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033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SIMD Today</a:t>
            </a:r>
            <a:endParaRPr lang="en-US" dirty="0"/>
          </a:p>
        </p:txBody>
      </p:sp>
      <p:sp>
        <p:nvSpPr>
          <p:cNvPr id="3" name="Content Placeholder 2"/>
          <p:cNvSpPr>
            <a:spLocks noGrp="1"/>
          </p:cNvSpPr>
          <p:nvPr>
            <p:ph idx="1"/>
          </p:nvPr>
        </p:nvSpPr>
        <p:spPr/>
        <p:txBody>
          <a:bodyPr/>
          <a:lstStyle/>
          <a:p>
            <a:r>
              <a:rPr lang="en-US" dirty="0" err="1" smtClean="0"/>
              <a:t>SIMD:“Single</a:t>
            </a:r>
            <a:r>
              <a:rPr lang="en-US" dirty="0" smtClean="0"/>
              <a:t> Instruction, Multiple Data”</a:t>
            </a:r>
          </a:p>
          <a:p>
            <a:r>
              <a:rPr lang="en-US" dirty="0" smtClean="0"/>
              <a:t>These abilities that used to just be found in Cray supercomputers can now be found in cheap processors.</a:t>
            </a:r>
          </a:p>
          <a:p>
            <a:r>
              <a:rPr lang="en-US" dirty="0" smtClean="0"/>
              <a:t>In Intel’s world, it is called </a:t>
            </a:r>
            <a:r>
              <a:rPr lang="en-US" dirty="0" smtClean="0">
                <a:hlinkClick r:id="rId2"/>
              </a:rPr>
              <a:t>SSE</a:t>
            </a:r>
            <a:r>
              <a:rPr lang="en-US" dirty="0" smtClean="0"/>
              <a:t> (Streaming SIMD Extensions) or MMX (Multimedia Extensions)</a:t>
            </a:r>
          </a:p>
          <a:p>
            <a:r>
              <a:rPr lang="en-US" dirty="0" smtClean="0"/>
              <a:t>In ARM, it is called NEON (or rarely MPE – Media Processing Engine). We’ll learn NEON.</a:t>
            </a:r>
            <a:endParaRPr lang="en-US" dirty="0"/>
          </a:p>
        </p:txBody>
      </p:sp>
    </p:spTree>
    <p:extLst>
      <p:ext uri="{BB962C8B-B14F-4D97-AF65-F5344CB8AC3E}">
        <p14:creationId xmlns:p14="http://schemas.microsoft.com/office/powerpoint/2010/main" val="4292483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NEON GENESIS</a:t>
            </a:r>
            <a:endParaRPr lang="en-US" dirty="0"/>
          </a:p>
        </p:txBody>
      </p:sp>
      <p:sp>
        <p:nvSpPr>
          <p:cNvPr id="3" name="Content Placeholder 2"/>
          <p:cNvSpPr>
            <a:spLocks noGrp="1"/>
          </p:cNvSpPr>
          <p:nvPr>
            <p:ph idx="1"/>
          </p:nvPr>
        </p:nvSpPr>
        <p:spPr>
          <a:xfrm>
            <a:off x="533401" y="533400"/>
            <a:ext cx="8458200" cy="3767670"/>
          </a:xfrm>
        </p:spPr>
        <p:txBody>
          <a:bodyPr numCol="2"/>
          <a:lstStyle/>
          <a:p>
            <a:r>
              <a:rPr lang="en-US" dirty="0"/>
              <a:t>NEON is pretty </a:t>
            </a:r>
            <a:r>
              <a:rPr lang="en-US" dirty="0" smtClean="0"/>
              <a:t>cool.</a:t>
            </a:r>
          </a:p>
          <a:p>
            <a:r>
              <a:rPr lang="en-US" dirty="0" smtClean="0"/>
              <a:t>ARM’s </a:t>
            </a:r>
            <a:r>
              <a:rPr lang="en-US" dirty="0"/>
              <a:t>introduction </a:t>
            </a:r>
            <a:r>
              <a:rPr lang="en-US" dirty="0" smtClean="0"/>
              <a:t>is </a:t>
            </a:r>
            <a:r>
              <a:rPr lang="en-US" dirty="0" smtClean="0">
                <a:hlinkClick r:id="rId2"/>
              </a:rPr>
              <a:t>here</a:t>
            </a:r>
            <a:r>
              <a:rPr lang="en-US" dirty="0" smtClean="0"/>
              <a:t>.</a:t>
            </a:r>
          </a:p>
          <a:p>
            <a:r>
              <a:rPr lang="en-US" dirty="0" smtClean="0"/>
              <a:t>There is a popular anime based on it, as seen to the right...</a:t>
            </a:r>
          </a:p>
          <a:p>
            <a:r>
              <a:rPr lang="en-US" dirty="0" smtClean="0"/>
              <a:t>It allows assembly programmers to greatly speed up their code when its amenable to SIMD processing.</a:t>
            </a:r>
          </a:p>
          <a:p>
            <a:endParaRPr lang="en-US" dirty="0"/>
          </a:p>
          <a:p>
            <a:endParaRPr lang="en-US" dirty="0"/>
          </a:p>
        </p:txBody>
      </p:sp>
      <p:pic>
        <p:nvPicPr>
          <p:cNvPr id="2052" name="Picture 4" descr="http://2.bp.blogspot.com/-Qdus3z1WUUc/UilDBY1LX6I/AAAAAAAAA_A/AGA-PJ-PAfI/s1600/NeonGenesisEvangel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1518" y="228600"/>
            <a:ext cx="4375101" cy="624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950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NEON</a:t>
            </a:r>
            <a:endParaRPr lang="en-US" dirty="0"/>
          </a:p>
        </p:txBody>
      </p:sp>
      <p:sp>
        <p:nvSpPr>
          <p:cNvPr id="3" name="Content Placeholder 2"/>
          <p:cNvSpPr>
            <a:spLocks noGrp="1"/>
          </p:cNvSpPr>
          <p:nvPr>
            <p:ph idx="1"/>
          </p:nvPr>
        </p:nvSpPr>
        <p:spPr/>
        <p:txBody>
          <a:bodyPr>
            <a:normAutofit lnSpcReduction="10000"/>
          </a:bodyPr>
          <a:lstStyle/>
          <a:p>
            <a:r>
              <a:rPr lang="en-US" dirty="0" smtClean="0"/>
              <a:t>NEON allows you to do one command on 64 (double width) or 128 bits (quad width) of virtual registers all at the same time.</a:t>
            </a:r>
          </a:p>
          <a:p>
            <a:r>
              <a:rPr lang="en-US" dirty="0" smtClean="0"/>
              <a:t>You specify how the bits should be divvied up, for example, you could treat 128 bits like it was 4x32-bit registers, or 8x16-bit registers, and do a “multiply by 7” on each of them.</a:t>
            </a:r>
          </a:p>
          <a:p>
            <a:pPr lvl="1"/>
            <a:r>
              <a:rPr lang="en-US" dirty="0" smtClean="0"/>
              <a:t>Neat fact: They don’t overflow into each other!</a:t>
            </a:r>
          </a:p>
          <a:p>
            <a:r>
              <a:rPr lang="en-US" dirty="0" smtClean="0"/>
              <a:t>NEON gets its own set of registers (shared with the floating point processor, the VFP) so you can use them in addition to your regular registers!</a:t>
            </a:r>
            <a:endParaRPr lang="en-US" dirty="0"/>
          </a:p>
        </p:txBody>
      </p:sp>
    </p:spTree>
    <p:extLst>
      <p:ext uri="{BB962C8B-B14F-4D97-AF65-F5344CB8AC3E}">
        <p14:creationId xmlns:p14="http://schemas.microsoft.com/office/powerpoint/2010/main" val="2162431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724400"/>
            <a:ext cx="6554867" cy="1524000"/>
          </a:xfrm>
        </p:spPr>
        <p:txBody>
          <a:bodyPr>
            <a:normAutofit fontScale="90000"/>
          </a:bodyPr>
          <a:lstStyle/>
          <a:p>
            <a:pPr algn="ctr"/>
            <a:r>
              <a:rPr lang="en-US" dirty="0" smtClean="0"/>
              <a:t>NEON Registers</a:t>
            </a:r>
            <a:br>
              <a:rPr lang="en-US" dirty="0" smtClean="0"/>
            </a:br>
            <a:r>
              <a:rPr lang="en-US" dirty="0" smtClean="0"/>
              <a:t>S = Single, D = Double, Q = Quad</a:t>
            </a:r>
            <a:endParaRPr lang="en-US" dirty="0"/>
          </a:p>
        </p:txBody>
      </p:sp>
      <p:pic>
        <p:nvPicPr>
          <p:cNvPr id="4" name="Content Placeholder 3"/>
          <p:cNvPicPr>
            <a:picLocks noGrp="1" noChangeAspect="1"/>
          </p:cNvPicPr>
          <p:nvPr>
            <p:ph idx="1"/>
          </p:nvPr>
        </p:nvPicPr>
        <p:blipFill rotWithShape="1">
          <a:blip r:embed="rId2"/>
          <a:srcRect t="267"/>
          <a:stretch/>
        </p:blipFill>
        <p:spPr>
          <a:xfrm>
            <a:off x="1143000" y="135999"/>
            <a:ext cx="5562599" cy="4766527"/>
          </a:xfrm>
          <a:prstGeom prst="rect">
            <a:avLst/>
          </a:prstGeom>
        </p:spPr>
      </p:pic>
    </p:spTree>
    <p:extLst>
      <p:ext uri="{BB962C8B-B14F-4D97-AF65-F5344CB8AC3E}">
        <p14:creationId xmlns:p14="http://schemas.microsoft.com/office/powerpoint/2010/main" val="2383506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NEON Assembly</a:t>
            </a:r>
            <a:endParaRPr lang="en-US" dirty="0"/>
          </a:p>
        </p:txBody>
      </p:sp>
      <p:sp>
        <p:nvSpPr>
          <p:cNvPr id="3" name="Content Placeholder 2"/>
          <p:cNvSpPr>
            <a:spLocks noGrp="1"/>
          </p:cNvSpPr>
          <p:nvPr>
            <p:ph idx="1"/>
          </p:nvPr>
        </p:nvSpPr>
        <p:spPr/>
        <p:txBody>
          <a:bodyPr/>
          <a:lstStyle/>
          <a:p>
            <a:r>
              <a:rPr lang="en-US" dirty="0" smtClean="0"/>
              <a:t>Since the registers are all interchangeable, you need to specify which register you want with each command, as well as how it should be bit sliced with something like “.u8” (unsigned 8-bit)</a:t>
            </a:r>
          </a:p>
          <a:p>
            <a:r>
              <a:rPr lang="en-US" dirty="0" smtClean="0"/>
              <a:t>For example, this will “vector load” (VLD) 128 bits (specified because we’re loading into a quad-word q0) from the address pointed to by R0, and will update R0 with R0 = R0 + 128:</a:t>
            </a:r>
          </a:p>
          <a:p>
            <a:pPr lvl="1"/>
            <a:r>
              <a:rPr lang="en-US" dirty="0"/>
              <a:t>vld1.u8 {q0}, [R0</a:t>
            </a:r>
            <a:r>
              <a:rPr lang="en-US" dirty="0" smtClean="0"/>
              <a:t>]! </a:t>
            </a:r>
            <a:endParaRPr lang="en-US" dirty="0"/>
          </a:p>
          <a:p>
            <a:pPr lvl="1"/>
            <a:endParaRPr lang="en-US" dirty="0"/>
          </a:p>
        </p:txBody>
      </p:sp>
    </p:spTree>
    <p:extLst>
      <p:ext uri="{BB962C8B-B14F-4D97-AF65-F5344CB8AC3E}">
        <p14:creationId xmlns:p14="http://schemas.microsoft.com/office/powerpoint/2010/main" val="141092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Midterm Review</a:t>
            </a:r>
          </a:p>
          <a:p>
            <a:r>
              <a:rPr lang="en-US" dirty="0" smtClean="0"/>
              <a:t>Homework Review</a:t>
            </a:r>
          </a:p>
          <a:p>
            <a:r>
              <a:rPr lang="en-US" dirty="0" smtClean="0"/>
              <a:t>Flynn’s Taxonomy</a:t>
            </a:r>
          </a:p>
          <a:p>
            <a:r>
              <a:rPr lang="en-US" dirty="0" smtClean="0"/>
              <a:t>SIMD / NEON Overview</a:t>
            </a:r>
            <a:endParaRPr lang="en-US" dirty="0"/>
          </a:p>
        </p:txBody>
      </p:sp>
    </p:spTree>
    <p:extLst>
      <p:ext uri="{BB962C8B-B14F-4D97-AF65-F5344CB8AC3E}">
        <p14:creationId xmlns:p14="http://schemas.microsoft.com/office/powerpoint/2010/main" val="306774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NEON Assembly</a:t>
            </a:r>
            <a:endParaRPr lang="en-US" dirty="0"/>
          </a:p>
        </p:txBody>
      </p:sp>
      <p:sp>
        <p:nvSpPr>
          <p:cNvPr id="3" name="Content Placeholder 2"/>
          <p:cNvSpPr>
            <a:spLocks noGrp="1"/>
          </p:cNvSpPr>
          <p:nvPr>
            <p:ph idx="1"/>
          </p:nvPr>
        </p:nvSpPr>
        <p:spPr/>
        <p:txBody>
          <a:bodyPr/>
          <a:lstStyle/>
          <a:p>
            <a:r>
              <a:rPr lang="en-US" dirty="0" smtClean="0"/>
              <a:t>This will do a “Vector Shift Right” on the q0 register, treating the 128 bits as if they were 16 different 8-bit registers (via the “.u8” suffix):</a:t>
            </a:r>
          </a:p>
          <a:p>
            <a:pPr lvl="1"/>
            <a:r>
              <a:rPr lang="en-US" dirty="0"/>
              <a:t>vshr.u8 q0,q0,#</a:t>
            </a:r>
            <a:r>
              <a:rPr lang="en-US" dirty="0" smtClean="0"/>
              <a:t>1</a:t>
            </a:r>
          </a:p>
          <a:p>
            <a:r>
              <a:rPr lang="en-US" dirty="0" smtClean="0"/>
              <a:t>All the 8-bit values will shift right one bit, with the NEON pipeline automatically masking out the bits that shift off the right hand side, so they don’t percolate over to the next 8-bit “register”.</a:t>
            </a:r>
            <a:endParaRPr lang="en-US" dirty="0"/>
          </a:p>
        </p:txBody>
      </p:sp>
    </p:spTree>
    <p:extLst>
      <p:ext uri="{BB962C8B-B14F-4D97-AF65-F5344CB8AC3E}">
        <p14:creationId xmlns:p14="http://schemas.microsoft.com/office/powerpoint/2010/main" val="2511485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NEON DARKEN</a:t>
            </a:r>
            <a:endParaRPr lang="en-US" dirty="0"/>
          </a:p>
        </p:txBody>
      </p:sp>
      <p:sp>
        <p:nvSpPr>
          <p:cNvPr id="3" name="Content Placeholder 2"/>
          <p:cNvSpPr>
            <a:spLocks noGrp="1"/>
          </p:cNvSpPr>
          <p:nvPr>
            <p:ph idx="1"/>
          </p:nvPr>
        </p:nvSpPr>
        <p:spPr/>
        <p:txBody>
          <a:bodyPr/>
          <a:lstStyle/>
          <a:p>
            <a:r>
              <a:rPr lang="en-US" dirty="0" smtClean="0"/>
              <a:t>R0 holds *in, R1 holds *out, R3 holds memory address = R0 + (total bytes to process). </a:t>
            </a:r>
          </a:p>
          <a:p>
            <a:r>
              <a:rPr lang="en-US" dirty="0" smtClean="0"/>
              <a:t>loop:</a:t>
            </a:r>
          </a:p>
          <a:p>
            <a:pPr lvl="1"/>
            <a:r>
              <a:rPr lang="pt-BR" dirty="0" smtClean="0"/>
              <a:t>vld1.u8 </a:t>
            </a:r>
            <a:r>
              <a:rPr lang="pt-BR" dirty="0"/>
              <a:t>{q0}, [R0</a:t>
            </a:r>
            <a:r>
              <a:rPr lang="pt-BR" dirty="0" smtClean="0"/>
              <a:t>]!    @Load 128 bits from R0</a:t>
            </a:r>
            <a:endParaRPr lang="pt-BR" dirty="0"/>
          </a:p>
          <a:p>
            <a:pPr lvl="1"/>
            <a:r>
              <a:rPr lang="pt-BR" dirty="0" smtClean="0"/>
              <a:t>vshr.u8 </a:t>
            </a:r>
            <a:r>
              <a:rPr lang="pt-BR" dirty="0"/>
              <a:t>q0,q0,#</a:t>
            </a:r>
            <a:r>
              <a:rPr lang="pt-BR" dirty="0" smtClean="0"/>
              <a:t>1      @Shift 16x8 bits one to the right</a:t>
            </a:r>
            <a:endParaRPr lang="pt-BR" dirty="0"/>
          </a:p>
          <a:p>
            <a:pPr lvl="1"/>
            <a:r>
              <a:rPr lang="pt-BR" dirty="0" smtClean="0"/>
              <a:t>vst1.u8 </a:t>
            </a:r>
            <a:r>
              <a:rPr lang="pt-BR" dirty="0"/>
              <a:t>{q0}, [R1</a:t>
            </a:r>
            <a:r>
              <a:rPr lang="pt-BR" dirty="0" smtClean="0"/>
              <a:t>]!     @Store 128 to R1</a:t>
            </a:r>
            <a:endParaRPr lang="pt-BR" dirty="0"/>
          </a:p>
          <a:p>
            <a:pPr lvl="1"/>
            <a:r>
              <a:rPr lang="en-US" dirty="0" smtClean="0"/>
              <a:t>CMP R0, R3               @ If R0 &lt; R3...</a:t>
            </a:r>
          </a:p>
          <a:p>
            <a:pPr lvl="1"/>
            <a:r>
              <a:rPr lang="en-US" dirty="0" smtClean="0"/>
              <a:t>BLT loop                    @Keep going</a:t>
            </a:r>
            <a:endParaRPr lang="en-US" dirty="0"/>
          </a:p>
        </p:txBody>
      </p:sp>
    </p:spTree>
    <p:extLst>
      <p:ext uri="{BB962C8B-B14F-4D97-AF65-F5344CB8AC3E}">
        <p14:creationId xmlns:p14="http://schemas.microsoft.com/office/powerpoint/2010/main" val="766823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d0-D1 == Q0; D2-D3 = Q1, etc.</a:t>
            </a:r>
            <a:endParaRPr lang="en-US" dirty="0"/>
          </a:p>
        </p:txBody>
      </p:sp>
      <p:sp>
        <p:nvSpPr>
          <p:cNvPr id="3" name="Content Placeholder 2"/>
          <p:cNvSpPr>
            <a:spLocks noGrp="1"/>
          </p:cNvSpPr>
          <p:nvPr>
            <p:ph idx="1"/>
          </p:nvPr>
        </p:nvSpPr>
        <p:spPr/>
        <p:txBody>
          <a:bodyPr/>
          <a:lstStyle/>
          <a:p>
            <a:r>
              <a:rPr lang="en-US" dirty="0" smtClean="0"/>
              <a:t>Here’s identical code, implemented differently:</a:t>
            </a:r>
          </a:p>
          <a:p>
            <a:r>
              <a:rPr lang="en-US" dirty="0" smtClean="0"/>
              <a:t>VLDMIA </a:t>
            </a:r>
            <a:r>
              <a:rPr lang="en-US" dirty="0"/>
              <a:t>R0!,{d0-d3</a:t>
            </a:r>
            <a:r>
              <a:rPr lang="en-US" dirty="0" smtClean="0"/>
              <a:t>}   @Load 256 bits into q0&amp;q1</a:t>
            </a:r>
          </a:p>
          <a:p>
            <a:r>
              <a:rPr lang="en-US" dirty="0" smtClean="0"/>
              <a:t>VSHR.U8 </a:t>
            </a:r>
            <a:r>
              <a:rPr lang="en-US" dirty="0"/>
              <a:t>q0,q0,#</a:t>
            </a:r>
            <a:r>
              <a:rPr lang="en-US" dirty="0" smtClean="0"/>
              <a:t>1      @q0 = d0-d1</a:t>
            </a:r>
            <a:endParaRPr lang="en-US" dirty="0"/>
          </a:p>
          <a:p>
            <a:r>
              <a:rPr lang="en-US" dirty="0" smtClean="0"/>
              <a:t>VSHR.U8 </a:t>
            </a:r>
            <a:r>
              <a:rPr lang="en-US" dirty="0"/>
              <a:t>q1,q1,#</a:t>
            </a:r>
            <a:r>
              <a:rPr lang="en-US" dirty="0" smtClean="0"/>
              <a:t>1      @q1 = d2-d3</a:t>
            </a:r>
          </a:p>
          <a:p>
            <a:r>
              <a:rPr lang="en-US" dirty="0" smtClean="0"/>
              <a:t>VSTMIA </a:t>
            </a:r>
            <a:r>
              <a:rPr lang="en-US" dirty="0"/>
              <a:t>R1!,{d0-d3</a:t>
            </a:r>
            <a:r>
              <a:rPr lang="en-US" dirty="0" smtClean="0"/>
              <a:t>}    @Save 256 bits into R1</a:t>
            </a:r>
          </a:p>
          <a:p>
            <a:r>
              <a:rPr lang="en-US" dirty="0" smtClean="0"/>
              <a:t>Remember, the ! means </a:t>
            </a:r>
            <a:r>
              <a:rPr lang="en-US" dirty="0" err="1" smtClean="0"/>
              <a:t>writeback</a:t>
            </a:r>
            <a:r>
              <a:rPr lang="en-US" dirty="0" smtClean="0"/>
              <a:t> - update the pointer with the new calculated address.</a:t>
            </a:r>
          </a:p>
          <a:p>
            <a:r>
              <a:rPr lang="en-US" dirty="0" smtClean="0"/>
              <a:t>VLDMIA means multiple vector load, can read into multiple registers at once.</a:t>
            </a:r>
            <a:endParaRPr lang="en-US" dirty="0"/>
          </a:p>
        </p:txBody>
      </p:sp>
    </p:spTree>
    <p:extLst>
      <p:ext uri="{BB962C8B-B14F-4D97-AF65-F5344CB8AC3E}">
        <p14:creationId xmlns:p14="http://schemas.microsoft.com/office/powerpoint/2010/main" val="3835764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with NEON</a:t>
            </a:r>
            <a:endParaRPr lang="en-US" dirty="0"/>
          </a:p>
        </p:txBody>
      </p:sp>
      <p:sp>
        <p:nvSpPr>
          <p:cNvPr id="3" name="Content Placeholder 2"/>
          <p:cNvSpPr>
            <a:spLocks noGrp="1"/>
          </p:cNvSpPr>
          <p:nvPr>
            <p:ph idx="1"/>
          </p:nvPr>
        </p:nvSpPr>
        <p:spPr/>
        <p:txBody>
          <a:bodyPr/>
          <a:lstStyle/>
          <a:p>
            <a:r>
              <a:rPr lang="en-US" dirty="0" smtClean="0"/>
              <a:t>To compile your code using NEON, make sure your </a:t>
            </a:r>
            <a:r>
              <a:rPr lang="en-US" dirty="0" err="1" smtClean="0"/>
              <a:t>Makefile</a:t>
            </a:r>
            <a:r>
              <a:rPr lang="en-US" dirty="0"/>
              <a:t> includes: -</a:t>
            </a:r>
            <a:r>
              <a:rPr lang="en-US" dirty="0" err="1" smtClean="0"/>
              <a:t>mfpu</a:t>
            </a:r>
            <a:r>
              <a:rPr lang="en-US" dirty="0" smtClean="0"/>
              <a:t>=neon</a:t>
            </a:r>
          </a:p>
          <a:p>
            <a:pPr lvl="1"/>
            <a:r>
              <a:rPr lang="en-US" dirty="0" smtClean="0"/>
              <a:t>For both the assembly and g++</a:t>
            </a:r>
          </a:p>
          <a:p>
            <a:r>
              <a:rPr lang="en-US" dirty="0" smtClean="0"/>
              <a:t>I have put a sample </a:t>
            </a:r>
            <a:r>
              <a:rPr lang="en-US" dirty="0" err="1" smtClean="0"/>
              <a:t>Makefile</a:t>
            </a:r>
            <a:r>
              <a:rPr lang="en-US" dirty="0" smtClean="0"/>
              <a:t> in /</a:t>
            </a:r>
            <a:r>
              <a:rPr lang="en-US" dirty="0" err="1" smtClean="0"/>
              <a:t>tmp</a:t>
            </a:r>
            <a:r>
              <a:rPr lang="en-US" dirty="0" smtClean="0"/>
              <a:t>/</a:t>
            </a:r>
          </a:p>
          <a:p>
            <a:endParaRPr lang="en-US" dirty="0"/>
          </a:p>
        </p:txBody>
      </p:sp>
    </p:spTree>
    <p:extLst>
      <p:ext uri="{BB962C8B-B14F-4D97-AF65-F5344CB8AC3E}">
        <p14:creationId xmlns:p14="http://schemas.microsoft.com/office/powerpoint/2010/main" val="828323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NEON Commands</a:t>
            </a:r>
            <a:endParaRPr lang="en-US" dirty="0"/>
          </a:p>
        </p:txBody>
      </p:sp>
      <p:sp>
        <p:nvSpPr>
          <p:cNvPr id="3" name="Content Placeholder 2"/>
          <p:cNvSpPr>
            <a:spLocks noGrp="1"/>
          </p:cNvSpPr>
          <p:nvPr>
            <p:ph idx="1"/>
          </p:nvPr>
        </p:nvSpPr>
        <p:spPr/>
        <p:txBody>
          <a:bodyPr>
            <a:normAutofit lnSpcReduction="10000"/>
          </a:bodyPr>
          <a:lstStyle/>
          <a:p>
            <a:r>
              <a:rPr lang="en-US" dirty="0" err="1" smtClean="0"/>
              <a:t>vadd</a:t>
            </a:r>
            <a:r>
              <a:rPr lang="en-US" dirty="0" smtClean="0"/>
              <a:t> – vector add</a:t>
            </a:r>
          </a:p>
          <a:p>
            <a:r>
              <a:rPr lang="en-US" dirty="0" err="1" smtClean="0"/>
              <a:t>vmul</a:t>
            </a:r>
            <a:r>
              <a:rPr lang="en-US" dirty="0" smtClean="0"/>
              <a:t> – vector multiply</a:t>
            </a:r>
          </a:p>
          <a:p>
            <a:r>
              <a:rPr lang="en-US" dirty="0" err="1" smtClean="0"/>
              <a:t>vmla</a:t>
            </a:r>
            <a:r>
              <a:rPr lang="en-US" dirty="0" smtClean="0"/>
              <a:t> – vector multiply and accumulate</a:t>
            </a:r>
          </a:p>
          <a:p>
            <a:r>
              <a:rPr lang="en-US" dirty="0" err="1" smtClean="0"/>
              <a:t>vshl</a:t>
            </a:r>
            <a:r>
              <a:rPr lang="en-US" dirty="0" smtClean="0"/>
              <a:t> – vector shift left</a:t>
            </a:r>
          </a:p>
          <a:p>
            <a:r>
              <a:rPr lang="en-US" dirty="0" err="1" smtClean="0"/>
              <a:t>vabs</a:t>
            </a:r>
            <a:r>
              <a:rPr lang="en-US" dirty="0" smtClean="0"/>
              <a:t> – vector absolute value</a:t>
            </a:r>
          </a:p>
          <a:p>
            <a:r>
              <a:rPr lang="en-US" dirty="0" err="1" smtClean="0"/>
              <a:t>vdup</a:t>
            </a:r>
            <a:r>
              <a:rPr lang="en-US" dirty="0" smtClean="0"/>
              <a:t> – set all sub variables to one value</a:t>
            </a:r>
          </a:p>
          <a:p>
            <a:r>
              <a:rPr lang="en-US" dirty="0" err="1" smtClean="0"/>
              <a:t>vcvt</a:t>
            </a:r>
            <a:r>
              <a:rPr lang="en-US" dirty="0" smtClean="0"/>
              <a:t> – convert from float to int, etc.</a:t>
            </a:r>
          </a:p>
          <a:p>
            <a:r>
              <a:rPr lang="en-US" dirty="0" err="1" smtClean="0"/>
              <a:t>vmovn</a:t>
            </a:r>
            <a:r>
              <a:rPr lang="en-US" dirty="0" smtClean="0"/>
              <a:t> – narrow all lanes from 16 to 8 bits, etc.</a:t>
            </a:r>
          </a:p>
          <a:p>
            <a:r>
              <a:rPr lang="en-US" dirty="0" err="1" smtClean="0"/>
              <a:t>vand</a:t>
            </a:r>
            <a:r>
              <a:rPr lang="en-US" dirty="0" smtClean="0"/>
              <a:t> – vector logical AND</a:t>
            </a:r>
            <a:endParaRPr lang="en-US" dirty="0"/>
          </a:p>
        </p:txBody>
      </p:sp>
    </p:spTree>
    <p:extLst>
      <p:ext uri="{BB962C8B-B14F-4D97-AF65-F5344CB8AC3E}">
        <p14:creationId xmlns:p14="http://schemas.microsoft.com/office/powerpoint/2010/main" val="271452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Suffixes</a:t>
            </a:r>
            <a:endParaRPr lang="en-US" dirty="0"/>
          </a:p>
        </p:txBody>
      </p:sp>
      <p:sp>
        <p:nvSpPr>
          <p:cNvPr id="3" name="Content Placeholder 2"/>
          <p:cNvSpPr>
            <a:spLocks noGrp="1"/>
          </p:cNvSpPr>
          <p:nvPr>
            <p:ph idx="1"/>
          </p:nvPr>
        </p:nvSpPr>
        <p:spPr/>
        <p:txBody>
          <a:bodyPr/>
          <a:lstStyle/>
          <a:p>
            <a:r>
              <a:rPr lang="en-US" dirty="0" smtClean="0"/>
              <a:t>Every NEON command comes with a suffix explaining how the 64 or 128 bit register should be treated. 8x8? 4x32? 2x64?</a:t>
            </a:r>
          </a:p>
          <a:p>
            <a:r>
              <a:rPr lang="en-US" dirty="0" smtClean="0"/>
              <a:t>.U8 means “unsigned 8-bit”, which is what we’re using for our image processing code.</a:t>
            </a:r>
          </a:p>
          <a:p>
            <a:r>
              <a:rPr lang="en-US" dirty="0" smtClean="0"/>
              <a:t>.S16 means “16-bit signed integer”</a:t>
            </a:r>
          </a:p>
          <a:p>
            <a:r>
              <a:rPr lang="en-US" dirty="0" smtClean="0"/>
              <a:t>.S32, .U32, .S64, .U64 other options</a:t>
            </a:r>
          </a:p>
          <a:p>
            <a:r>
              <a:rPr lang="en-US" dirty="0" smtClean="0"/>
              <a:t>.f32 means “single precision float” </a:t>
            </a:r>
            <a:endParaRPr lang="en-US" dirty="0"/>
          </a:p>
        </p:txBody>
      </p:sp>
    </p:spTree>
    <p:extLst>
      <p:ext uri="{BB962C8B-B14F-4D97-AF65-F5344CB8AC3E}">
        <p14:creationId xmlns:p14="http://schemas.microsoft.com/office/powerpoint/2010/main" val="2785358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Vector Float Add</a:t>
            </a:r>
            <a:br>
              <a:rPr lang="en-US" dirty="0" smtClean="0"/>
            </a:br>
            <a:r>
              <a:rPr lang="en-US" dirty="0" smtClean="0">
                <a:hlinkClick r:id="rId2"/>
              </a:rPr>
              <a:t>Source</a:t>
            </a:r>
            <a:r>
              <a:rPr lang="en-US" dirty="0" smtClean="0"/>
              <a:t> (a great reference)</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Courier New" panose="02070309020205020404" pitchFamily="49" charset="0"/>
                <a:cs typeface="Courier New" panose="02070309020205020404" pitchFamily="49" charset="0"/>
              </a:rPr>
              <a:t>loop</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vld1.32  {q0}, [r1]!</a:t>
            </a:r>
          </a:p>
          <a:p>
            <a:pPr marL="0" indent="0">
              <a:buNone/>
            </a:pPr>
            <a:r>
              <a:rPr lang="en-US" b="1" dirty="0">
                <a:latin typeface="Courier New" panose="02070309020205020404" pitchFamily="49" charset="0"/>
                <a:cs typeface="Courier New" panose="02070309020205020404" pitchFamily="49" charset="0"/>
              </a:rPr>
              <a:t>    vld1.32  {q1}, [r2]!</a:t>
            </a:r>
          </a:p>
          <a:p>
            <a:pPr marL="0" indent="0">
              <a:buNone/>
            </a:pPr>
            <a:r>
              <a:rPr lang="en-US" b="1" dirty="0">
                <a:latin typeface="Courier New" panose="02070309020205020404" pitchFamily="49" charset="0"/>
                <a:cs typeface="Courier New" panose="02070309020205020404" pitchFamily="49" charset="0"/>
              </a:rPr>
              <a:t>    vadd.f32 q0, q0, q1</a:t>
            </a:r>
          </a:p>
          <a:p>
            <a:pPr marL="0" indent="0">
              <a:buNone/>
            </a:pPr>
            <a:r>
              <a:rPr lang="en-US" b="1" dirty="0" smtClean="0">
                <a:latin typeface="Courier New" panose="02070309020205020404" pitchFamily="49" charset="0"/>
                <a:cs typeface="Courier New" panose="02070309020205020404" pitchFamily="49" charset="0"/>
              </a:rPr>
              <a:t>    subs </a:t>
            </a:r>
            <a:r>
              <a:rPr lang="en-US" b="1" dirty="0">
                <a:latin typeface="Courier New" panose="02070309020205020404" pitchFamily="49" charset="0"/>
                <a:cs typeface="Courier New" panose="02070309020205020404" pitchFamily="49" charset="0"/>
              </a:rPr>
              <a:t>r3, r3, #4</a:t>
            </a:r>
          </a:p>
          <a:p>
            <a:pPr marL="0" indent="0">
              <a:buNone/>
            </a:pPr>
            <a:r>
              <a:rPr lang="en-US" b="1" dirty="0" smtClean="0">
                <a:latin typeface="Courier New" panose="02070309020205020404" pitchFamily="49" charset="0"/>
                <a:cs typeface="Courier New" panose="02070309020205020404" pitchFamily="49" charset="0"/>
              </a:rPr>
              <a:t>    vst1.32</a:t>
            </a:r>
            <a:r>
              <a:rPr lang="en-US" b="1" dirty="0">
                <a:latin typeface="Courier New" panose="02070309020205020404" pitchFamily="49" charset="0"/>
                <a:cs typeface="Courier New" panose="02070309020205020404" pitchFamily="49" charset="0"/>
              </a:rPr>
              <a:t>  {q0}, [r0]!</a:t>
            </a:r>
          </a:p>
          <a:p>
            <a:pPr marL="0" indent="0">
              <a:buNone/>
            </a:pP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bgt</a:t>
            </a:r>
            <a:r>
              <a:rPr lang="en-US" b="1" dirty="0" smtClean="0">
                <a:latin typeface="Courier New" panose="02070309020205020404" pitchFamily="49" charset="0"/>
                <a:cs typeface="Courier New" panose="02070309020205020404" pitchFamily="49" charset="0"/>
              </a:rPr>
              <a:t> loop</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5624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NEON </a:t>
            </a:r>
            <a:r>
              <a:rPr lang="en-US" dirty="0" err="1" smtClean="0"/>
              <a:t>Intrinsics</a:t>
            </a:r>
            <a:endParaRPr lang="en-US" dirty="0"/>
          </a:p>
        </p:txBody>
      </p:sp>
      <p:sp>
        <p:nvSpPr>
          <p:cNvPr id="3" name="Content Placeholder 2"/>
          <p:cNvSpPr>
            <a:spLocks noGrp="1"/>
          </p:cNvSpPr>
          <p:nvPr>
            <p:ph idx="1"/>
          </p:nvPr>
        </p:nvSpPr>
        <p:spPr/>
        <p:txBody>
          <a:bodyPr>
            <a:normAutofit lnSpcReduction="10000"/>
          </a:bodyPr>
          <a:lstStyle/>
          <a:p>
            <a:r>
              <a:rPr lang="en-US" dirty="0" smtClean="0"/>
              <a:t>You can also write NEON code directly from C</a:t>
            </a:r>
          </a:p>
          <a:p>
            <a:pPr lvl="1"/>
            <a:r>
              <a:rPr lang="en-US" dirty="0" smtClean="0"/>
              <a:t>This is called “NEON </a:t>
            </a:r>
            <a:r>
              <a:rPr lang="en-US" dirty="0" err="1" smtClean="0"/>
              <a:t>Intrinsics</a:t>
            </a:r>
            <a:r>
              <a:rPr lang="en-US" dirty="0" smtClean="0"/>
              <a:t>”.</a:t>
            </a:r>
          </a:p>
          <a:p>
            <a:r>
              <a:rPr lang="en-US" dirty="0"/>
              <a:t>#include &lt;</a:t>
            </a:r>
            <a:r>
              <a:rPr lang="en-US" dirty="0" err="1"/>
              <a:t>arm_neon.h</a:t>
            </a:r>
            <a:r>
              <a:rPr lang="en-US" dirty="0" smtClean="0"/>
              <a:t>&gt;</a:t>
            </a:r>
          </a:p>
          <a:p>
            <a:r>
              <a:rPr lang="en-US" dirty="0" smtClean="0"/>
              <a:t>Performance really depends on the compiler. Sometimes it generates terrible code, sometimes it does really well. It’s for people scared of ASM.</a:t>
            </a:r>
          </a:p>
          <a:p>
            <a:pPr lvl="1"/>
            <a:r>
              <a:rPr lang="en-US" dirty="0" smtClean="0"/>
              <a:t>For my code, </a:t>
            </a:r>
            <a:r>
              <a:rPr lang="en-US" dirty="0" err="1" smtClean="0"/>
              <a:t>intrinsics</a:t>
            </a:r>
            <a:r>
              <a:rPr lang="en-US" dirty="0" smtClean="0"/>
              <a:t> ran in 0.03s, which was just as fast as my hand-turned ASM code.</a:t>
            </a:r>
          </a:p>
          <a:p>
            <a:r>
              <a:rPr lang="en-US" dirty="0" smtClean="0"/>
              <a:t>It’s actually easier and better just to write ASM.</a:t>
            </a:r>
          </a:p>
          <a:p>
            <a:r>
              <a:rPr lang="en-US" dirty="0" smtClean="0">
                <a:hlinkClick r:id="rId2"/>
              </a:rPr>
              <a:t>Link</a:t>
            </a:r>
            <a:r>
              <a:rPr lang="en-US" dirty="0" smtClean="0"/>
              <a:t> for documentation</a:t>
            </a:r>
            <a:endParaRPr lang="en-US" dirty="0"/>
          </a:p>
          <a:p>
            <a:endParaRPr lang="en-US" dirty="0"/>
          </a:p>
        </p:txBody>
      </p:sp>
    </p:spTree>
    <p:extLst>
      <p:ext uri="{BB962C8B-B14F-4D97-AF65-F5344CB8AC3E}">
        <p14:creationId xmlns:p14="http://schemas.microsoft.com/office/powerpoint/2010/main" val="1098858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err="1" smtClean="0"/>
              <a:t>Intrinsics</a:t>
            </a:r>
            <a:r>
              <a:rPr lang="en-US" dirty="0" smtClean="0"/>
              <a:t> Darken code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void darken(unsigned char *</a:t>
            </a:r>
            <a:r>
              <a:rPr lang="en-US" dirty="0" err="1"/>
              <a:t>in,unsigned</a:t>
            </a:r>
            <a:r>
              <a:rPr lang="en-US" dirty="0"/>
              <a:t> char *out, int width, int height) {</a:t>
            </a:r>
          </a:p>
          <a:p>
            <a:pPr marL="0" indent="0">
              <a:buNone/>
            </a:pPr>
            <a:r>
              <a:rPr lang="en-US" dirty="0"/>
              <a:t>   </a:t>
            </a:r>
            <a:r>
              <a:rPr lang="en-US" b="1" dirty="0"/>
              <a:t> uint8x16_t foo</a:t>
            </a:r>
            <a:r>
              <a:rPr lang="en-US" dirty="0" smtClean="0"/>
              <a:t>;  //Prepares a NEON register</a:t>
            </a:r>
            <a:endParaRPr lang="en-US" dirty="0"/>
          </a:p>
          <a:p>
            <a:pPr marL="0" indent="0">
              <a:buNone/>
            </a:pPr>
            <a:r>
              <a:rPr lang="en-US" dirty="0"/>
              <a:t>    for (int </a:t>
            </a:r>
            <a:r>
              <a:rPr lang="en-US" dirty="0" err="1"/>
              <a:t>i</a:t>
            </a:r>
            <a:r>
              <a:rPr lang="en-US" dirty="0"/>
              <a:t> = 0; </a:t>
            </a:r>
            <a:r>
              <a:rPr lang="en-US" dirty="0" err="1"/>
              <a:t>i</a:t>
            </a:r>
            <a:r>
              <a:rPr lang="en-US" dirty="0"/>
              <a:t> &lt; width*height*3; </a:t>
            </a:r>
            <a:r>
              <a:rPr lang="en-US" dirty="0" err="1"/>
              <a:t>i</a:t>
            </a:r>
            <a:r>
              <a:rPr lang="en-US" dirty="0"/>
              <a:t>+=128) {</a:t>
            </a:r>
          </a:p>
          <a:p>
            <a:pPr marL="0" indent="0">
              <a:buNone/>
            </a:pPr>
            <a:r>
              <a:rPr lang="en-US" dirty="0"/>
              <a:t>        foo = </a:t>
            </a:r>
            <a:r>
              <a:rPr lang="en-US" b="1" dirty="0"/>
              <a:t>vld1q_u8 (</a:t>
            </a:r>
            <a:r>
              <a:rPr lang="en-US" b="1" dirty="0" err="1"/>
              <a:t>in+i</a:t>
            </a:r>
            <a:r>
              <a:rPr lang="en-US" b="1" dirty="0" smtClean="0"/>
              <a:t>)</a:t>
            </a:r>
            <a:r>
              <a:rPr lang="en-US" dirty="0" smtClean="0"/>
              <a:t>; //Loads into it from *in</a:t>
            </a:r>
            <a:endParaRPr lang="en-US" dirty="0"/>
          </a:p>
          <a:p>
            <a:pPr marL="0" indent="0">
              <a:buNone/>
            </a:pPr>
            <a:r>
              <a:rPr lang="en-US" dirty="0"/>
              <a:t>        foo = </a:t>
            </a:r>
            <a:r>
              <a:rPr lang="en-US" b="1" dirty="0"/>
              <a:t>vshrq_n_u8(foo,1)</a:t>
            </a:r>
            <a:r>
              <a:rPr lang="en-US" dirty="0"/>
              <a:t>; //Divide by 2</a:t>
            </a:r>
          </a:p>
          <a:p>
            <a:pPr marL="0" indent="0">
              <a:buNone/>
            </a:pPr>
            <a:r>
              <a:rPr lang="en-US" dirty="0"/>
              <a:t>        </a:t>
            </a:r>
            <a:r>
              <a:rPr lang="en-US" b="1" dirty="0"/>
              <a:t>vst1q_u8 (</a:t>
            </a:r>
            <a:r>
              <a:rPr lang="en-US" b="1" dirty="0" err="1"/>
              <a:t>out+i</a:t>
            </a:r>
            <a:r>
              <a:rPr lang="en-US" b="1" dirty="0"/>
              <a:t>, foo</a:t>
            </a:r>
            <a:r>
              <a:rPr lang="en-US" b="1" dirty="0" smtClean="0"/>
              <a:t>)</a:t>
            </a:r>
            <a:r>
              <a:rPr lang="en-US" dirty="0" smtClean="0"/>
              <a:t>; //Stores it into *out</a:t>
            </a:r>
            <a:endParaRPr lang="en-US" dirty="0"/>
          </a:p>
          <a:p>
            <a:pPr marL="0" indent="0">
              <a:buNone/>
            </a:pPr>
            <a:r>
              <a:rPr lang="en-US" dirty="0" smtClean="0"/>
              <a:t>    }</a:t>
            </a:r>
            <a:endParaRPr lang="en-US" dirty="0"/>
          </a:p>
          <a:p>
            <a:pPr marL="0" indent="0">
              <a:buNone/>
            </a:pPr>
            <a:r>
              <a:rPr lang="en-US" dirty="0" smtClean="0"/>
              <a:t>    return;</a:t>
            </a:r>
          </a:p>
          <a:p>
            <a:pPr marL="0" indent="0">
              <a:buNone/>
            </a:pPr>
            <a:r>
              <a:rPr lang="en-US" dirty="0" smtClean="0"/>
              <a:t>}</a:t>
            </a:r>
            <a:endParaRPr lang="en-US" dirty="0"/>
          </a:p>
        </p:txBody>
      </p:sp>
    </p:spTree>
    <p:extLst>
      <p:ext uri="{BB962C8B-B14F-4D97-AF65-F5344CB8AC3E}">
        <p14:creationId xmlns:p14="http://schemas.microsoft.com/office/powerpoint/2010/main" val="721494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Automatically </a:t>
            </a:r>
            <a:r>
              <a:rPr lang="en-US" dirty="0" err="1" smtClean="0"/>
              <a:t>Vectorize</a:t>
            </a:r>
            <a:endParaRPr lang="en-US" dirty="0"/>
          </a:p>
        </p:txBody>
      </p:sp>
      <p:sp>
        <p:nvSpPr>
          <p:cNvPr id="3" name="Content Placeholder 2"/>
          <p:cNvSpPr>
            <a:spLocks noGrp="1"/>
          </p:cNvSpPr>
          <p:nvPr>
            <p:ph idx="1"/>
          </p:nvPr>
        </p:nvSpPr>
        <p:spPr/>
        <p:txBody>
          <a:bodyPr/>
          <a:lstStyle/>
          <a:p>
            <a:r>
              <a:rPr lang="en-US" dirty="0" smtClean="0"/>
              <a:t>The compiler also has the ability to automatically detect places where vectorization can be useful.</a:t>
            </a:r>
          </a:p>
          <a:p>
            <a:r>
              <a:rPr lang="en-US" dirty="0" smtClean="0"/>
              <a:t>You must have –</a:t>
            </a:r>
            <a:r>
              <a:rPr lang="en-US" dirty="0" err="1" smtClean="0"/>
              <a:t>mfpu</a:t>
            </a:r>
            <a:r>
              <a:rPr lang="en-US" dirty="0" smtClean="0"/>
              <a:t>=neon to use it still.</a:t>
            </a:r>
          </a:p>
          <a:p>
            <a:r>
              <a:rPr lang="en-US" dirty="0" smtClean="0"/>
              <a:t>Enabled by default at –O3</a:t>
            </a:r>
          </a:p>
          <a:p>
            <a:pPr lvl="1"/>
            <a:r>
              <a:rPr lang="en-US" dirty="0" smtClean="0"/>
              <a:t>or explicitly with  -</a:t>
            </a:r>
            <a:r>
              <a:rPr lang="en-US" dirty="0" err="1" smtClean="0"/>
              <a:t>ftree-vectorize</a:t>
            </a:r>
            <a:endParaRPr lang="en-US" dirty="0" smtClean="0"/>
          </a:p>
          <a:p>
            <a:r>
              <a:rPr lang="en-US" dirty="0" smtClean="0"/>
              <a:t>g</a:t>
            </a:r>
            <a:r>
              <a:rPr lang="en-US" dirty="0"/>
              <a:t>++ -</a:t>
            </a:r>
            <a:r>
              <a:rPr lang="en-US" dirty="0" smtClean="0"/>
              <a:t>O3 </a:t>
            </a:r>
            <a:r>
              <a:rPr lang="en-US" dirty="0"/>
              <a:t>-</a:t>
            </a:r>
            <a:r>
              <a:rPr lang="en-US" dirty="0" err="1" smtClean="0"/>
              <a:t>mfpu</a:t>
            </a:r>
            <a:r>
              <a:rPr lang="en-US" dirty="0" smtClean="0"/>
              <a:t>=neon</a:t>
            </a:r>
          </a:p>
          <a:p>
            <a:r>
              <a:rPr lang="en-US" dirty="0" smtClean="0"/>
              <a:t>Running time: 0.04s</a:t>
            </a:r>
            <a:endParaRPr lang="en-US" dirty="0"/>
          </a:p>
        </p:txBody>
      </p:sp>
    </p:spTree>
    <p:extLst>
      <p:ext uri="{BB962C8B-B14F-4D97-AF65-F5344CB8AC3E}">
        <p14:creationId xmlns:p14="http://schemas.microsoft.com/office/powerpoint/2010/main" val="4003825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Review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85480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NEON PIPELINE</a:t>
            </a:r>
            <a:endParaRPr lang="en-US" dirty="0"/>
          </a:p>
        </p:txBody>
      </p:sp>
      <p:pic>
        <p:nvPicPr>
          <p:cNvPr id="3074" name="Picture 2" descr="http://processors.wiki.ti.com/images/a/ab/CortexA8-NEONMediaEngin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1" y="439231"/>
            <a:ext cx="7162800" cy="4322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186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colors from the image array</a:t>
            </a:r>
            <a:endParaRPr lang="en-US" dirty="0"/>
          </a:p>
        </p:txBody>
      </p:sp>
      <p:sp>
        <p:nvSpPr>
          <p:cNvPr id="3" name="Content Placeholder 2"/>
          <p:cNvSpPr>
            <a:spLocks noGrp="1"/>
          </p:cNvSpPr>
          <p:nvPr>
            <p:ph idx="1"/>
          </p:nvPr>
        </p:nvSpPr>
        <p:spPr/>
        <p:txBody>
          <a:bodyPr/>
          <a:lstStyle/>
          <a:p>
            <a:r>
              <a:rPr lang="en-US" dirty="0" smtClean="0"/>
              <a:t>You’ll see I wrote some C macros to make the code more readable. These show you how to pull out individual colors at a given (</a:t>
            </a:r>
            <a:r>
              <a:rPr lang="en-US" dirty="0" err="1" smtClean="0"/>
              <a:t>x,y</a:t>
            </a:r>
            <a:r>
              <a:rPr lang="en-US" dirty="0" smtClean="0"/>
              <a:t>) point.</a:t>
            </a:r>
          </a:p>
          <a:p>
            <a:r>
              <a:rPr lang="en-US" dirty="0"/>
              <a:t>const int stride = width * height;</a:t>
            </a:r>
          </a:p>
          <a:p>
            <a:r>
              <a:rPr lang="en-US" dirty="0" smtClean="0"/>
              <a:t>#</a:t>
            </a:r>
            <a:r>
              <a:rPr lang="en-US" dirty="0"/>
              <a:t>define R(</a:t>
            </a:r>
            <a:r>
              <a:rPr lang="en-US" dirty="0" err="1"/>
              <a:t>i,j</a:t>
            </a:r>
            <a:r>
              <a:rPr lang="en-US" dirty="0"/>
              <a:t>) (j*</a:t>
            </a:r>
            <a:r>
              <a:rPr lang="en-US" dirty="0" err="1"/>
              <a:t>width+i</a:t>
            </a:r>
            <a:r>
              <a:rPr lang="en-US" dirty="0"/>
              <a:t>)</a:t>
            </a:r>
          </a:p>
          <a:p>
            <a:r>
              <a:rPr lang="en-US" dirty="0"/>
              <a:t>#define G(</a:t>
            </a:r>
            <a:r>
              <a:rPr lang="en-US" dirty="0" err="1"/>
              <a:t>i,j</a:t>
            </a:r>
            <a:r>
              <a:rPr lang="en-US" dirty="0"/>
              <a:t>) (</a:t>
            </a:r>
            <a:r>
              <a:rPr lang="en-US" dirty="0" err="1"/>
              <a:t>stride+j</a:t>
            </a:r>
            <a:r>
              <a:rPr lang="en-US" dirty="0"/>
              <a:t>*</a:t>
            </a:r>
            <a:r>
              <a:rPr lang="en-US" dirty="0" err="1"/>
              <a:t>width+i</a:t>
            </a:r>
            <a:r>
              <a:rPr lang="en-US" dirty="0"/>
              <a:t>)</a:t>
            </a:r>
          </a:p>
          <a:p>
            <a:r>
              <a:rPr lang="en-US" dirty="0"/>
              <a:t>#define B(</a:t>
            </a:r>
            <a:r>
              <a:rPr lang="en-US" dirty="0" err="1"/>
              <a:t>i,j</a:t>
            </a:r>
            <a:r>
              <a:rPr lang="en-US" dirty="0"/>
              <a:t>) (</a:t>
            </a:r>
            <a:r>
              <a:rPr lang="en-US" dirty="0" err="1"/>
              <a:t>stride+stride+j</a:t>
            </a:r>
            <a:r>
              <a:rPr lang="en-US" dirty="0"/>
              <a:t>*</a:t>
            </a:r>
            <a:r>
              <a:rPr lang="en-US" dirty="0" err="1"/>
              <a:t>width+i</a:t>
            </a:r>
            <a:r>
              <a:rPr lang="en-US" dirty="0" smtClean="0"/>
              <a:t>)</a:t>
            </a:r>
          </a:p>
          <a:p>
            <a:r>
              <a:rPr lang="en-US" dirty="0" smtClean="0"/>
              <a:t>This converts to ASM </a:t>
            </a:r>
            <a:r>
              <a:rPr lang="en-US" dirty="0" smtClean="0"/>
              <a:t>easily, or you can use the C preprocessor with ASM if you rename it to be .S</a:t>
            </a:r>
            <a:endParaRPr lang="en-US" dirty="0"/>
          </a:p>
        </p:txBody>
      </p:sp>
    </p:spTree>
    <p:extLst>
      <p:ext uri="{BB962C8B-B14F-4D97-AF65-F5344CB8AC3E}">
        <p14:creationId xmlns:p14="http://schemas.microsoft.com/office/powerpoint/2010/main" val="3701103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Sepia toning</a:t>
            </a:r>
            <a:endParaRPr lang="en-US" dirty="0"/>
          </a:p>
        </p:txBody>
      </p:sp>
      <p:sp>
        <p:nvSpPr>
          <p:cNvPr id="3" name="Content Placeholder 2"/>
          <p:cNvSpPr>
            <a:spLocks noGrp="1"/>
          </p:cNvSpPr>
          <p:nvPr>
            <p:ph idx="1"/>
          </p:nvPr>
        </p:nvSpPr>
        <p:spPr/>
        <p:txBody>
          <a:bodyPr/>
          <a:lstStyle/>
          <a:p>
            <a:r>
              <a:rPr lang="en-US" dirty="0" smtClean="0"/>
              <a:t>R = the red at some point; G = the green at that point; B = the blue at that point</a:t>
            </a:r>
          </a:p>
          <a:p>
            <a:r>
              <a:rPr lang="en-US" b="1" dirty="0" smtClean="0">
                <a:latin typeface="Courier New" panose="02070309020205020404" pitchFamily="49" charset="0"/>
                <a:cs typeface="Courier New" panose="02070309020205020404" pitchFamily="49" charset="0"/>
              </a:rPr>
              <a:t>R = 0.393*R + 0.769*G + 0.189*B</a:t>
            </a:r>
          </a:p>
          <a:p>
            <a:r>
              <a:rPr lang="en-US" b="1" dirty="0" smtClean="0">
                <a:latin typeface="Courier New" panose="02070309020205020404" pitchFamily="49" charset="0"/>
                <a:cs typeface="Courier New" panose="02070309020205020404" pitchFamily="49" charset="0"/>
              </a:rPr>
              <a:t>G = 0.349*R + 0.686*G + 0.168*B</a:t>
            </a:r>
          </a:p>
          <a:p>
            <a:r>
              <a:rPr lang="en-US" b="1" dirty="0" smtClean="0">
                <a:latin typeface="Courier New" panose="02070309020205020404" pitchFamily="49" charset="0"/>
                <a:cs typeface="Courier New" panose="02070309020205020404" pitchFamily="49" charset="0"/>
              </a:rPr>
              <a:t>B = 0.272*R + 0.534*G + 0.131*B</a:t>
            </a:r>
          </a:p>
          <a:p>
            <a:r>
              <a:rPr lang="en-US" dirty="0" smtClean="0"/>
              <a:t>These values have to either be held as 16-bit values (to avoid overflow), or saturated 8-bit.</a:t>
            </a:r>
            <a:endParaRPr lang="en-US" dirty="0"/>
          </a:p>
        </p:txBody>
      </p:sp>
    </p:spTree>
    <p:extLst>
      <p:ext uri="{BB962C8B-B14F-4D97-AF65-F5344CB8AC3E}">
        <p14:creationId xmlns:p14="http://schemas.microsoft.com/office/powerpoint/2010/main" val="686562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Review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3198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Cray Supercomputers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altLang="en-US" dirty="0">
                <a:solidFill>
                  <a:schemeClr val="tx1"/>
                </a:solidFill>
                <a:latin typeface="Arial" panose="020B0604020202020204" pitchFamily="34" charset="0"/>
              </a:rPr>
              <a:t>“If you were plowing a field, which would you rather use: Two </a:t>
            </a:r>
            <a:r>
              <a:rPr lang="en-US" altLang="en-US" dirty="0" smtClean="0">
                <a:solidFill>
                  <a:schemeClr val="tx1"/>
                </a:solidFill>
                <a:latin typeface="Arial" panose="020B0604020202020204" pitchFamily="34" charset="0"/>
              </a:rPr>
              <a:t>strong oxen </a:t>
            </a:r>
            <a:r>
              <a:rPr lang="en-US" altLang="en-US" dirty="0">
                <a:solidFill>
                  <a:schemeClr val="tx1"/>
                </a:solidFill>
                <a:latin typeface="Arial" panose="020B0604020202020204" pitchFamily="34" charset="0"/>
              </a:rPr>
              <a:t>or 1024 </a:t>
            </a:r>
            <a:r>
              <a:rPr lang="en-US" altLang="en-US" dirty="0" smtClean="0">
                <a:solidFill>
                  <a:schemeClr val="tx1"/>
                </a:solidFill>
                <a:latin typeface="Arial" panose="020B0604020202020204" pitchFamily="34" charset="0"/>
              </a:rPr>
              <a:t>chickens?” -Cray</a:t>
            </a:r>
            <a:r>
              <a:rPr lang="en-US" altLang="en-US" sz="700" dirty="0" smtClean="0">
                <a:solidFill>
                  <a:schemeClr val="tx1"/>
                </a:solidFill>
                <a:latin typeface="Arial" panose="020B0604020202020204" pitchFamily="34" charset="0"/>
              </a:rPr>
              <a:t> </a:t>
            </a:r>
            <a:endParaRPr lang="en-US" dirty="0" smtClean="0"/>
          </a:p>
          <a:p>
            <a:r>
              <a:rPr lang="en-US" dirty="0" smtClean="0"/>
              <a:t>The early Crays got their performance by being “</a:t>
            </a:r>
            <a:r>
              <a:rPr lang="en-US" dirty="0" smtClean="0">
                <a:hlinkClick r:id="rId2"/>
              </a:rPr>
              <a:t>vector processors</a:t>
            </a:r>
            <a:r>
              <a:rPr lang="en-US" dirty="0" smtClean="0"/>
              <a:t>”, which means they were able to do multiply/add instructions across very wide vector fields.</a:t>
            </a:r>
          </a:p>
          <a:p>
            <a:r>
              <a:rPr lang="en-US" dirty="0" smtClean="0"/>
              <a:t>In </a:t>
            </a:r>
            <a:r>
              <a:rPr lang="en-US" b="1" i="1" dirty="0" smtClean="0"/>
              <a:t>1977</a:t>
            </a:r>
            <a:r>
              <a:rPr lang="en-US" dirty="0" smtClean="0"/>
              <a:t>, the Cray-1 had eight vector registers that were each 64x64-bit registers.</a:t>
            </a:r>
          </a:p>
          <a:p>
            <a:r>
              <a:rPr lang="en-US" dirty="0" smtClean="0"/>
              <a:t>It was capable of doing 64 multiplies and 64 adds in the same # of cycles it took to multiply two numbers</a:t>
            </a:r>
          </a:p>
          <a:p>
            <a:r>
              <a:rPr lang="en-US" dirty="0" smtClean="0"/>
              <a:t>If you could keep the vectors loaded (and your algorithm could do 64-wide operations), you could get tremendous performance.</a:t>
            </a:r>
          </a:p>
        </p:txBody>
      </p:sp>
      <p:sp>
        <p:nvSpPr>
          <p:cNvPr id="6" name="Rectangle 3"/>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983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smtClean="0"/>
              <a:t/>
            </a:r>
            <a:br>
              <a:rPr lang="en-US" dirty="0" smtClean="0"/>
            </a:br>
            <a:r>
              <a:rPr lang="en-US" dirty="0" smtClean="0"/>
              <a:t>The Cray-1 (1977)</a:t>
            </a:r>
            <a:endParaRPr lang="en-US" dirty="0"/>
          </a:p>
        </p:txBody>
      </p:sp>
      <p:pic>
        <p:nvPicPr>
          <p:cNvPr id="4098" name="Picture 2" descr="https://upload.wikimedia.org/wikipedia/commons/f/f7/Cray-1-deutsches-museum.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7188"/>
            <a:ext cx="4953000" cy="5453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954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Cray Supercomputers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1977: Cray-1</a:t>
            </a:r>
          </a:p>
          <a:p>
            <a:pPr lvl="1"/>
            <a:r>
              <a:rPr lang="en-US" dirty="0" smtClean="0"/>
              <a:t>20MHz, 2x80 MFLOPS, 8MB memory, $9M</a:t>
            </a:r>
          </a:p>
          <a:p>
            <a:r>
              <a:rPr lang="en-US" dirty="0" smtClean="0"/>
              <a:t>1982: Cray-XMP</a:t>
            </a:r>
          </a:p>
          <a:p>
            <a:pPr lvl="1"/>
            <a:r>
              <a:rPr lang="en-US" dirty="0" smtClean="0"/>
              <a:t>105MHz, 4x200 MFLOPS, 128MB, $15M</a:t>
            </a:r>
          </a:p>
          <a:p>
            <a:pPr lvl="1"/>
            <a:r>
              <a:rPr lang="en-US" dirty="0" smtClean="0"/>
              <a:t>Had 1GB SSDs available at $1M each.</a:t>
            </a:r>
          </a:p>
          <a:p>
            <a:r>
              <a:rPr lang="en-US" dirty="0" smtClean="0"/>
              <a:t>1988: Cray-YMP</a:t>
            </a:r>
          </a:p>
          <a:p>
            <a:pPr lvl="1"/>
            <a:r>
              <a:rPr lang="en-US" dirty="0" smtClean="0"/>
              <a:t>167 MHz, 8x333 MFLOPS, 512MB, $30M, 2GB SSDs</a:t>
            </a:r>
          </a:p>
          <a:p>
            <a:r>
              <a:rPr lang="en-US" dirty="0" smtClean="0"/>
              <a:t>Contrast: The Apple ][ had 1 MHz CPUs in ’77-’84 and 4k-64k RAM. In ‘88 they had 4 MHz and 128k-1MB RAM. They cost $1,300, give or take $600.</a:t>
            </a:r>
          </a:p>
          <a:p>
            <a:pPr lvl="1"/>
            <a:r>
              <a:rPr lang="en-US" dirty="0" smtClean="0"/>
              <a:t>The 8-bit MOS 6502: 430 KMIPS, 1 general purpose register + 5 other registers (SP, PC, status flags, address, indexing).</a:t>
            </a:r>
          </a:p>
          <a:p>
            <a:r>
              <a:rPr lang="en-US" dirty="0" smtClean="0"/>
              <a:t>RPI2: 500 MFLOPS; a modern i7 6700K: 113 GFLOPS</a:t>
            </a:r>
            <a:endParaRPr lang="en-US" dirty="0"/>
          </a:p>
        </p:txBody>
      </p:sp>
      <p:sp>
        <p:nvSpPr>
          <p:cNvPr id="6" name="Rectangle 3"/>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539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a:t/>
            </a:r>
            <a:br>
              <a:rPr lang="en-US" dirty="0"/>
            </a:br>
            <a:r>
              <a:rPr lang="en-US" dirty="0" smtClean="0"/>
              <a:t>The Cray XMP (1982)</a:t>
            </a:r>
            <a:endParaRPr lang="en-US" dirty="0"/>
          </a:p>
        </p:txBody>
      </p:sp>
      <p:pic>
        <p:nvPicPr>
          <p:cNvPr id="2050" name="Picture 2" descr="https://oumathclub.files.wordpress.com/2012/09/cray22.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33258" y="0"/>
            <a:ext cx="4815141" cy="5415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55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Flynn’s Taxonomy</a:t>
            </a:r>
            <a:endParaRPr lang="en-US" dirty="0"/>
          </a:p>
        </p:txBody>
      </p:sp>
      <p:sp>
        <p:nvSpPr>
          <p:cNvPr id="3" name="Content Placeholder 2"/>
          <p:cNvSpPr>
            <a:spLocks noGrp="1"/>
          </p:cNvSpPr>
          <p:nvPr>
            <p:ph idx="1"/>
          </p:nvPr>
        </p:nvSpPr>
        <p:spPr/>
        <p:txBody>
          <a:bodyPr>
            <a:normAutofit/>
          </a:bodyPr>
          <a:lstStyle/>
          <a:p>
            <a:r>
              <a:rPr lang="en-US" dirty="0" smtClean="0"/>
              <a:t>Flynn’s Taxonomy is an old (1960s) view of computing that, like “Harvard Architecture”, is still semi-relevant today. </a:t>
            </a:r>
            <a:r>
              <a:rPr lang="en-US" dirty="0">
                <a:hlinkClick r:id="rId2"/>
              </a:rPr>
              <a:t>Wikipedia Link</a:t>
            </a:r>
            <a:endParaRPr lang="en-US" dirty="0"/>
          </a:p>
          <a:p>
            <a:r>
              <a:rPr lang="en-US" dirty="0" smtClean="0"/>
              <a:t>It categorizes all computers by how they answer these two questions:</a:t>
            </a:r>
          </a:p>
          <a:p>
            <a:pPr lvl="1"/>
            <a:r>
              <a:rPr lang="en-US" dirty="0" smtClean="0"/>
              <a:t>Does the computer process one stream of instructions at a time, or can it do 2+ in parallel?</a:t>
            </a:r>
          </a:p>
          <a:p>
            <a:pPr lvl="1"/>
            <a:r>
              <a:rPr lang="en-US" dirty="0" smtClean="0"/>
              <a:t>Does the computer have the ability to have one instruction work on one bit of data at a time, or can it work on 2+ in parallel?</a:t>
            </a:r>
          </a:p>
          <a:p>
            <a:endParaRPr lang="en-US" dirty="0"/>
          </a:p>
        </p:txBody>
      </p:sp>
    </p:spTree>
    <p:extLst>
      <p:ext uri="{BB962C8B-B14F-4D97-AF65-F5344CB8AC3E}">
        <p14:creationId xmlns:p14="http://schemas.microsoft.com/office/powerpoint/2010/main" val="219369288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989</TotalTime>
  <Words>1816</Words>
  <Application>Microsoft Office PowerPoint</Application>
  <PresentationFormat>On-screen Show (4:3)</PresentationFormat>
  <Paragraphs>163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Gothic</vt:lpstr>
      <vt:lpstr>Courier New</vt:lpstr>
      <vt:lpstr>Wingdings 3</vt:lpstr>
      <vt:lpstr>Slice</vt:lpstr>
      <vt:lpstr>csci 45 – Assembly Lecture 8 - SIMD</vt:lpstr>
      <vt:lpstr>Agenda</vt:lpstr>
      <vt:lpstr>Midterm Review</vt:lpstr>
      <vt:lpstr>Homework Review</vt:lpstr>
      <vt:lpstr>Cray Supercomputers</vt:lpstr>
      <vt:lpstr>  The Cray-1 (1977)</vt:lpstr>
      <vt:lpstr>Cray Supercomputers</vt:lpstr>
      <vt:lpstr>  The Cray XMP (1982)</vt:lpstr>
      <vt:lpstr>Flynn’s Taxonomy</vt:lpstr>
      <vt:lpstr>Flynn’s Taxonomy - SISD</vt:lpstr>
      <vt:lpstr>Flynn’s Taxonomy - SIMD</vt:lpstr>
      <vt:lpstr>Flynn’s Taxonomy - MISD</vt:lpstr>
      <vt:lpstr>Flynn’s Taxonomy - MIMD</vt:lpstr>
      <vt:lpstr>Flynn’s Taxonomy</vt:lpstr>
      <vt:lpstr>SIMD Today</vt:lpstr>
      <vt:lpstr>NEON GENESIS</vt:lpstr>
      <vt:lpstr>NEON</vt:lpstr>
      <vt:lpstr>NEON Registers S = Single, D = Double, Q = Quad</vt:lpstr>
      <vt:lpstr>NEON Assembly</vt:lpstr>
      <vt:lpstr>NEON Assembly</vt:lpstr>
      <vt:lpstr>Complete NEON DARKEN</vt:lpstr>
      <vt:lpstr>d0-D1 == Q0; D2-D3 = Q1, etc.</vt:lpstr>
      <vt:lpstr>Compiling with NEON</vt:lpstr>
      <vt:lpstr>More NEON Commands</vt:lpstr>
      <vt:lpstr>Shape Suffixes</vt:lpstr>
      <vt:lpstr>Example Vector Float Add Source (a great reference)</vt:lpstr>
      <vt:lpstr>NEON Intrinsics</vt:lpstr>
      <vt:lpstr>C Intrinsics Darken code</vt:lpstr>
      <vt:lpstr>Automatically Vectorize</vt:lpstr>
      <vt:lpstr>NEON PIPELINE</vt:lpstr>
      <vt:lpstr>Accessing colors from the image array</vt:lpstr>
      <vt:lpstr>Sepia toning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45 – Assembly Lecture 8 - SIMD</dc:title>
  <dc:creator>Bill</dc:creator>
  <cp:lastModifiedBy>William Kerney</cp:lastModifiedBy>
  <cp:revision>59</cp:revision>
  <dcterms:created xsi:type="dcterms:W3CDTF">2006-08-16T00:00:00Z</dcterms:created>
  <dcterms:modified xsi:type="dcterms:W3CDTF">2016-04-11T08:21:33Z</dcterms:modified>
</cp:coreProperties>
</file>