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 id="268" r:id="rId14"/>
    <p:sldId id="269" r:id="rId15"/>
    <p:sldId id="270" r:id="rId16"/>
    <p:sldId id="271" r:id="rId17"/>
    <p:sldId id="275" r:id="rId18"/>
    <p:sldId id="272" r:id="rId19"/>
    <p:sldId id="274"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4/13/2016</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9200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86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27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542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4/13/2016</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885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08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196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4/13/2016</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991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578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4/13/2016</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397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4/13/2016</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857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4/13/2016</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97779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CSCI 45 – Assembly</a:t>
            </a:r>
            <a:br>
              <a:rPr lang="en-US" dirty="0" smtClean="0"/>
            </a:br>
            <a:r>
              <a:rPr lang="en-US" dirty="0" smtClean="0"/>
              <a:t>Floats</a:t>
            </a:r>
            <a:endParaRPr lang="en-US" dirty="0"/>
          </a:p>
        </p:txBody>
      </p:sp>
      <p:sp>
        <p:nvSpPr>
          <p:cNvPr id="3" name="Subtitle 2"/>
          <p:cNvSpPr>
            <a:spLocks noGrp="1"/>
          </p:cNvSpPr>
          <p:nvPr>
            <p:ph type="subTitle" idx="1"/>
          </p:nvPr>
        </p:nvSpPr>
        <p:spPr/>
        <p:txBody>
          <a:bodyPr/>
          <a:lstStyle/>
          <a:p>
            <a:r>
              <a:rPr lang="en-US" dirty="0" smtClean="0"/>
              <a:t>Professor Kerney</a:t>
            </a:r>
            <a:endParaRPr lang="en-US" dirty="0"/>
          </a:p>
        </p:txBody>
      </p:sp>
    </p:spTree>
    <p:extLst>
      <p:ext uri="{BB962C8B-B14F-4D97-AF65-F5344CB8AC3E}">
        <p14:creationId xmlns:p14="http://schemas.microsoft.com/office/powerpoint/2010/main" val="351494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Deal</a:t>
            </a:r>
            <a:endParaRPr lang="en-US" dirty="0"/>
          </a:p>
        </p:txBody>
      </p:sp>
      <p:pic>
        <p:nvPicPr>
          <p:cNvPr id="2050" name="Picture 2" descr="http://ww1.prweb.com/prfiles/2014/11/13/12326332/Holyfield%20Real%20Deal.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65055" y="300486"/>
            <a:ext cx="4821745" cy="602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537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IEEE 754 Floating point standard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991" y="2438400"/>
            <a:ext cx="7186018" cy="3276599"/>
          </a:xfrm>
        </p:spPr>
      </p:pic>
    </p:spTree>
    <p:extLst>
      <p:ext uri="{BB962C8B-B14F-4D97-AF65-F5344CB8AC3E}">
        <p14:creationId xmlns:p14="http://schemas.microsoft.com/office/powerpoint/2010/main" val="69957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IEEE 754 Floating point standard</a:t>
            </a:r>
            <a:endParaRPr lang="en-US" dirty="0"/>
          </a:p>
        </p:txBody>
      </p:sp>
      <p:sp>
        <p:nvSpPr>
          <p:cNvPr id="3" name="Content Placeholder 2"/>
          <p:cNvSpPr>
            <a:spLocks noGrp="1"/>
          </p:cNvSpPr>
          <p:nvPr>
            <p:ph idx="1"/>
          </p:nvPr>
        </p:nvSpPr>
        <p:spPr/>
        <p:txBody>
          <a:bodyPr/>
          <a:lstStyle/>
          <a:p>
            <a:r>
              <a:rPr lang="en-US" dirty="0" smtClean="0"/>
              <a:t>S = the sign bit. If it’s 1, it’s negative. 0 for positive.</a:t>
            </a:r>
          </a:p>
          <a:p>
            <a:r>
              <a:rPr lang="en-US" dirty="0" smtClean="0"/>
              <a:t>E = exponent. It’s always positive (from 0 to 255) BUT...</a:t>
            </a:r>
          </a:p>
          <a:p>
            <a:pPr lvl="1"/>
            <a:r>
              <a:rPr lang="en-US" dirty="0" smtClean="0"/>
              <a:t>The actual meaning is the value minus the “bias”, which is usually half the range (127 for 32-bit floats).</a:t>
            </a:r>
          </a:p>
          <a:p>
            <a:pPr lvl="1"/>
            <a:r>
              <a:rPr lang="en-US" dirty="0" smtClean="0"/>
              <a:t>So if you have 10000000 (128) this means 2</a:t>
            </a:r>
            <a:r>
              <a:rPr lang="en-US" baseline="30000" dirty="0" smtClean="0"/>
              <a:t>(128-127)</a:t>
            </a:r>
            <a:r>
              <a:rPr lang="en-US" dirty="0" smtClean="0"/>
              <a:t>  = 2.</a:t>
            </a:r>
          </a:p>
          <a:p>
            <a:pPr lvl="1"/>
            <a:r>
              <a:rPr lang="en-US" dirty="0" smtClean="0"/>
              <a:t>E = 10000001 (129) means 2</a:t>
            </a:r>
            <a:r>
              <a:rPr lang="en-US" baseline="30000" dirty="0" smtClean="0"/>
              <a:t>(129-127)</a:t>
            </a:r>
            <a:r>
              <a:rPr lang="en-US" dirty="0" smtClean="0"/>
              <a:t> = 4.</a:t>
            </a:r>
          </a:p>
          <a:p>
            <a:r>
              <a:rPr lang="en-US" dirty="0" smtClean="0"/>
              <a:t>M = </a:t>
            </a:r>
            <a:r>
              <a:rPr lang="en-US" b="1" dirty="0" smtClean="0"/>
              <a:t>mantissa</a:t>
            </a:r>
            <a:r>
              <a:rPr lang="en-US" dirty="0" smtClean="0"/>
              <a:t>. All numbers are first </a:t>
            </a:r>
            <a:r>
              <a:rPr lang="en-US" b="1" dirty="0" smtClean="0"/>
              <a:t>normalized</a:t>
            </a:r>
            <a:r>
              <a:rPr lang="en-US" dirty="0" smtClean="0"/>
              <a:t> so that they have a 1 in the first position (how many times you have to shift them right or left to get there is held in E).</a:t>
            </a:r>
          </a:p>
          <a:p>
            <a:pPr lvl="1"/>
            <a:r>
              <a:rPr lang="en-US" dirty="0" smtClean="0"/>
              <a:t>We then drop the 1, since it’s unnecessary</a:t>
            </a:r>
            <a:r>
              <a:rPr lang="en-US" baseline="30000" dirty="0" smtClean="0"/>
              <a:t>*</a:t>
            </a:r>
            <a:r>
              <a:rPr lang="en-US" dirty="0" smtClean="0"/>
              <a:t>.</a:t>
            </a:r>
          </a:p>
          <a:p>
            <a:pPr lvl="1"/>
            <a:r>
              <a:rPr lang="en-US" dirty="0" smtClean="0"/>
              <a:t>The bits we write down are </a:t>
            </a:r>
            <a:r>
              <a:rPr lang="en-US" b="1" dirty="0" smtClean="0"/>
              <a:t>fractions</a:t>
            </a:r>
            <a:r>
              <a:rPr lang="en-US" dirty="0" smtClean="0"/>
              <a:t>.</a:t>
            </a:r>
          </a:p>
          <a:p>
            <a:endParaRPr lang="en-US" dirty="0"/>
          </a:p>
        </p:txBody>
      </p:sp>
    </p:spTree>
    <p:extLst>
      <p:ext uri="{BB962C8B-B14F-4D97-AF65-F5344CB8AC3E}">
        <p14:creationId xmlns:p14="http://schemas.microsoft.com/office/powerpoint/2010/main" val="2748657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Mantissas Explained</a:t>
            </a:r>
            <a:endParaRPr lang="en-US" dirty="0"/>
          </a:p>
        </p:txBody>
      </p:sp>
      <p:sp>
        <p:nvSpPr>
          <p:cNvPr id="3" name="Content Placeholder 2"/>
          <p:cNvSpPr>
            <a:spLocks noGrp="1"/>
          </p:cNvSpPr>
          <p:nvPr>
            <p:ph idx="1"/>
          </p:nvPr>
        </p:nvSpPr>
        <p:spPr/>
        <p:txBody>
          <a:bodyPr/>
          <a:lstStyle/>
          <a:p>
            <a:r>
              <a:rPr lang="en-US" dirty="0" smtClean="0"/>
              <a:t>In normal binary numbers, each more significant number is twice the value of the number to its right.</a:t>
            </a:r>
          </a:p>
          <a:p>
            <a:r>
              <a:rPr lang="en-US" dirty="0" smtClean="0"/>
              <a:t>For example: 111 = 4 + 2 + 1 = 7. </a:t>
            </a:r>
          </a:p>
          <a:p>
            <a:r>
              <a:rPr lang="en-US" dirty="0" smtClean="0"/>
              <a:t>In mantissas, this is still true, except they represent numbers </a:t>
            </a:r>
            <a:r>
              <a:rPr lang="en-US" b="1" dirty="0" smtClean="0"/>
              <a:t>below 1</a:t>
            </a:r>
            <a:r>
              <a:rPr lang="en-US" dirty="0" smtClean="0"/>
              <a:t>: ½, ¼, 1/8, 1/16, 1/32, etc.</a:t>
            </a:r>
          </a:p>
          <a:p>
            <a:r>
              <a:rPr lang="en-US" dirty="0" smtClean="0"/>
              <a:t>So we could represent 0.75 as ½ + ¼ + 0 + 0 + 0, or 0.11000.</a:t>
            </a:r>
          </a:p>
          <a:p>
            <a:r>
              <a:rPr lang="en-US" dirty="0" smtClean="0"/>
              <a:t>But in reality, we’d do this calculation, and then left shift it once (remembering this for the exponent), to get 1.1000, and then we will drop the leading one, for 1000 written to M.</a:t>
            </a:r>
          </a:p>
          <a:p>
            <a:r>
              <a:rPr lang="en-US" dirty="0" smtClean="0"/>
              <a:t>Some numbers are easy to represent (0.75), some are hard (1/3). It all boils down to how close they can get to powers of 2.</a:t>
            </a:r>
          </a:p>
        </p:txBody>
      </p:sp>
    </p:spTree>
    <p:extLst>
      <p:ext uri="{BB962C8B-B14F-4D97-AF65-F5344CB8AC3E}">
        <p14:creationId xmlns:p14="http://schemas.microsoft.com/office/powerpoint/2010/main" val="3697278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3.0</a:t>
            </a:r>
            <a:endParaRPr lang="en-US" dirty="0"/>
          </a:p>
        </p:txBody>
      </p:sp>
      <p:sp>
        <p:nvSpPr>
          <p:cNvPr id="3" name="Content Placeholder 2"/>
          <p:cNvSpPr>
            <a:spLocks noGrp="1"/>
          </p:cNvSpPr>
          <p:nvPr>
            <p:ph idx="1"/>
          </p:nvPr>
        </p:nvSpPr>
        <p:spPr/>
        <p:txBody>
          <a:bodyPr/>
          <a:lstStyle/>
          <a:p>
            <a:r>
              <a:rPr lang="en-US" dirty="0" smtClean="0"/>
              <a:t>Convert 3.0 to floating point. </a:t>
            </a:r>
          </a:p>
          <a:p>
            <a:r>
              <a:rPr lang="en-US" dirty="0"/>
              <a:t>The sign is positive, so S = 0</a:t>
            </a:r>
          </a:p>
          <a:p>
            <a:r>
              <a:rPr lang="en-US" dirty="0" smtClean="0"/>
              <a:t>3.0 in normal binary is: 11.0</a:t>
            </a:r>
          </a:p>
          <a:p>
            <a:r>
              <a:rPr lang="en-US" dirty="0" smtClean="0"/>
              <a:t>We need to right shift it once to get a leading 1: 1.10</a:t>
            </a:r>
          </a:p>
          <a:p>
            <a:r>
              <a:rPr lang="en-US" dirty="0" smtClean="0"/>
              <a:t>So the unbiased exponent will be 1 (meaning one right shift).</a:t>
            </a:r>
          </a:p>
          <a:p>
            <a:r>
              <a:rPr lang="en-US" dirty="0" smtClean="0"/>
              <a:t>Therefore, E = 128.  (Remember the -127 bias.)</a:t>
            </a:r>
          </a:p>
          <a:p>
            <a:r>
              <a:rPr lang="en-US" dirty="0" smtClean="0"/>
              <a:t>We have one digit after the decimal place, so the mantissa will be 1000000000....0</a:t>
            </a:r>
          </a:p>
          <a:p>
            <a:r>
              <a:rPr lang="en-US" dirty="0" smtClean="0"/>
              <a:t>In binary</a:t>
            </a:r>
            <a:r>
              <a:rPr lang="en-US" dirty="0"/>
              <a:t>: </a:t>
            </a:r>
            <a:r>
              <a:rPr lang="en-US" dirty="0" smtClean="0"/>
              <a:t>0 10000000 10000000000000000000000</a:t>
            </a:r>
          </a:p>
          <a:p>
            <a:endParaRPr lang="en-US" dirty="0" smtClean="0"/>
          </a:p>
          <a:p>
            <a:endParaRPr lang="en-US" dirty="0"/>
          </a:p>
        </p:txBody>
      </p:sp>
    </p:spTree>
    <p:extLst>
      <p:ext uri="{BB962C8B-B14F-4D97-AF65-F5344CB8AC3E}">
        <p14:creationId xmlns:p14="http://schemas.microsoft.com/office/powerpoint/2010/main" val="3134960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3.25</a:t>
            </a:r>
            <a:endParaRPr lang="en-US" dirty="0"/>
          </a:p>
        </p:txBody>
      </p:sp>
      <p:sp>
        <p:nvSpPr>
          <p:cNvPr id="3" name="Content Placeholder 2"/>
          <p:cNvSpPr>
            <a:spLocks noGrp="1"/>
          </p:cNvSpPr>
          <p:nvPr>
            <p:ph idx="1"/>
          </p:nvPr>
        </p:nvSpPr>
        <p:spPr/>
        <p:txBody>
          <a:bodyPr/>
          <a:lstStyle/>
          <a:p>
            <a:r>
              <a:rPr lang="en-US" dirty="0" smtClean="0"/>
              <a:t>Convert 3.25 to floating point. </a:t>
            </a:r>
          </a:p>
          <a:p>
            <a:r>
              <a:rPr lang="en-US" dirty="0"/>
              <a:t>The sign is positive, so S = 0</a:t>
            </a:r>
          </a:p>
          <a:p>
            <a:r>
              <a:rPr lang="en-US" dirty="0" smtClean="0"/>
              <a:t>3 in normal binary is: 11; 0.25 is 0.01, so: 11.01</a:t>
            </a:r>
          </a:p>
          <a:p>
            <a:r>
              <a:rPr lang="en-US" dirty="0" smtClean="0"/>
              <a:t>We need to right shift it once to get a leading 1: 1.101</a:t>
            </a:r>
          </a:p>
          <a:p>
            <a:r>
              <a:rPr lang="en-US" dirty="0" smtClean="0"/>
              <a:t>So the unbiased exponent will be 1 (meaning one right shift).</a:t>
            </a:r>
          </a:p>
          <a:p>
            <a:r>
              <a:rPr lang="en-US" dirty="0" smtClean="0"/>
              <a:t>Therefore, E is again 128:  10000000</a:t>
            </a:r>
          </a:p>
          <a:p>
            <a:r>
              <a:rPr lang="en-US" dirty="0" smtClean="0"/>
              <a:t>We have three digits after the decimal place, so the mantissa will be 1010000000....0</a:t>
            </a:r>
          </a:p>
          <a:p>
            <a:r>
              <a:rPr lang="en-US" dirty="0" smtClean="0"/>
              <a:t>In binary</a:t>
            </a:r>
            <a:r>
              <a:rPr lang="en-US" dirty="0"/>
              <a:t>: </a:t>
            </a:r>
            <a:r>
              <a:rPr lang="en-US" dirty="0" smtClean="0"/>
              <a:t>0 10000000 10100000000000000000000</a:t>
            </a:r>
          </a:p>
          <a:p>
            <a:endParaRPr lang="en-US" dirty="0" smtClean="0"/>
          </a:p>
          <a:p>
            <a:endParaRPr lang="en-US" dirty="0"/>
          </a:p>
        </p:txBody>
      </p:sp>
    </p:spTree>
    <p:extLst>
      <p:ext uri="{BB962C8B-B14F-4D97-AF65-F5344CB8AC3E}">
        <p14:creationId xmlns:p14="http://schemas.microsoft.com/office/powerpoint/2010/main" val="1755073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8.25</a:t>
            </a:r>
            <a:endParaRPr lang="en-US" dirty="0"/>
          </a:p>
        </p:txBody>
      </p:sp>
      <p:sp>
        <p:nvSpPr>
          <p:cNvPr id="3" name="Content Placeholder 2"/>
          <p:cNvSpPr>
            <a:spLocks noGrp="1"/>
          </p:cNvSpPr>
          <p:nvPr>
            <p:ph idx="1"/>
          </p:nvPr>
        </p:nvSpPr>
        <p:spPr/>
        <p:txBody>
          <a:bodyPr/>
          <a:lstStyle/>
          <a:p>
            <a:r>
              <a:rPr lang="en-US" dirty="0" smtClean="0"/>
              <a:t>Convert 8.25 to floating point. </a:t>
            </a:r>
          </a:p>
          <a:p>
            <a:r>
              <a:rPr lang="en-US" dirty="0"/>
              <a:t>The sign is positive, so S = 0</a:t>
            </a:r>
          </a:p>
          <a:p>
            <a:r>
              <a:rPr lang="en-US" dirty="0" smtClean="0"/>
              <a:t>8 in normal binary is: 1000; 0.25 is 0.01, so: 1000.01</a:t>
            </a:r>
          </a:p>
          <a:p>
            <a:r>
              <a:rPr lang="en-US" dirty="0" smtClean="0"/>
              <a:t>We need to right shift it thrice to get a leading 1: 1.00001</a:t>
            </a:r>
          </a:p>
          <a:p>
            <a:r>
              <a:rPr lang="en-US" dirty="0" smtClean="0"/>
              <a:t>So the unbiased exponent will be 3 (meaning three right shifts).</a:t>
            </a:r>
          </a:p>
          <a:p>
            <a:r>
              <a:rPr lang="en-US" dirty="0" smtClean="0"/>
              <a:t>Therefore, E = 130: 10000010</a:t>
            </a:r>
          </a:p>
          <a:p>
            <a:r>
              <a:rPr lang="en-US" dirty="0" smtClean="0"/>
              <a:t>We have four digits after the decimal place, so the mantissa will be 0000100000....0</a:t>
            </a:r>
          </a:p>
          <a:p>
            <a:r>
              <a:rPr lang="en-US" dirty="0" smtClean="0"/>
              <a:t>In binary</a:t>
            </a:r>
            <a:r>
              <a:rPr lang="en-US" dirty="0"/>
              <a:t>: </a:t>
            </a:r>
            <a:r>
              <a:rPr lang="en-US" dirty="0" smtClean="0"/>
              <a:t>0 10000010 00001000000000000000000</a:t>
            </a:r>
          </a:p>
          <a:p>
            <a:endParaRPr lang="en-US" dirty="0" smtClean="0"/>
          </a:p>
          <a:p>
            <a:endParaRPr lang="en-US" dirty="0"/>
          </a:p>
        </p:txBody>
      </p:sp>
    </p:spTree>
    <p:extLst>
      <p:ext uri="{BB962C8B-B14F-4D97-AF65-F5344CB8AC3E}">
        <p14:creationId xmlns:p14="http://schemas.microsoft.com/office/powerpoint/2010/main" val="90684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328" y="1647829"/>
            <a:ext cx="6895344" cy="5219315"/>
          </a:xfrm>
        </p:spPr>
      </p:pic>
    </p:spTree>
    <p:extLst>
      <p:ext uri="{BB962C8B-B14F-4D97-AF65-F5344CB8AC3E}">
        <p14:creationId xmlns:p14="http://schemas.microsoft.com/office/powerpoint/2010/main" val="2622800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both positive and negative zero. S = 0, S = 1.</a:t>
            </a:r>
          </a:p>
          <a:p>
            <a:r>
              <a:rPr lang="en-US" dirty="0" smtClean="0"/>
              <a:t>You can specify infinity with all 1s in exponent &amp; 0s in mantissa</a:t>
            </a:r>
          </a:p>
          <a:p>
            <a:pPr lvl="1"/>
            <a:r>
              <a:rPr lang="en-US" dirty="0" smtClean="0"/>
              <a:t>S = 0 and S = 1 distinguishes between positive and negative infinity</a:t>
            </a:r>
          </a:p>
          <a:p>
            <a:r>
              <a:rPr lang="en-US" dirty="0" smtClean="0"/>
              <a:t>You can specify either signaling or quiet </a:t>
            </a:r>
            <a:r>
              <a:rPr lang="en-US" dirty="0" err="1" smtClean="0"/>
              <a:t>NaN</a:t>
            </a:r>
            <a:r>
              <a:rPr lang="en-US" dirty="0" smtClean="0"/>
              <a:t> with all 1s in the exponent and either a 0 in the first bit in the mantissa (signaling) or a 1 in the first bit (quiet).</a:t>
            </a:r>
          </a:p>
          <a:p>
            <a:pPr lvl="1"/>
            <a:r>
              <a:rPr lang="en-US" dirty="0" smtClean="0"/>
              <a:t>The rest of the mantissa cannot all be 0 for signaling or it’d be inf.</a:t>
            </a:r>
          </a:p>
          <a:p>
            <a:pPr lvl="1"/>
            <a:r>
              <a:rPr lang="en-US" dirty="0" smtClean="0"/>
              <a:t>The sign bit doesn’t matter.</a:t>
            </a:r>
          </a:p>
          <a:p>
            <a:pPr lvl="1"/>
            <a:r>
              <a:rPr lang="en-US" dirty="0" smtClean="0"/>
              <a:t>The rest of the bits don’t matter, but can be used to hold error data</a:t>
            </a:r>
          </a:p>
          <a:p>
            <a:pPr lvl="1"/>
            <a:r>
              <a:rPr lang="en-US" dirty="0" err="1" smtClean="0"/>
              <a:t>Signalling</a:t>
            </a:r>
            <a:r>
              <a:rPr lang="en-US" dirty="0" smtClean="0"/>
              <a:t> means an exception should be thrown, quiet will percolate the value forwards.</a:t>
            </a:r>
          </a:p>
          <a:p>
            <a:r>
              <a:rPr lang="en-US" dirty="0" smtClean="0"/>
              <a:t>All 0s in exponent signals a </a:t>
            </a:r>
            <a:r>
              <a:rPr lang="en-US" dirty="0" err="1" smtClean="0"/>
              <a:t>denormal</a:t>
            </a:r>
            <a:r>
              <a:rPr lang="en-US" dirty="0" smtClean="0"/>
              <a:t>, which means there’s no implicit leading 1 in the mantissa.</a:t>
            </a:r>
          </a:p>
          <a:p>
            <a:endParaRPr lang="en-US" dirty="0"/>
          </a:p>
        </p:txBody>
      </p:sp>
    </p:spTree>
    <p:extLst>
      <p:ext uri="{BB962C8B-B14F-4D97-AF65-F5344CB8AC3E}">
        <p14:creationId xmlns:p14="http://schemas.microsoft.com/office/powerpoint/2010/main" val="4089544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04800"/>
            <a:ext cx="5783558" cy="6174618"/>
          </a:xfrm>
        </p:spPr>
      </p:pic>
    </p:spTree>
    <p:extLst>
      <p:ext uri="{BB962C8B-B14F-4D97-AF65-F5344CB8AC3E}">
        <p14:creationId xmlns:p14="http://schemas.microsoft.com/office/powerpoint/2010/main" val="3180327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3D array accesses</a:t>
            </a:r>
          </a:p>
          <a:p>
            <a:r>
              <a:rPr lang="en-US" dirty="0"/>
              <a:t>Doing floating point math in ints</a:t>
            </a:r>
          </a:p>
          <a:p>
            <a:r>
              <a:rPr lang="en-US" dirty="0" smtClean="0"/>
              <a:t>More NEON</a:t>
            </a:r>
          </a:p>
          <a:p>
            <a:r>
              <a:rPr lang="en-US" dirty="0" smtClean="0"/>
              <a:t>IEEE 754 – Floating Point Format</a:t>
            </a:r>
            <a:endParaRPr lang="en-US" dirty="0"/>
          </a:p>
        </p:txBody>
      </p:sp>
    </p:spTree>
    <p:extLst>
      <p:ext uri="{BB962C8B-B14F-4D97-AF65-F5344CB8AC3E}">
        <p14:creationId xmlns:p14="http://schemas.microsoft.com/office/powerpoint/2010/main" val="1342004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Doubles</a:t>
            </a:r>
            <a:endParaRPr lang="en-US" dirty="0"/>
          </a:p>
        </p:txBody>
      </p:sp>
      <p:sp>
        <p:nvSpPr>
          <p:cNvPr id="3" name="Content Placeholder 2"/>
          <p:cNvSpPr>
            <a:spLocks noGrp="1"/>
          </p:cNvSpPr>
          <p:nvPr>
            <p:ph idx="1"/>
          </p:nvPr>
        </p:nvSpPr>
        <p:spPr/>
        <p:txBody>
          <a:bodyPr/>
          <a:lstStyle/>
          <a:p>
            <a:r>
              <a:rPr lang="en-US" dirty="0" smtClean="0"/>
              <a:t>Doubles are 64-bit floats. They have an extra three bits of exponent (11 bits total) and over twice the precision in the mantissa (52 bits instead of 23).</a:t>
            </a:r>
          </a:p>
          <a:p>
            <a:r>
              <a:rPr lang="en-US" dirty="0" smtClean="0"/>
              <a:t>They still have the one sign bit.</a:t>
            </a:r>
          </a:p>
          <a:p>
            <a:r>
              <a:rPr lang="en-US" dirty="0" smtClean="0"/>
              <a:t>Their bias is 1203.</a:t>
            </a:r>
          </a:p>
          <a:p>
            <a:r>
              <a:rPr lang="en-US" dirty="0" smtClean="0"/>
              <a:t>Otherwise, they work exactly the same way, including with all the weird cases like </a:t>
            </a:r>
            <a:r>
              <a:rPr lang="en-US" dirty="0" err="1" smtClean="0"/>
              <a:t>inf</a:t>
            </a:r>
            <a:r>
              <a:rPr lang="en-US" dirty="0" smtClean="0"/>
              <a:t> and </a:t>
            </a:r>
            <a:r>
              <a:rPr lang="en-US" dirty="0" err="1" smtClean="0"/>
              <a:t>NaN</a:t>
            </a:r>
            <a:r>
              <a:rPr lang="en-US" dirty="0" smtClean="0"/>
              <a:t>.</a:t>
            </a:r>
          </a:p>
          <a:p>
            <a:r>
              <a:rPr lang="en-US" dirty="0" smtClean="0"/>
              <a:t>8.25 as a </a:t>
            </a:r>
            <a:r>
              <a:rPr lang="en-US" smtClean="0"/>
              <a:t>double is: </a:t>
            </a:r>
            <a:r>
              <a:rPr lang="en-US" dirty="0" smtClean="0"/>
              <a:t>0 10000000010 0000100000000000000000000000000000000000000000000000</a:t>
            </a:r>
            <a:endParaRPr lang="en-US" dirty="0"/>
          </a:p>
        </p:txBody>
      </p:sp>
    </p:spTree>
    <p:extLst>
      <p:ext uri="{BB962C8B-B14F-4D97-AF65-F5344CB8AC3E}">
        <p14:creationId xmlns:p14="http://schemas.microsoft.com/office/powerpoint/2010/main" val="3830651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precision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6" y="990600"/>
            <a:ext cx="9042267" cy="5715000"/>
          </a:xfrm>
        </p:spPr>
      </p:pic>
    </p:spTree>
    <p:extLst>
      <p:ext uri="{BB962C8B-B14F-4D97-AF65-F5344CB8AC3E}">
        <p14:creationId xmlns:p14="http://schemas.microsoft.com/office/powerpoint/2010/main" val="2653972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Array Accesses</a:t>
            </a:r>
            <a:endParaRPr lang="en-US" dirty="0"/>
          </a:p>
        </p:txBody>
      </p:sp>
      <p:sp>
        <p:nvSpPr>
          <p:cNvPr id="3" name="Content Placeholder 2"/>
          <p:cNvSpPr>
            <a:spLocks noGrp="1"/>
          </p:cNvSpPr>
          <p:nvPr>
            <p:ph idx="1"/>
          </p:nvPr>
        </p:nvSpPr>
        <p:spPr/>
        <p:txBody>
          <a:bodyPr/>
          <a:lstStyle/>
          <a:p>
            <a:r>
              <a:rPr lang="en-US" dirty="0" smtClean="0"/>
              <a:t>We’re processing data loaded by the </a:t>
            </a:r>
            <a:r>
              <a:rPr lang="en-US" dirty="0" err="1" smtClean="0"/>
              <a:t>CImg</a:t>
            </a:r>
            <a:r>
              <a:rPr lang="en-US" dirty="0" smtClean="0"/>
              <a:t> library. It puts all of the red pixel data into a contiguous array, one row at a time, then all the green, then all the blue.</a:t>
            </a:r>
          </a:p>
          <a:p>
            <a:r>
              <a:rPr lang="en-US" dirty="0" smtClean="0"/>
              <a:t>So one x value will be next to the next x value in memory.</a:t>
            </a:r>
          </a:p>
          <a:p>
            <a:pPr lvl="1"/>
            <a:r>
              <a:rPr lang="en-US" dirty="0" smtClean="0"/>
              <a:t>i.e. (2,9) will be next to (3,9), as we’re going down the row.</a:t>
            </a:r>
          </a:p>
          <a:p>
            <a:pPr lvl="1"/>
            <a:r>
              <a:rPr lang="en-US" dirty="0" smtClean="0"/>
              <a:t>Cache locality: always iterate along memory!</a:t>
            </a:r>
          </a:p>
          <a:p>
            <a:r>
              <a:rPr lang="en-US" dirty="0" smtClean="0"/>
              <a:t>Other image libraries will “interleave” the color data, so the array holds one red value, then one green, then one blue, then the next red, and so forth.</a:t>
            </a:r>
          </a:p>
          <a:p>
            <a:pPr lvl="1"/>
            <a:r>
              <a:rPr lang="en-US" dirty="0" smtClean="0"/>
              <a:t>NEON has commands for handling this, using the vector load 3 command, which will automatically un-interleave the data for you.</a:t>
            </a:r>
          </a:p>
        </p:txBody>
      </p:sp>
    </p:spTree>
    <p:extLst>
      <p:ext uri="{BB962C8B-B14F-4D97-AF65-F5344CB8AC3E}">
        <p14:creationId xmlns:p14="http://schemas.microsoft.com/office/powerpoint/2010/main" val="3198543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 Array Accesses</a:t>
            </a:r>
          </a:p>
        </p:txBody>
      </p:sp>
      <p:sp>
        <p:nvSpPr>
          <p:cNvPr id="3" name="Content Placeholder 2"/>
          <p:cNvSpPr>
            <a:spLocks noGrp="1"/>
          </p:cNvSpPr>
          <p:nvPr>
            <p:ph idx="1"/>
          </p:nvPr>
        </p:nvSpPr>
        <p:spPr/>
        <p:txBody>
          <a:bodyPr/>
          <a:lstStyle/>
          <a:p>
            <a:r>
              <a:rPr lang="en-US" dirty="0" smtClean="0"/>
              <a:t>For 1D arrays, calculating the memory address to read from is easy. arr[50] = arr + 50 * </a:t>
            </a:r>
            <a:r>
              <a:rPr lang="en-US" dirty="0" err="1" smtClean="0"/>
              <a:t>sizeof</a:t>
            </a:r>
            <a:r>
              <a:rPr lang="en-US" dirty="0" smtClean="0"/>
              <a:t> (unsigned char).</a:t>
            </a:r>
          </a:p>
          <a:p>
            <a:pPr lvl="1"/>
            <a:r>
              <a:rPr lang="en-US" dirty="0" smtClean="0"/>
              <a:t>Remember: arrays are pointers and pointers are arrays, and they’re all just 32-bit memory addresses on our system.</a:t>
            </a:r>
          </a:p>
          <a:p>
            <a:r>
              <a:rPr lang="en-US" dirty="0" smtClean="0"/>
              <a:t>For the color array that we’re reading from, it’s basically a three dimensional array: arr[color][height][width].</a:t>
            </a:r>
          </a:p>
          <a:p>
            <a:r>
              <a:rPr lang="en-US" dirty="0" smtClean="0"/>
              <a:t>So </a:t>
            </a:r>
            <a:r>
              <a:rPr lang="en-US" dirty="0"/>
              <a:t>let's say we want the red value at coordinate (5,9</a:t>
            </a:r>
            <a:r>
              <a:rPr lang="en-US" dirty="0" smtClean="0"/>
              <a:t>), it’s like we’re trying to access arr[0][9][5] = arr + 9*width + 5</a:t>
            </a:r>
          </a:p>
          <a:p>
            <a:r>
              <a:rPr lang="en-US" dirty="0" smtClean="0"/>
              <a:t>If we want the green value at (5,9), then we have to move past all width*height values in the red part:</a:t>
            </a:r>
          </a:p>
          <a:p>
            <a:pPr lvl="1"/>
            <a:r>
              <a:rPr lang="en-US" dirty="0" smtClean="0"/>
              <a:t>The address to read from is: arr + width*height + 9*width + 5</a:t>
            </a:r>
          </a:p>
          <a:p>
            <a:pPr lvl="1"/>
            <a:r>
              <a:rPr lang="en-US" dirty="0" smtClean="0"/>
              <a:t>And if you want the blue value: arr + 2*width*height + 9*width + 5</a:t>
            </a:r>
            <a:endParaRPr lang="en-US" dirty="0"/>
          </a:p>
          <a:p>
            <a:endParaRPr lang="en-US" dirty="0"/>
          </a:p>
        </p:txBody>
      </p:sp>
    </p:spTree>
    <p:extLst>
      <p:ext uri="{BB962C8B-B14F-4D97-AF65-F5344CB8AC3E}">
        <p14:creationId xmlns:p14="http://schemas.microsoft.com/office/powerpoint/2010/main" val="3098739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 Array Accesses</a:t>
            </a:r>
          </a:p>
        </p:txBody>
      </p:sp>
      <p:sp>
        <p:nvSpPr>
          <p:cNvPr id="3" name="Content Placeholder 2"/>
          <p:cNvSpPr>
            <a:spLocks noGrp="1"/>
          </p:cNvSpPr>
          <p:nvPr>
            <p:ph idx="1"/>
          </p:nvPr>
        </p:nvSpPr>
        <p:spPr/>
        <p:txBody>
          <a:bodyPr/>
          <a:lstStyle/>
          <a:p>
            <a:r>
              <a:rPr lang="en-US" dirty="0" smtClean="0"/>
              <a:t>I give you all this code in C, you have to figure it out in assembly.</a:t>
            </a:r>
          </a:p>
          <a:p>
            <a:r>
              <a:rPr lang="en-US" dirty="0" smtClean="0"/>
              <a:t>You </a:t>
            </a:r>
            <a:r>
              <a:rPr lang="en-US" i="1" dirty="0" smtClean="0"/>
              <a:t>can</a:t>
            </a:r>
            <a:r>
              <a:rPr lang="en-US" dirty="0" smtClean="0"/>
              <a:t> use the C preprocessor in assembly files if you rename the file from .s to .S (i.e. capital S). </a:t>
            </a:r>
          </a:p>
          <a:p>
            <a:r>
              <a:rPr lang="en-US" dirty="0" smtClean="0"/>
              <a:t>Would probably be easier to use a function.</a:t>
            </a:r>
            <a:endParaRPr lang="en-US" dirty="0"/>
          </a:p>
        </p:txBody>
      </p:sp>
    </p:spTree>
    <p:extLst>
      <p:ext uri="{BB962C8B-B14F-4D97-AF65-F5344CB8AC3E}">
        <p14:creationId xmlns:p14="http://schemas.microsoft.com/office/powerpoint/2010/main" val="372981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using ints</a:t>
            </a:r>
            <a:endParaRPr lang="en-US" dirty="0"/>
          </a:p>
        </p:txBody>
      </p:sp>
      <p:sp>
        <p:nvSpPr>
          <p:cNvPr id="3" name="Content Placeholder 2"/>
          <p:cNvSpPr>
            <a:spLocks noGrp="1"/>
          </p:cNvSpPr>
          <p:nvPr>
            <p:ph idx="1"/>
          </p:nvPr>
        </p:nvSpPr>
        <p:spPr/>
        <p:txBody>
          <a:bodyPr/>
          <a:lstStyle/>
          <a:p>
            <a:r>
              <a:rPr lang="en-US" dirty="0" smtClean="0"/>
              <a:t>Floating point math, especially division, can be very slow.</a:t>
            </a:r>
          </a:p>
          <a:p>
            <a:r>
              <a:rPr lang="en-US" dirty="0" smtClean="0"/>
              <a:t>Here’s a key observation: if you’re going to be multiplying a 8-bit value by a floating point number like 0.23430312480312, and storing it back into a char, all that extra precision is just going to be wasted, because the result has only 8 bits.</a:t>
            </a:r>
          </a:p>
          <a:p>
            <a:r>
              <a:rPr lang="en-US" dirty="0" smtClean="0"/>
              <a:t>POWER TRICK: so convert any number you want to multiply a char by to a fraction of 256. Why?</a:t>
            </a:r>
          </a:p>
          <a:p>
            <a:r>
              <a:rPr lang="en-US" dirty="0" smtClean="0"/>
              <a:t>Because dividing by 256 is a simple and FAST 8-bit shift.</a:t>
            </a:r>
          </a:p>
          <a:p>
            <a:r>
              <a:rPr lang="en-US" dirty="0" smtClean="0"/>
              <a:t>For example, the first magic number in sepia toning is 0.393. </a:t>
            </a:r>
          </a:p>
          <a:p>
            <a:pPr lvl="1"/>
            <a:r>
              <a:rPr lang="en-US" dirty="0" smtClean="0"/>
              <a:t>0.393 * 256 = 100.6. So we’ll call this 101/256</a:t>
            </a:r>
          </a:p>
          <a:p>
            <a:r>
              <a:rPr lang="en-US" dirty="0" smtClean="0"/>
              <a:t>So we multiply our value by 101, and then right shift 8 times.</a:t>
            </a:r>
            <a:endParaRPr lang="en-US" dirty="0"/>
          </a:p>
        </p:txBody>
      </p:sp>
    </p:spTree>
    <p:extLst>
      <p:ext uri="{BB962C8B-B14F-4D97-AF65-F5344CB8AC3E}">
        <p14:creationId xmlns:p14="http://schemas.microsoft.com/office/powerpoint/2010/main" val="2134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using ints</a:t>
            </a:r>
            <a:endParaRPr lang="en-US" dirty="0"/>
          </a:p>
        </p:txBody>
      </p:sp>
      <p:sp>
        <p:nvSpPr>
          <p:cNvPr id="3" name="Content Placeholder 2"/>
          <p:cNvSpPr>
            <a:spLocks noGrp="1"/>
          </p:cNvSpPr>
          <p:nvPr>
            <p:ph idx="1"/>
          </p:nvPr>
        </p:nvSpPr>
        <p:spPr/>
        <p:txBody>
          <a:bodyPr/>
          <a:lstStyle/>
          <a:p>
            <a:r>
              <a:rPr lang="en-US" dirty="0" smtClean="0"/>
              <a:t>Catch: multiplying two eight bit values means you need 16-bits of space for the result, at least temporarily.</a:t>
            </a:r>
          </a:p>
          <a:p>
            <a:r>
              <a:rPr lang="en-US" dirty="0" smtClean="0"/>
              <a:t>Example: multiply 122 by 0.393.</a:t>
            </a:r>
          </a:p>
          <a:p>
            <a:r>
              <a:rPr lang="en-US" dirty="0" smtClean="0"/>
              <a:t>char x = 122;</a:t>
            </a:r>
          </a:p>
          <a:p>
            <a:r>
              <a:rPr lang="en-US" dirty="0" smtClean="0"/>
              <a:t>short y = x * 101; //Move from 8-bit to 16-bit temporarily</a:t>
            </a:r>
          </a:p>
          <a:p>
            <a:r>
              <a:rPr lang="en-US" dirty="0" smtClean="0"/>
              <a:t>x = y &gt;&gt; 8; //Divide by 256, store the result in 8-bit x</a:t>
            </a:r>
          </a:p>
          <a:p>
            <a:r>
              <a:rPr lang="en-US" dirty="0" smtClean="0"/>
              <a:t>Wrap this in a loop loading and storing values from an input and output array, and you have a functional bit of code.</a:t>
            </a:r>
          </a:p>
          <a:p>
            <a:r>
              <a:rPr lang="en-US" dirty="0" smtClean="0"/>
              <a:t>Error: this approximation above gives you 48.133; full floating point math would have given you 47.946. With rounding, it should be the same, without rounding you might be off by 1.</a:t>
            </a:r>
          </a:p>
          <a:p>
            <a:endParaRPr lang="en-US" dirty="0"/>
          </a:p>
        </p:txBody>
      </p:sp>
    </p:spTree>
    <p:extLst>
      <p:ext uri="{BB962C8B-B14F-4D97-AF65-F5344CB8AC3E}">
        <p14:creationId xmlns:p14="http://schemas.microsoft.com/office/powerpoint/2010/main" val="25756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this in NEON</a:t>
            </a:r>
            <a:endParaRPr lang="en-US" dirty="0"/>
          </a:p>
        </p:txBody>
      </p:sp>
      <p:sp>
        <p:nvSpPr>
          <p:cNvPr id="3" name="Content Placeholder 2"/>
          <p:cNvSpPr>
            <a:spLocks noGrp="1"/>
          </p:cNvSpPr>
          <p:nvPr>
            <p:ph idx="1"/>
          </p:nvPr>
        </p:nvSpPr>
        <p:spPr/>
        <p:txBody>
          <a:bodyPr/>
          <a:lstStyle/>
          <a:p>
            <a:r>
              <a:rPr lang="en-US" dirty="0" smtClean="0"/>
              <a:t>Move from 8-bit to 16-bit (d10 holds our original data): </a:t>
            </a:r>
          </a:p>
          <a:p>
            <a:pPr lvl="1"/>
            <a:r>
              <a:rPr lang="en-US" dirty="0"/>
              <a:t>vmovl.u8 q0, </a:t>
            </a:r>
            <a:r>
              <a:rPr lang="en-US" dirty="0" smtClean="0"/>
              <a:t>d10</a:t>
            </a:r>
          </a:p>
          <a:p>
            <a:r>
              <a:rPr lang="en-US" dirty="0" smtClean="0"/>
              <a:t>Multiply two vectors (q1 holds the integer fractions to multiply):</a:t>
            </a:r>
          </a:p>
          <a:p>
            <a:pPr lvl="1"/>
            <a:r>
              <a:rPr lang="en-US" dirty="0"/>
              <a:t>vmull.u16 </a:t>
            </a:r>
            <a:r>
              <a:rPr lang="en-US" dirty="0" smtClean="0"/>
              <a:t>q2, q0, q1</a:t>
            </a:r>
          </a:p>
          <a:p>
            <a:r>
              <a:rPr lang="en-US" dirty="0" smtClean="0"/>
              <a:t>Right shift and narrow to 8-bits, saturating result:</a:t>
            </a:r>
          </a:p>
          <a:p>
            <a:pPr lvl="1"/>
            <a:r>
              <a:rPr lang="en-US" dirty="0" smtClean="0"/>
              <a:t>vqshrn.u16 d10</a:t>
            </a:r>
            <a:r>
              <a:rPr lang="en-US" dirty="0"/>
              <a:t>, </a:t>
            </a:r>
            <a:r>
              <a:rPr lang="en-US" dirty="0" smtClean="0"/>
              <a:t>q0, #8</a:t>
            </a:r>
          </a:p>
          <a:p>
            <a:r>
              <a:rPr lang="en-US" dirty="0" smtClean="0"/>
              <a:t>The q in the instruction stands for “saturate”, which means if the value exceeds 255 it will be set to 255.</a:t>
            </a:r>
          </a:p>
          <a:p>
            <a:r>
              <a:rPr lang="en-US" dirty="0" smtClean="0"/>
              <a:t>Combine with some vector loads and stores, and you’ve got an operational sepia tone program.</a:t>
            </a:r>
            <a:endParaRPr lang="en-US" dirty="0"/>
          </a:p>
        </p:txBody>
      </p:sp>
    </p:spTree>
    <p:extLst>
      <p:ext uri="{BB962C8B-B14F-4D97-AF65-F5344CB8AC3E}">
        <p14:creationId xmlns:p14="http://schemas.microsoft.com/office/powerpoint/2010/main" val="219695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Deal floats</a:t>
            </a:r>
            <a:endParaRPr lang="en-US" dirty="0"/>
          </a:p>
        </p:txBody>
      </p:sp>
      <p:sp>
        <p:nvSpPr>
          <p:cNvPr id="3" name="Content Placeholder 2"/>
          <p:cNvSpPr>
            <a:spLocks noGrp="1"/>
          </p:cNvSpPr>
          <p:nvPr>
            <p:ph idx="1"/>
          </p:nvPr>
        </p:nvSpPr>
        <p:spPr/>
        <p:txBody>
          <a:bodyPr/>
          <a:lstStyle/>
          <a:p>
            <a:r>
              <a:rPr lang="en-US" dirty="0" smtClean="0"/>
              <a:t>So far this semester, we’ve avoided talking about floating point numbers in assembly because they’re slow.</a:t>
            </a:r>
          </a:p>
          <a:p>
            <a:pPr lvl="1"/>
            <a:r>
              <a:rPr lang="en-US" dirty="0" smtClean="0"/>
              <a:t>...and because ARM doesn’t support them by default.</a:t>
            </a:r>
          </a:p>
          <a:p>
            <a:r>
              <a:rPr lang="en-US" dirty="0" smtClean="0"/>
              <a:t>If you want floating point support on an ARM chip, you have to buy an ARM chip that includes it. Not all do! Cheap ones have to do everything in integers.</a:t>
            </a:r>
          </a:p>
          <a:p>
            <a:r>
              <a:rPr lang="en-US" dirty="0" smtClean="0"/>
              <a:t>Normal registers in the ARM32 standard (R0-R15) are all integer registers, either signed or unsigned.</a:t>
            </a:r>
          </a:p>
          <a:p>
            <a:r>
              <a:rPr lang="en-US" dirty="0" smtClean="0"/>
              <a:t>If your CPU has support for floating point, then you have a second set of registers, named S0-S31 (S = single precision).</a:t>
            </a:r>
          </a:p>
          <a:p>
            <a:r>
              <a:rPr lang="en-US" dirty="0" smtClean="0"/>
              <a:t>If your CPU has NEON support, then you also have D0-D31 and Q0-Q15 (D = double wide registers, Q = quad wide).</a:t>
            </a:r>
          </a:p>
          <a:p>
            <a:endParaRPr lang="en-US" dirty="0"/>
          </a:p>
        </p:txBody>
      </p:sp>
    </p:spTree>
    <p:extLst>
      <p:ext uri="{BB962C8B-B14F-4D97-AF65-F5344CB8AC3E}">
        <p14:creationId xmlns:p14="http://schemas.microsoft.com/office/powerpoint/2010/main" val="82140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108</TotalTime>
  <Words>1700</Words>
  <Application>Microsoft Office PowerPoint</Application>
  <PresentationFormat>On-screen Show (4:3)</PresentationFormat>
  <Paragraphs>122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Rockwell</vt:lpstr>
      <vt:lpstr>Rockwell Condensed</vt:lpstr>
      <vt:lpstr>Wingdings</vt:lpstr>
      <vt:lpstr>Wood Type</vt:lpstr>
      <vt:lpstr>CSCI 45 – Assembly Floats</vt:lpstr>
      <vt:lpstr>Agenda</vt:lpstr>
      <vt:lpstr>3D Array Accesses</vt:lpstr>
      <vt:lpstr>3D Array Accesses</vt:lpstr>
      <vt:lpstr>3D Array Accesses</vt:lpstr>
      <vt:lpstr>Floating point using ints</vt:lpstr>
      <vt:lpstr>Floating point using ints</vt:lpstr>
      <vt:lpstr>How to do this in NEON</vt:lpstr>
      <vt:lpstr>The Real Deal floats</vt:lpstr>
      <vt:lpstr>The Real Deal</vt:lpstr>
      <vt:lpstr>The IEEE 754 Floating point standard</vt:lpstr>
      <vt:lpstr>The IEEE 754 Floating point standard</vt:lpstr>
      <vt:lpstr>Mantissas Explained</vt:lpstr>
      <vt:lpstr>Example #1: 3.0</vt:lpstr>
      <vt:lpstr>Example #2: 3.25</vt:lpstr>
      <vt:lpstr>Example #3: 8.25</vt:lpstr>
      <vt:lpstr>More examples</vt:lpstr>
      <vt:lpstr>Special cases</vt:lpstr>
      <vt:lpstr>Special Cases</vt:lpstr>
      <vt:lpstr>Doubles</vt:lpstr>
      <vt:lpstr>Single vs. double precision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 Assembly Floats</dc:title>
  <dc:creator>Bill</dc:creator>
  <cp:lastModifiedBy>William Kerney</cp:lastModifiedBy>
  <cp:revision>15</cp:revision>
  <dcterms:created xsi:type="dcterms:W3CDTF">2006-08-16T00:00:00Z</dcterms:created>
  <dcterms:modified xsi:type="dcterms:W3CDTF">2016-04-14T09:03:01Z</dcterms:modified>
</cp:coreProperties>
</file>