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1.xml" ContentType="application/vnd.openxmlformats-officedocument.presentationml.notesSlide+xml"/>
  <Override PartName="/ppt/tags/tag60.xml" ContentType="application/vnd.openxmlformats-officedocument.presentationml.tags+xml"/>
  <Override PartName="/ppt/notesSlides/notesSlide52.xml" ContentType="application/vnd.openxmlformats-officedocument.presentationml.notesSlide+xml"/>
  <Override PartName="/ppt/tags/tag61.xml" ContentType="application/vnd.openxmlformats-officedocument.presentationml.tags+xml"/>
  <Override PartName="/ppt/notesSlides/notesSlide53.xml" ContentType="application/vnd.openxmlformats-officedocument.presentationml.notesSlide+xml"/>
  <Override PartName="/ppt/tags/tag62.xml" ContentType="application/vnd.openxmlformats-officedocument.presentationml.tags+xml"/>
  <Override PartName="/ppt/notesSlides/notesSlide5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7"/>
  </p:notesMasterIdLst>
  <p:handoutMasterIdLst>
    <p:handoutMasterId r:id="rId78"/>
  </p:handoutMasterIdLst>
  <p:sldIdLst>
    <p:sldId id="574" r:id="rId2"/>
    <p:sldId id="489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491" r:id="rId11"/>
    <p:sldId id="508" r:id="rId12"/>
    <p:sldId id="509" r:id="rId13"/>
    <p:sldId id="510" r:id="rId14"/>
    <p:sldId id="558" r:id="rId15"/>
    <p:sldId id="564" r:id="rId16"/>
    <p:sldId id="572" r:id="rId17"/>
    <p:sldId id="553" r:id="rId18"/>
    <p:sldId id="554" r:id="rId19"/>
    <p:sldId id="555" r:id="rId20"/>
    <p:sldId id="556" r:id="rId21"/>
    <p:sldId id="557" r:id="rId22"/>
    <p:sldId id="563" r:id="rId23"/>
    <p:sldId id="490" r:id="rId24"/>
    <p:sldId id="511" r:id="rId25"/>
    <p:sldId id="512" r:id="rId26"/>
    <p:sldId id="513" r:id="rId27"/>
    <p:sldId id="514" r:id="rId28"/>
    <p:sldId id="515" r:id="rId29"/>
    <p:sldId id="516" r:id="rId30"/>
    <p:sldId id="492" r:id="rId31"/>
    <p:sldId id="517" r:id="rId32"/>
    <p:sldId id="518" r:id="rId33"/>
    <p:sldId id="519" r:id="rId34"/>
    <p:sldId id="565" r:id="rId35"/>
    <p:sldId id="559" r:id="rId36"/>
    <p:sldId id="560" r:id="rId37"/>
    <p:sldId id="561" r:id="rId38"/>
    <p:sldId id="562" r:id="rId39"/>
    <p:sldId id="566" r:id="rId40"/>
    <p:sldId id="493" r:id="rId41"/>
    <p:sldId id="520" r:id="rId42"/>
    <p:sldId id="521" r:id="rId43"/>
    <p:sldId id="522" r:id="rId44"/>
    <p:sldId id="523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67" r:id="rId53"/>
    <p:sldId id="550" r:id="rId54"/>
    <p:sldId id="551" r:id="rId55"/>
    <p:sldId id="552" r:id="rId56"/>
    <p:sldId id="549" r:id="rId57"/>
    <p:sldId id="569" r:id="rId58"/>
    <p:sldId id="570" r:id="rId59"/>
    <p:sldId id="568" r:id="rId60"/>
    <p:sldId id="535" r:id="rId61"/>
    <p:sldId id="536" r:id="rId62"/>
    <p:sldId id="537" r:id="rId63"/>
    <p:sldId id="538" r:id="rId64"/>
    <p:sldId id="539" r:id="rId65"/>
    <p:sldId id="540" r:id="rId66"/>
    <p:sldId id="541" r:id="rId67"/>
    <p:sldId id="542" r:id="rId68"/>
    <p:sldId id="543" r:id="rId69"/>
    <p:sldId id="544" r:id="rId70"/>
    <p:sldId id="545" r:id="rId71"/>
    <p:sldId id="546" r:id="rId72"/>
    <p:sldId id="547" r:id="rId73"/>
    <p:sldId id="548" r:id="rId74"/>
    <p:sldId id="571" r:id="rId75"/>
    <p:sldId id="573" r:id="rId76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mic Sans MS" panose="030F0902030302020204" pitchFamily="66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Wingdings 2" pitchFamily="2" charset="2"/>
      <p:regular r:id="rId91"/>
    </p:embeddedFont>
  </p:embeddedFontLst>
  <p:custDataLst>
    <p:tags r:id="rId9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0E9FC"/>
    <a:srgbClr val="D3FEA0"/>
    <a:srgbClr val="7F0055"/>
    <a:srgbClr val="FF8080"/>
    <a:srgbClr val="FFEBEB"/>
    <a:srgbClr val="6699FF"/>
    <a:srgbClr val="9BD0FB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3" autoAdjust="0"/>
    <p:restoredTop sz="82143" autoAdjust="0"/>
  </p:normalViewPr>
  <p:slideViewPr>
    <p:cSldViewPr>
      <p:cViewPr varScale="1">
        <p:scale>
          <a:sx n="103" d="100"/>
          <a:sy n="103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31379D9-03CF-454A-879E-E8F1F7A2ED0D}" type="datetimeFigureOut">
              <a:rPr lang="de-DE" smtClean="0"/>
              <a:t>19.06.18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10EF355A-2E3C-4F62-BBBE-126AF7D4214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8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8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4D168-4BD9-4759-B162-49C31E56C871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/>
              <a:t>Bis hier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13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Hier: evtl.</a:t>
            </a:r>
            <a:r>
              <a:rPr lang="de-DE" baseline="0" dirty="0"/>
              <a:t> ergänzen Schlüsselwort </a:t>
            </a:r>
            <a:r>
              <a:rPr lang="de-DE" baseline="0" dirty="0" err="1"/>
              <a:t>protected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 </a:t>
            </a:r>
            <a:r>
              <a:rPr lang="de-DE" baseline="0" dirty="0" err="1"/>
              <a:t>Konstruktor</a:t>
            </a:r>
            <a:r>
              <a:rPr lang="de-DE" baseline="0" dirty="0"/>
              <a:t>, eine Methode oder ein Attribut können mit dem Schlüsselwort </a:t>
            </a:r>
            <a:r>
              <a:rPr lang="de-DE" baseline="0" dirty="0" err="1"/>
              <a:t>protected</a:t>
            </a:r>
            <a:r>
              <a:rPr lang="de-DE" baseline="0" dirty="0"/>
              <a:t> deklariert werden  =&gt; dann kann von allen Unterklassen und von allen Klassen innerhalb desselben Pakets darauf zugegriffen werden (in UML: #)</a:t>
            </a:r>
          </a:p>
          <a:p>
            <a:endParaRPr lang="de-DE" baseline="0" dirty="0"/>
          </a:p>
          <a:p>
            <a:r>
              <a:rPr lang="de-DE" baseline="0" dirty="0"/>
              <a:t>Hinweis: Attribute sollten generell als private deklariert werden, um das Geheimnisprinzip zu bewahren. Aus </a:t>
            </a:r>
            <a:r>
              <a:rPr lang="de-DE" baseline="0" dirty="0" err="1"/>
              <a:t>Unteklassen</a:t>
            </a:r>
            <a:r>
              <a:rPr lang="de-DE" baseline="0" dirty="0"/>
              <a:t> heraus kann dann nicht direkt auf die Attribute zugegriffen werden, sondern nur über die Methoden, die dann als </a:t>
            </a:r>
            <a:r>
              <a:rPr lang="de-DE" baseline="0" dirty="0" err="1"/>
              <a:t>protected</a:t>
            </a:r>
            <a:r>
              <a:rPr lang="de-DE" baseline="0" dirty="0"/>
              <a:t> oder public deklariert werden müssen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Inheritance-Vorlesung-01-People/edu.hm.cs.swe2.inheritance.people/Person.java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2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8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84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Inheritance-Vorlesung-01-People/edu.hm.cs.swe2.inheritance.people/Main.java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6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9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Bis hier.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2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157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56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51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23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Inheritance-Vorlesung-02-People/edu.hm.cs.swe2.inheritance.people.constructor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85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3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1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Generalisierung</a:t>
            </a:r>
            <a:r>
              <a:rPr lang="de-DE" baseline="0" dirty="0"/>
              <a:t> ermöglicht es, gemeinsame Eigenschaften und Verhaltensweisen von Klassen in einer allgemeinen Klasse (der Oberklasse) zusammenzufassen. </a:t>
            </a:r>
          </a:p>
          <a:p>
            <a:r>
              <a:rPr lang="de-DE" baseline="0" dirty="0"/>
              <a:t>Dabei muss immer gelten: Jedes Objekt der Unterklasse „ist ein (</a:t>
            </a:r>
            <a:r>
              <a:rPr lang="de-DE" baseline="0" dirty="0" err="1"/>
              <a:t>is</a:t>
            </a:r>
            <a:r>
              <a:rPr lang="de-DE" baseline="0" dirty="0"/>
              <a:t> a) „ Objekt der Oberklasse, sonst handelt es sich nicht um eine wirkliche Generalisierung bzw. Verallgemeinerung.</a:t>
            </a:r>
          </a:p>
          <a:p>
            <a:endParaRPr lang="de-DE" baseline="0" dirty="0"/>
          </a:p>
          <a:p>
            <a:r>
              <a:rPr lang="de-DE" baseline="0" dirty="0"/>
              <a:t>Klassen können spezialisiert werden, d.h. eine Klasse bekommt eine Unterklasse. Sie enthält zusätzliche Attribute und / oder Operationen der bisherigen Klasse)</a:t>
            </a:r>
          </a:p>
          <a:p>
            <a:r>
              <a:rPr lang="de-DE" baseline="0" dirty="0"/>
              <a:t>Muss eine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20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Bezug auf Vererbung: Soll</a:t>
            </a:r>
            <a:r>
              <a:rPr lang="de-DE" baseline="0" dirty="0"/>
              <a:t> es von einer Oberklasse keine Objekt geben, dann wird diese durch </a:t>
            </a:r>
            <a:r>
              <a:rPr lang="de-DE" baseline="0" dirty="0" err="1"/>
              <a:t>abstract</a:t>
            </a:r>
            <a:r>
              <a:rPr lang="de-DE" baseline="0" dirty="0"/>
              <a:t> gekennzeichnet.</a:t>
            </a:r>
          </a:p>
          <a:p>
            <a:endParaRPr lang="de-DE" baseline="0" dirty="0"/>
          </a:p>
          <a:p>
            <a:r>
              <a:rPr lang="de-DE" baseline="0" dirty="0"/>
              <a:t>Von einer Klasse, die als </a:t>
            </a:r>
            <a:r>
              <a:rPr lang="de-DE" baseline="0" dirty="0" err="1"/>
              <a:t>abstract</a:t>
            </a:r>
            <a:r>
              <a:rPr lang="de-DE" baseline="0" dirty="0"/>
              <a:t> gekennzeichnet ist, können keine Objekte erzeugt werden. Wenn Sie den </a:t>
            </a:r>
            <a:r>
              <a:rPr lang="de-DE" baseline="0" dirty="0" err="1"/>
              <a:t>Konstruktor</a:t>
            </a:r>
            <a:r>
              <a:rPr lang="de-DE" baseline="0" dirty="0"/>
              <a:t> einer abstrakten Klassen aufrufen erhalten sie eine Fehlermeldung. </a:t>
            </a:r>
          </a:p>
          <a:p>
            <a:r>
              <a:rPr lang="de-DE" baseline="0" dirty="0"/>
              <a:t>Eine abstrakte Klasse besitz i.d.R. Konstruktoren, die jedoch nur von den Unterklassen aufgerufen werden können. Voraussetzung dazu ist, dass die Konstruktoren als public oder </a:t>
            </a:r>
            <a:r>
              <a:rPr lang="de-DE" baseline="0" dirty="0" err="1"/>
              <a:t>protected</a:t>
            </a:r>
            <a:r>
              <a:rPr lang="de-DE" baseline="0" dirty="0"/>
              <a:t> gekennzeichnet sind.</a:t>
            </a:r>
          </a:p>
          <a:p>
            <a:endParaRPr lang="de-DE" baseline="0" dirty="0"/>
          </a:p>
          <a:p>
            <a:r>
              <a:rPr lang="de-DE" dirty="0"/>
              <a:t>Eigenschaften: </a:t>
            </a:r>
          </a:p>
          <a:p>
            <a:pPr lvl="1"/>
            <a:r>
              <a:rPr lang="de-DE" dirty="0"/>
              <a:t>Mindestens eine abstrakte Operation </a:t>
            </a:r>
          </a:p>
          <a:p>
            <a:pPr lvl="2"/>
            <a:r>
              <a:rPr lang="de-DE" dirty="0"/>
              <a:t>Definiert nur Methodensignatur ohne Implementierung 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1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  <a:p>
            <a:pPr lvl="1"/>
            <a:r>
              <a:rPr lang="de-DE" dirty="0"/>
              <a:t>Zusätzlich in abstrakter Klasse auch konkrete Methoden möglich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772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63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Plus anschließend Aufgabe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3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hier;  </a:t>
            </a:r>
            <a:r>
              <a:rPr lang="de-DE"/>
              <a:t>braucht Beispiel!</a:t>
            </a:r>
          </a:p>
          <a:p>
            <a:r>
              <a:rPr lang="de-DE" dirty="0"/>
              <a:t>Oder auch Verdeckung genannt</a:t>
            </a:r>
            <a:r>
              <a:rPr lang="de-DE" baseline="0" dirty="0"/>
              <a:t> -&gt; Kapitel 5 – Seite 58</a:t>
            </a:r>
          </a:p>
          <a:p>
            <a:endParaRPr lang="de-DE" baseline="0" dirty="0"/>
          </a:p>
          <a:p>
            <a:r>
              <a:rPr lang="de-DE" baseline="0" dirty="0"/>
              <a:t>Verschattet = verdeckt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50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3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38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039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8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Extrahieren gemeinsamer Merkmale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0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91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6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9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-Methoden bieten zum Teil nur minimale Funktionalität: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toString</a:t>
            </a:r>
            <a:r>
              <a:rPr lang="de-DE" dirty="0"/>
              <a:t> liefert einen String der Form</a:t>
            </a:r>
          </a:p>
          <a:p>
            <a:r>
              <a:rPr lang="de-DE" dirty="0"/>
              <a:t>    </a:t>
            </a:r>
            <a:r>
              <a:rPr lang="de-DE" dirty="0" err="1"/>
              <a:t>classname@hashcode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equals</a:t>
            </a:r>
            <a:r>
              <a:rPr lang="de-DE" dirty="0"/>
              <a:t> prüft Identität (wie der Vergleich mit ==), nicht logische Gleichheit</a:t>
            </a:r>
          </a:p>
          <a:p>
            <a:r>
              <a:rPr lang="de-DE" dirty="0"/>
              <a:t>    </a:t>
            </a:r>
            <a:r>
              <a:rPr lang="de-DE" dirty="0" err="1"/>
              <a:t>hashCode</a:t>
            </a:r>
            <a:r>
              <a:rPr lang="de-DE" dirty="0"/>
              <a:t> bezieht sich auf Speicheradresse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86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jeder Konstruktoren.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622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</a:t>
            </a:r>
            <a:r>
              <a:rPr lang="de-DE" baseline="0"/>
              <a:t>jeder Konstruktoren.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2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38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940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in Programmiersprachen</a:t>
            </a:r>
          </a:p>
          <a:p>
            <a:pPr lvl="1"/>
            <a:r>
              <a:rPr lang="de-DE" dirty="0"/>
              <a:t>Direkte Unterstützung in Java und </a:t>
            </a:r>
            <a:r>
              <a:rPr lang="de-DE" dirty="0" err="1"/>
              <a:t>VisualBasic</a:t>
            </a:r>
            <a:endParaRPr lang="de-DE" dirty="0"/>
          </a:p>
          <a:p>
            <a:pPr lvl="1"/>
            <a:r>
              <a:rPr lang="de-DE" dirty="0"/>
              <a:t>Realisiert durch Vererbung in C++, Eiffel und Smalltalk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178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4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985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896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071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37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52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1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aseline="0">
                <a:solidFill>
                  <a:schemeClr val="accent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68688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02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9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7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0213" y="274638"/>
            <a:ext cx="2176462" cy="6107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76988" cy="6107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7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5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Arial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Arial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Arial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67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5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9950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4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2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9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58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4638"/>
            <a:ext cx="54070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7575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fld id="{D1265ACD-8CF3-4A2A-A304-86FCF731DD9B}" type="slidenum">
              <a:rPr lang="de-DE" sz="1000">
                <a:solidFill>
                  <a:srgbClr val="FF9A00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de-DE" sz="1000" dirty="0">
                <a:solidFill>
                  <a:srgbClr val="FF9A00"/>
                </a:solidFill>
              </a:rPr>
              <a:t>    </a:t>
            </a:r>
          </a:p>
        </p:txBody>
      </p:sp>
      <p:pic>
        <p:nvPicPr>
          <p:cNvPr id="10247" name="Picture 7" descr="RZ_logo_FH_RGB_web3_klein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6541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ectangle 8"/>
          <p:cNvSpPr>
            <a:spLocks noChangeArrowheads="1"/>
          </p:cNvSpPr>
          <p:nvPr userDrawn="1"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Förster/Riedhammer </a:t>
            </a:r>
          </a:p>
        </p:txBody>
      </p:sp>
      <p:sp>
        <p:nvSpPr>
          <p:cNvPr id="10249" name="Line 9"/>
          <p:cNvSpPr>
            <a:spLocks noChangeShapeType="1"/>
          </p:cNvSpPr>
          <p:nvPr userDrawn="1"/>
        </p:nvSpPr>
        <p:spPr bwMode="auto">
          <a:xfrm>
            <a:off x="36513" y="6443663"/>
            <a:ext cx="9144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dirty="0"/>
          </a:p>
        </p:txBody>
      </p:sp>
      <p:sp>
        <p:nvSpPr>
          <p:cNvPr id="10250" name="Line 10"/>
          <p:cNvSpPr>
            <a:spLocks noChangeShapeType="1"/>
          </p:cNvSpPr>
          <p:nvPr userDrawn="1"/>
        </p:nvSpPr>
        <p:spPr bwMode="auto">
          <a:xfrm>
            <a:off x="0" y="1196975"/>
            <a:ext cx="9180513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44208" y="6480001"/>
            <a:ext cx="201622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Kapitel</a:t>
            </a:r>
            <a:r>
              <a:rPr lang="de-DE" sz="1000" baseline="0" dirty="0">
                <a:solidFill>
                  <a:srgbClr val="FF9A00"/>
                </a:solidFill>
              </a:rPr>
              <a:t> 11: </a:t>
            </a:r>
            <a:r>
              <a:rPr lang="de-DE" sz="1000" dirty="0">
                <a:solidFill>
                  <a:srgbClr val="FF9A00"/>
                </a:solidFill>
              </a:rPr>
              <a:t> Vererbung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51520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Programmieren</a:t>
            </a:r>
            <a:r>
              <a:rPr lang="en-US" sz="1000" baseline="0" dirty="0">
                <a:solidFill>
                  <a:srgbClr val="FF9A00"/>
                </a:solidFill>
                <a:cs typeface="Arial" charset="0"/>
              </a:rPr>
              <a:t> 2</a:t>
            </a:r>
            <a:endParaRPr lang="de-DE" sz="1000" dirty="0">
              <a:solidFill>
                <a:srgbClr val="FF9A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5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58" r:id="rId10"/>
    <p:sldLayoutId id="2147483659" r:id="rId11"/>
    <p:sldLayoutId id="2147483660" r:id="rId12"/>
    <p:sldLayoutId id="2147483661" r:id="rId13"/>
    <p:sldLayoutId id="2147483666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chemeClr val="accent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Ø"/>
        <a:defRPr sz="24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°"/>
        <a:defRPr sz="22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±"/>
        <a:defRPr sz="20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aseline="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9A390-9307-484F-BA69-FDFD13E6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5F044-29B3-CA40-8ED6-4E93213C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74498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mögliche Vorgehensweisen: </a:t>
            </a: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Bottom-up</a:t>
            </a:r>
            <a:r>
              <a:rPr lang="de-DE" dirty="0"/>
              <a:t>: Vom Speziellen zum Allgemeinen 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Top-down</a:t>
            </a:r>
            <a:r>
              <a:rPr lang="de-DE" dirty="0"/>
              <a:t>: Vom Allgemeinen zum Speziellen 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Wann nimmt man was?</a:t>
            </a:r>
          </a:p>
          <a:p>
            <a:pPr lvl="1"/>
            <a:r>
              <a:rPr lang="de-DE" dirty="0" err="1"/>
              <a:t>Bottom-up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Wenn Gemeinsamkeiten erst in teilfertiger Lösung auffallen</a:t>
            </a:r>
          </a:p>
          <a:p>
            <a:pPr lvl="1"/>
            <a:r>
              <a:rPr lang="de-DE" dirty="0"/>
              <a:t>Top-down:</a:t>
            </a:r>
            <a:br>
              <a:rPr lang="de-DE" dirty="0"/>
            </a:br>
            <a:r>
              <a:rPr lang="de-DE" dirty="0"/>
              <a:t>Wenn man schon vorab weiß, dass es Gemeinsamkeiten gibt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0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07505" y="58771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</a:t>
            </a:r>
            <a:r>
              <a:rPr lang="de-DE" dirty="0" err="1"/>
              <a:t>Bottom-up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Zunächst einzelne Klassen modellieren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Redundanzen feststellen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Gemeinsamkeiten auslagern in Oberklasse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Ursprüngliche Klassen von Oberklasse ableiten und "ausmisten"</a:t>
            </a:r>
          </a:p>
          <a:p>
            <a:endParaRPr lang="de-DE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07505" y="50135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216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216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1161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/>
              <a:t>Schuhefan</a:t>
            </a:r>
            <a:endParaRPr lang="de-DE" sz="2000" b="1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1161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131890" y="2852936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31890" y="3140274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131890" y="3716536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89202" y="4292799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5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2983458" y="3145830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6"/>
          <p:cNvCxnSpPr>
            <a:cxnSpLocks noChangeShapeType="1"/>
            <a:stCxn id="8" idx="0"/>
            <a:endCxn id="13" idx="4"/>
          </p:cNvCxnSpPr>
          <p:nvPr/>
        </p:nvCxnSpPr>
        <p:spPr bwMode="auto">
          <a:xfrm rot="5400000" flipH="1">
            <a:off x="5863183" y="3136305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1520" y="5877272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06852" y="5890477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1" build="allAtOnce" animBg="1"/>
      <p:bldP spid="9" grpId="1" build="allAtOnce" animBg="1"/>
      <p:bldP spid="10" grpId="0" animBg="1"/>
      <p:bldP spid="11" grpId="0" animBg="1"/>
      <p:bldP spid="12" grpId="0" animBg="1"/>
      <p:bldP spid="13" grpId="0" animBg="1"/>
      <p:bldP spid="16" grpId="1" build="allAtOnce" animBg="1"/>
      <p:bldP spid="17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Erst die Gemeinsamkeiten in zentraler Oberklasse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Spezialisierende Klassen definieren, von Oberklasse ableiten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Dann die Spezifika der abgeleiteten Klassen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Gegebenenfalls Zahl der abgeleiteten Klassen sukzessive erweitern</a:t>
            </a:r>
          </a:p>
          <a:p>
            <a:endParaRPr lang="de-DE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52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/>
              <a:t>Fußballfan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-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352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297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latin typeface="+mn-lt"/>
              </a:rPr>
              <a:t>Schuhefan</a:t>
            </a:r>
            <a:endParaRPr lang="de-DE" sz="2000" b="1" dirty="0">
              <a:latin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8297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08297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03253" y="2997100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3253" y="3284438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03253" y="3860700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560565" y="4436963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6"/>
          <p:cNvCxnSpPr>
            <a:cxnSpLocks noChangeShapeType="1"/>
            <a:stCxn id="4" idx="0"/>
            <a:endCxn id="13" idx="4"/>
          </p:cNvCxnSpPr>
          <p:nvPr/>
        </p:nvCxnSpPr>
        <p:spPr bwMode="auto">
          <a:xfrm rot="16200000">
            <a:off x="3054821" y="3289994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7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5400000" flipH="1">
            <a:off x="5934546" y="3280469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2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build="allAtOnce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Vererbungsstruktur entwerfen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1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Unterklasse </a:t>
            </a:r>
            <a:r>
              <a:rPr lang="de-DE" dirty="0"/>
              <a:t>wird durch das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/>
              <a:t> nach dem Klassennamen und gefolgt von dem Namen der Oberklasse spezifiziert</a:t>
            </a:r>
          </a:p>
          <a:p>
            <a:r>
              <a:rPr lang="de-DE" dirty="0"/>
              <a:t>Jede Klasse kann genau eine Oberklasse besitzen </a:t>
            </a:r>
          </a:p>
          <a:p>
            <a:r>
              <a:rPr lang="de-DE" dirty="0"/>
              <a:t>Oberklasse weiß nicht welche Unterklassen zu ihr gehören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Konstruktoren, Methoden oder Attribute können mit dem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deklariert werden </a:t>
            </a:r>
          </a:p>
          <a:p>
            <a:pPr lvl="1"/>
            <a:r>
              <a:rPr lang="de-DE" dirty="0"/>
              <a:t>von allen Unterklassen und von allen Klassen innerhalb desselben Pakets kann darauf zugegriffen werden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72728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Achtung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Semantik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z.B</a:t>
            </a:r>
            <a:r>
              <a:rPr lang="en-US" dirty="0">
                <a:solidFill>
                  <a:schemeClr val="bg1"/>
                </a:solidFill>
              </a:rPr>
              <a:t>. C++</a:t>
            </a:r>
          </a:p>
        </p:txBody>
      </p:sp>
    </p:spTree>
    <p:extLst>
      <p:ext uri="{BB962C8B-B14F-4D97-AF65-F5344CB8AC3E}">
        <p14:creationId xmlns:p14="http://schemas.microsoft.com/office/powerpoint/2010/main" val="41269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Sichtbarkeiten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4653136"/>
            <a:ext cx="8705850" cy="1800523"/>
          </a:xfrm>
        </p:spPr>
        <p:txBody>
          <a:bodyPr/>
          <a:lstStyle/>
          <a:p>
            <a:r>
              <a:rPr lang="en-US" u="sng" dirty="0"/>
              <a:t>Attribute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  <a:p>
            <a:r>
              <a:rPr lang="en-US" u="sng" dirty="0" err="1"/>
              <a:t>Methoden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6162"/>
              </p:ext>
            </p:extLst>
          </p:nvPr>
        </p:nvGraphicFramePr>
        <p:xfrm>
          <a:off x="1001154" y="1339592"/>
          <a:ext cx="7201495" cy="23774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299">
                  <a:extLst>
                    <a:ext uri="{9D8B030D-6E8A-4147-A177-3AD203B41FA5}">
                      <a16:colId xmlns:a16="http://schemas.microsoft.com/office/drawing/2014/main" val="2530483379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008977307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263669823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505587545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7421608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Paket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1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22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i="1" dirty="0" err="1">
                          <a:effectLst/>
                        </a:rPr>
                        <a:t>kein</a:t>
                      </a:r>
                      <a:r>
                        <a:rPr lang="en-US" i="1" baseline="0" dirty="0">
                          <a:effectLst/>
                        </a:rPr>
                        <a:t> </a:t>
                      </a:r>
                      <a:r>
                        <a:rPr lang="en-US" i="1" baseline="0" dirty="0" err="1">
                          <a:effectLst/>
                        </a:rPr>
                        <a:t>Attribut</a:t>
                      </a:r>
                      <a:endParaRPr lang="en-US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35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58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1849" y="393396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http://docs.oracle.com/javase/tutorial/java/javaOO/accesscontrol.html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Definition der Oberklasse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</a:rPr>
              <a:t>Person {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Eigenschaften aller Unterklassen</a:t>
            </a:r>
            <a:br>
              <a:rPr lang="de-DE" sz="20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name</a:t>
            </a:r>
            <a:r>
              <a:rPr lang="de-DE" sz="2000" dirty="0">
                <a:latin typeface="Courier New" pitchFamily="49" charset="0"/>
              </a:rPr>
              <a:t>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age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Funktionalität aller Unterklassen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: </a:t>
            </a:r>
            <a:r>
              <a:rPr lang="de-DE" sz="2000" dirty="0" err="1">
                <a:latin typeface="Courier New" pitchFamily="49" charset="0"/>
              </a:rPr>
              <a:t>Chrrrrr</a:t>
            </a:r>
            <a:r>
              <a:rPr lang="de-DE" sz="2000" dirty="0">
                <a:latin typeface="Courier New" pitchFamily="49" charset="0"/>
              </a:rPr>
              <a:t>.... </a:t>
            </a:r>
            <a:r>
              <a:rPr lang="de-DE" sz="2000" dirty="0" err="1">
                <a:latin typeface="Courier New" pitchFamily="49" charset="0"/>
              </a:rPr>
              <a:t>chrrrr</a:t>
            </a:r>
            <a:r>
              <a:rPr lang="de-DE" sz="2000" dirty="0">
                <a:latin typeface="Courier New" pitchFamily="49" charset="0"/>
              </a:rPr>
              <a:t>...";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  : </a:t>
            </a:r>
            <a:r>
              <a:rPr lang="de-DE" sz="2000" dirty="0" err="1">
                <a:latin typeface="Courier New" pitchFamily="49" charset="0"/>
              </a:rPr>
              <a:t>Mmmh</a:t>
            </a:r>
            <a:r>
              <a:rPr lang="de-DE" sz="2000" dirty="0">
                <a:latin typeface="Courier New" pitchFamily="49" charset="0"/>
              </a:rPr>
              <a:t>, lecker.";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0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CDDBE-D063-3845-B301-9262946BC9E9}"/>
              </a:ext>
            </a:extLst>
          </p:cNvPr>
          <p:cNvSpPr/>
          <p:nvPr/>
        </p:nvSpPr>
        <p:spPr>
          <a:xfrm>
            <a:off x="4067944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Fussballfan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favoriteClub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watchSoccerGame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play</a:t>
            </a:r>
            <a:r>
              <a:rPr lang="de-DE" sz="2000" dirty="0">
                <a:latin typeface="Courier New" pitchFamily="49" charset="0"/>
              </a:rPr>
              <a:t> : ja... Ja... TOOOOOOOR!!!";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Unterklasse definieren (1)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9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58495-E5F1-9C4D-98EF-F260DB29E5D1}"/>
              </a:ext>
            </a:extLst>
          </p:cNvPr>
          <p:cNvSpPr/>
          <p:nvPr/>
        </p:nvSpPr>
        <p:spPr>
          <a:xfrm>
            <a:off x="3779912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Schuhefan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  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buyShoes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++;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shop</a:t>
            </a:r>
            <a:r>
              <a:rPr lang="de-DE" sz="2000" dirty="0">
                <a:latin typeface="Courier New" pitchFamily="49" charset="0"/>
              </a:rPr>
              <a:t> : DIE sind ja schick..., " +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	     "Paar Nummer" +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Implementierung – Unterklasse definieren (2)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9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31293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Hauptklasse definieren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9D0AB-B971-844E-8051-E38F52D98165}"/>
              </a:ext>
            </a:extLst>
          </p:cNvPr>
          <p:cNvSpPr/>
          <p:nvPr/>
        </p:nvSpPr>
        <p:spPr>
          <a:xfrm>
            <a:off x="971600" y="2780928"/>
            <a:ext cx="5400600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F84D6-506E-484B-AD26-780242862F6B}"/>
              </a:ext>
            </a:extLst>
          </p:cNvPr>
          <p:cNvSpPr/>
          <p:nvPr/>
        </p:nvSpPr>
        <p:spPr>
          <a:xfrm>
            <a:off x="971600" y="5122513"/>
            <a:ext cx="3816424" cy="62633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9F18E-8594-994C-8370-8F1CB32B8A96}"/>
              </a:ext>
            </a:extLst>
          </p:cNvPr>
          <p:cNvSpPr/>
          <p:nvPr/>
        </p:nvSpPr>
        <p:spPr>
          <a:xfrm>
            <a:off x="971600" y="3670440"/>
            <a:ext cx="3816424" cy="5884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4C2D8-4C3F-944F-AE86-65EF6C76550B}"/>
              </a:ext>
            </a:extLst>
          </p:cNvPr>
          <p:cNvSpPr/>
          <p:nvPr/>
        </p:nvSpPr>
        <p:spPr>
          <a:xfrm>
            <a:off x="5724128" y="1556792"/>
            <a:ext cx="20162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22F23-CF45-7E48-8B15-47624C06BE89}"/>
              </a:ext>
            </a:extLst>
          </p:cNvPr>
          <p:cNvSpPr/>
          <p:nvPr/>
        </p:nvSpPr>
        <p:spPr>
          <a:xfrm>
            <a:off x="971600" y="4221088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4021F-2F93-B148-9E4D-61A63BB12719}"/>
              </a:ext>
            </a:extLst>
          </p:cNvPr>
          <p:cNvSpPr/>
          <p:nvPr/>
        </p:nvSpPr>
        <p:spPr>
          <a:xfrm>
            <a:off x="971600" y="5733256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646" y="1196752"/>
            <a:ext cx="8705850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person.eat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ff.watchSoccerGame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sf.buyShoes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7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10884" cy="850900"/>
          </a:xfrm>
        </p:spPr>
        <p:txBody>
          <a:bodyPr/>
          <a:lstStyle/>
          <a:p>
            <a:r>
              <a:rPr lang="de-DE" dirty="0"/>
              <a:t>Implementierung –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des Hauptprogramms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play</a:t>
            </a:r>
            <a:r>
              <a:rPr lang="de-DE" dirty="0">
                <a:latin typeface="Courier New" pitchFamily="49" charset="0"/>
              </a:rPr>
              <a:t> : Ja... JAA... TOOOOOOOR!!!</a:t>
            </a:r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shop</a:t>
            </a:r>
            <a:r>
              <a:rPr lang="de-DE" dirty="0">
                <a:latin typeface="Courier New" pitchFamily="49" charset="0"/>
              </a:rPr>
              <a:t> : DIE sind ja schick...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2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10502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05850" cy="4968875"/>
          </a:xfrm>
        </p:spPr>
        <p:txBody>
          <a:bodyPr/>
          <a:lstStyle/>
          <a:p>
            <a:r>
              <a:rPr lang="de-DE" sz="2200" dirty="0">
                <a:solidFill>
                  <a:schemeClr val="accent2"/>
                </a:solidFill>
              </a:rPr>
              <a:t>Einfachvererbung </a:t>
            </a:r>
          </a:p>
          <a:p>
            <a:pPr lvl="1"/>
            <a:r>
              <a:rPr lang="de-DE" sz="2000" dirty="0"/>
              <a:t>Unterklasse erbt von genau einer Oberklasse</a:t>
            </a:r>
          </a:p>
          <a:p>
            <a:r>
              <a:rPr lang="de-DE" sz="2200" dirty="0">
                <a:solidFill>
                  <a:schemeClr val="accent2"/>
                </a:solidFill>
              </a:rPr>
              <a:t>Mehrfachvererbung </a:t>
            </a:r>
          </a:p>
          <a:p>
            <a:pPr lvl="1"/>
            <a:r>
              <a:rPr lang="de-DE" sz="2000" dirty="0"/>
              <a:t>Unterklasse erbt von mehr als einer Oberklasse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8338" y="56122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8338" y="3465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834" y="3059668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Einfachvererbung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65082" y="5624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06532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69613" y="3068960"/>
            <a:ext cx="2542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Mehrfachvererbung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25220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0120" y="3608784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cxnSp>
        <p:nvCxnSpPr>
          <p:cNvPr id="12" name="AutoShape 12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>
            <a:off x="6554107" y="4183459"/>
            <a:ext cx="1422400" cy="14414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10" idx="2"/>
          </p:cNvCxnSpPr>
          <p:nvPr/>
        </p:nvCxnSpPr>
        <p:spPr bwMode="auto">
          <a:xfrm rot="5400000" flipH="1">
            <a:off x="5113451" y="4184253"/>
            <a:ext cx="1422400" cy="14398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4" idx="0"/>
            <a:endCxn id="5" idx="2"/>
          </p:cNvCxnSpPr>
          <p:nvPr/>
        </p:nvCxnSpPr>
        <p:spPr bwMode="auto">
          <a:xfrm rot="16200000">
            <a:off x="1043781" y="4898628"/>
            <a:ext cx="1408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5"/>
          <p:cNvSpPr>
            <a:spLocks/>
          </p:cNvSpPr>
          <p:nvPr/>
        </p:nvSpPr>
        <p:spPr bwMode="auto">
          <a:xfrm rot="-5400000">
            <a:off x="5032488" y="4184253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 rot="-5400000">
            <a:off x="7913801" y="4184252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-5400000">
            <a:off x="1677194" y="418584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08457" y="2987660"/>
            <a:ext cx="4884024" cy="334368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3579763" y="3140968"/>
            <a:ext cx="5312717" cy="319037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59832" y="4437459"/>
            <a:ext cx="1897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dirty="0">
                <a:solidFill>
                  <a:srgbClr val="DE3040"/>
                </a:solidFill>
                <a:latin typeface="+mn-lt"/>
              </a:rPr>
              <a:t>In Java ist Erben von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mehreren Klassen 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nicht möglich!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7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94860" cy="850900"/>
          </a:xfrm>
        </p:spPr>
        <p:txBody>
          <a:bodyPr/>
          <a:lstStyle/>
          <a:p>
            <a:r>
              <a:rPr lang="de-DE" dirty="0"/>
              <a:t>Einfachvererbung über mehrere Stufen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6613" y="2420889"/>
            <a:ext cx="2159000" cy="571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Tier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7200" y="1285378"/>
            <a:ext cx="2159000" cy="559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Lebewesen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27788" y="2420888"/>
            <a:ext cx="2159000" cy="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Pflanze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6388" y="3444130"/>
            <a:ext cx="2159000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Gliederfüßer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87700" y="3440955"/>
            <a:ext cx="2159000" cy="51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Wirbeltier</a:t>
            </a: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 rot="-5400000">
            <a:off x="5275262" y="184403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717800" y="3587005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187700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Säugetier</a:t>
            </a:r>
          </a:p>
        </p:txBody>
      </p:sp>
      <p:sp>
        <p:nvSpPr>
          <p:cNvPr id="15" name="Freeform 31"/>
          <p:cNvSpPr>
            <a:spLocks/>
          </p:cNvSpPr>
          <p:nvPr/>
        </p:nvSpPr>
        <p:spPr bwMode="auto">
          <a:xfrm rot="-5400000">
            <a:off x="4217372" y="3954219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06388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Fisch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067425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Vogel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717800" y="4652193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599113" y="4652193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3187700" y="5517232"/>
            <a:ext cx="2159000" cy="5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Mensch</a:t>
            </a: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 rot="-5400000">
            <a:off x="4217372" y="5000678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17800" y="5690270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...</a:t>
            </a:r>
            <a:endParaRPr lang="de-DE" sz="2400" dirty="0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5599113" y="5690270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 rot="-5400000">
            <a:off x="3132634" y="2996158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3" name="AutoShape 19"/>
          <p:cNvCxnSpPr>
            <a:cxnSpLocks noChangeShapeType="1"/>
          </p:cNvCxnSpPr>
          <p:nvPr/>
        </p:nvCxnSpPr>
        <p:spPr bwMode="auto">
          <a:xfrm rot="5400000" flipH="1">
            <a:off x="6228556" y="1108572"/>
            <a:ext cx="398463" cy="2159000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4"/>
          <p:cNvCxnSpPr>
            <a:cxnSpLocks noChangeShapeType="1"/>
          </p:cNvCxnSpPr>
          <p:nvPr/>
        </p:nvCxnSpPr>
        <p:spPr bwMode="auto">
          <a:xfrm rot="16200000">
            <a:off x="4067969" y="1106985"/>
            <a:ext cx="398463" cy="2162175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rot="16200000">
            <a:off x="2091804" y="2379192"/>
            <a:ext cx="422275" cy="18018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2"/>
          <p:cNvCxnSpPr>
            <a:cxnSpLocks noChangeShapeType="1"/>
          </p:cNvCxnSpPr>
          <p:nvPr/>
        </p:nvCxnSpPr>
        <p:spPr bwMode="auto">
          <a:xfrm rot="5400000" flipH="1">
            <a:off x="3534668" y="2738760"/>
            <a:ext cx="419100" cy="1079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6"/>
          <p:cNvCxnSpPr>
            <a:cxnSpLocks noChangeShapeType="1"/>
          </p:cNvCxnSpPr>
          <p:nvPr/>
        </p:nvCxnSpPr>
        <p:spPr bwMode="auto">
          <a:xfrm rot="16200000">
            <a:off x="2621756" y="2841204"/>
            <a:ext cx="411163" cy="2882900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8"/>
          <p:cNvCxnSpPr>
            <a:cxnSpLocks noChangeShapeType="1"/>
          </p:cNvCxnSpPr>
          <p:nvPr/>
        </p:nvCxnSpPr>
        <p:spPr bwMode="auto">
          <a:xfrm rot="5400000" flipH="1">
            <a:off x="5502275" y="2843585"/>
            <a:ext cx="411163" cy="2878137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/>
          <p:cNvCxnSpPr>
            <a:cxnSpLocks noChangeShapeType="1"/>
          </p:cNvCxnSpPr>
          <p:nvPr/>
        </p:nvCxnSpPr>
        <p:spPr bwMode="auto">
          <a:xfrm rot="16200000">
            <a:off x="4086324" y="5319588"/>
            <a:ext cx="3937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/>
          <p:nvPr/>
        </p:nvCxnSpPr>
        <p:spPr>
          <a:xfrm>
            <a:off x="4283968" y="4297735"/>
            <a:ext cx="0" cy="211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814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Einfach- und Mehrfachvererbung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63938" y="520382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19763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Wasserfahrzeug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03350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Landfahrzeug</a:t>
            </a:r>
          </a:p>
        </p:txBody>
      </p:sp>
      <p:cxnSp>
        <p:nvCxnSpPr>
          <p:cNvPr id="7" name="AutoShape 11"/>
          <p:cNvCxnSpPr>
            <a:cxnSpLocks noChangeShapeType="1"/>
            <a:stCxn id="4" idx="0"/>
            <a:endCxn id="10" idx="4"/>
          </p:cNvCxnSpPr>
          <p:nvPr/>
        </p:nvCxnSpPr>
        <p:spPr bwMode="auto">
          <a:xfrm rot="16200000">
            <a:off x="5806281" y="3836194"/>
            <a:ext cx="555625" cy="2160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"/>
          <p:cNvCxnSpPr>
            <a:cxnSpLocks noChangeShapeType="1"/>
            <a:stCxn id="4" idx="0"/>
            <a:endCxn id="9" idx="4"/>
          </p:cNvCxnSpPr>
          <p:nvPr/>
        </p:nvCxnSpPr>
        <p:spPr bwMode="auto">
          <a:xfrm rot="5400000" flipH="1">
            <a:off x="3646487" y="3836988"/>
            <a:ext cx="555625" cy="2159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14"/>
          <p:cNvSpPr>
            <a:spLocks/>
          </p:cNvSpPr>
          <p:nvPr/>
        </p:nvSpPr>
        <p:spPr bwMode="auto">
          <a:xfrm rot="-5400000">
            <a:off x="2772569" y="4483894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rot="-5400000">
            <a:off x="7092156" y="4483895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544888" y="2322513"/>
            <a:ext cx="2879725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cxnSp>
        <p:nvCxnSpPr>
          <p:cNvPr id="12" name="AutoShape 29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3645695" y="2393156"/>
            <a:ext cx="557212" cy="2162175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30"/>
          <p:cNvSpPr>
            <a:spLocks/>
          </p:cNvSpPr>
          <p:nvPr/>
        </p:nvSpPr>
        <p:spPr bwMode="auto">
          <a:xfrm rot="-5400000">
            <a:off x="4933156" y="3040857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31"/>
          <p:cNvCxnSpPr>
            <a:cxnSpLocks noChangeShapeType="1"/>
            <a:stCxn id="5" idx="0"/>
            <a:endCxn id="13" idx="4"/>
          </p:cNvCxnSpPr>
          <p:nvPr/>
        </p:nvCxnSpPr>
        <p:spPr bwMode="auto">
          <a:xfrm rot="5400000" flipH="1">
            <a:off x="5803901" y="2397125"/>
            <a:ext cx="557212" cy="2154237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179513" y="2141538"/>
            <a:ext cx="8640959" cy="2447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0"/>
          <a:lstStyle/>
          <a:p>
            <a:pPr defTabSz="1042988"/>
            <a:r>
              <a:rPr lang="de-DE">
                <a:solidFill>
                  <a:schemeClr val="accent2"/>
                </a:solidFill>
              </a:rPr>
              <a:t>Einfachvererbung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47701" y="3619500"/>
            <a:ext cx="8388795" cy="2447925"/>
          </a:xfrm>
          <a:prstGeom prst="rect">
            <a:avLst/>
          </a:prstGeom>
          <a:noFill/>
          <a:ln w="19050" algn="ctr">
            <a:solidFill>
              <a:srgbClr val="DA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b"/>
          <a:lstStyle/>
          <a:p>
            <a:pPr algn="r" defTabSz="1042988"/>
            <a:r>
              <a:rPr lang="de-DE">
                <a:solidFill>
                  <a:srgbClr val="DA0000"/>
                </a:solidFill>
              </a:rPr>
              <a:t>Mehrfachvererbung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3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vererbt?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Unterklasse erbt von Oberklasse …</a:t>
            </a:r>
          </a:p>
          <a:p>
            <a:pPr lvl="1"/>
            <a:r>
              <a:rPr lang="de-DE" dirty="0"/>
              <a:t>die Operationen (das Verhalten)</a:t>
            </a:r>
          </a:p>
          <a:p>
            <a:pPr lvl="1"/>
            <a:r>
              <a:rPr lang="de-DE" dirty="0"/>
              <a:t>die Attribute (die möglichen Zustände)</a:t>
            </a:r>
          </a:p>
          <a:p>
            <a:pPr lvl="1"/>
            <a:r>
              <a:rPr lang="de-DE" dirty="0"/>
              <a:t>die Semantik!</a:t>
            </a:r>
            <a:br>
              <a:rPr lang="de-DE" dirty="0"/>
            </a:br>
            <a:r>
              <a:rPr lang="de-DE" dirty="0"/>
              <a:t>(d.h. anstelle eines Objekts der Oberklasse kann immer auch ein Objekt einer beliebigen Unterklasse verwendet werden!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solidFill>
                  <a:schemeClr val="accent2"/>
                </a:solidFill>
              </a:rPr>
              <a:t>Substitutionsprinzip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Beispiele in Java: 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Man();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7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Syntaktische Vererbung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083" y="4978747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6" y="2097435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403921" y="2816572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8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468090" y="3969891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31121" y="3681760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52120" y="17735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60182" y="1592610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48995" y="26371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947520" y="24212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12707" y="195297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96533" y="465489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725096" y="458187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76033" y="487017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04596" y="479715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7920608" y="46564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849171" y="4583460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5078983" y="1268760"/>
            <a:ext cx="3741489" cy="24130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3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 flipV="1">
            <a:off x="2915221" y="2457004"/>
            <a:ext cx="2163762" cy="1825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131840" y="2492722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5080571" y="4150072"/>
            <a:ext cx="4063429" cy="2268538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34"/>
          <p:cNvCxnSpPr>
            <a:cxnSpLocks noChangeShapeType="1"/>
            <a:stCxn id="23" idx="2"/>
          </p:cNvCxnSpPr>
          <p:nvPr/>
        </p:nvCxnSpPr>
        <p:spPr bwMode="auto">
          <a:xfrm flipH="1">
            <a:off x="2916809" y="5284341"/>
            <a:ext cx="2163762" cy="54769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131840" y="5374035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9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Vererbung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1255" y="5122639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2842" y="2241327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35583" y="2960464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7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399752" y="4113783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2783" y="3825652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2080" y="19174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00142" y="173650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88955" y="27810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87480" y="25651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52667" y="209686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1509" y="451105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20072" y="4438029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71009" y="458244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299572" y="4509417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15584" y="451264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344147" y="4439617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932040" y="1412652"/>
            <a:ext cx="3665811" cy="230438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2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>
            <a:off x="2846883" y="2564842"/>
            <a:ext cx="2085157" cy="36054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48740" y="263661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88024" y="4113049"/>
            <a:ext cx="3813943" cy="2124263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 flipH="1">
            <a:off x="2848470" y="5374953"/>
            <a:ext cx="1939554" cy="0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87824" y="544522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11960" y="1196752"/>
            <a:ext cx="4932040" cy="5256584"/>
          </a:xfrm>
          <a:prstGeom prst="ellipse">
            <a:avLst/>
          </a:prstGeom>
          <a:noFill/>
          <a:ln w="19050" algn="ctr">
            <a:solidFill>
              <a:srgbClr val="DA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7" name="AutoShape 27"/>
          <p:cNvCxnSpPr>
            <a:cxnSpLocks noChangeShapeType="1"/>
            <a:stCxn id="26" idx="2"/>
            <a:endCxn id="5" idx="3"/>
          </p:cNvCxnSpPr>
          <p:nvPr/>
        </p:nvCxnSpPr>
        <p:spPr bwMode="auto">
          <a:xfrm flipH="1" flipV="1">
            <a:off x="2846883" y="2600896"/>
            <a:ext cx="1365077" cy="1224148"/>
          </a:xfrm>
          <a:prstGeom prst="straightConnector1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971668" y="3717032"/>
            <a:ext cx="22402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DA0000"/>
                </a:solidFill>
                <a:latin typeface="+mn-lt"/>
              </a:rPr>
              <a:t>Mitglied von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(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member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of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;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Klassenextension)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5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323528" y="6093296"/>
            <a:ext cx="2448272" cy="288031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5508104" y="6093297"/>
            <a:ext cx="3456384" cy="288032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06389" y="5373216"/>
            <a:ext cx="8643292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508104" y="4581376"/>
            <a:ext cx="3456384" cy="338306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3528" y="4581376"/>
            <a:ext cx="2448272" cy="327640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23528" y="3906008"/>
            <a:ext cx="8626152" cy="60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Menge ähnlicher, aber verschiedener Objekte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436096" y="1196752"/>
            <a:ext cx="3779838" cy="60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 err="1">
                <a:latin typeface="+mn-lt"/>
              </a:rPr>
              <a:t>Schuhefans</a:t>
            </a:r>
            <a:endParaRPr lang="de-DE" sz="2400" b="1" dirty="0">
              <a:latin typeface="+mn-lt"/>
            </a:endParaRP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der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23528" y="1196752"/>
            <a:ext cx="377983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Fußballfans</a:t>
            </a: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33" name="Oval 57"/>
          <p:cNvSpPr>
            <a:spLocks noChangeAspect="1" noChangeArrowheads="1"/>
          </p:cNvSpPr>
          <p:nvPr/>
        </p:nvSpPr>
        <p:spPr bwMode="auto">
          <a:xfrm>
            <a:off x="7184156" y="1734443"/>
            <a:ext cx="323850" cy="323850"/>
          </a:xfrm>
          <a:prstGeom prst="ellipse">
            <a:avLst/>
          </a:prstGeom>
          <a:solidFill>
            <a:srgbClr val="E0C0E0"/>
          </a:solidFill>
          <a:ln w="19050" algn="ctr">
            <a:solidFill>
              <a:srgbClr val="E0C0E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4" name="Freeform 58"/>
          <p:cNvSpPr>
            <a:spLocks noChangeAspect="1"/>
          </p:cNvSpPr>
          <p:nvPr/>
        </p:nvSpPr>
        <p:spPr bwMode="auto">
          <a:xfrm>
            <a:off x="7026994" y="2113855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E0C0E0"/>
          </a:solidFill>
          <a:ln w="19050" cap="flat" cmpd="sng">
            <a:solidFill>
              <a:srgbClr val="E0C0E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402588" y="4581128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22873" y="5373216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3343983" y="3860750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5" name="Freeform 45"/>
          <p:cNvSpPr>
            <a:spLocks noChangeAspect="1"/>
          </p:cNvSpPr>
          <p:nvPr/>
        </p:nvSpPr>
        <p:spPr bwMode="auto">
          <a:xfrm>
            <a:off x="797272" y="2223964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6" name="Oval 46"/>
          <p:cNvSpPr>
            <a:spLocks noChangeAspect="1" noChangeArrowheads="1"/>
          </p:cNvSpPr>
          <p:nvPr/>
        </p:nvSpPr>
        <p:spPr bwMode="auto">
          <a:xfrm>
            <a:off x="956022" y="1841376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7" name="Oval 47"/>
          <p:cNvSpPr>
            <a:spLocks noChangeAspect="1" noChangeArrowheads="1"/>
          </p:cNvSpPr>
          <p:nvPr/>
        </p:nvSpPr>
        <p:spPr bwMode="auto">
          <a:xfrm>
            <a:off x="5779219" y="1767780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9" name="Freeform 49"/>
          <p:cNvSpPr>
            <a:spLocks noChangeAspect="1"/>
          </p:cNvSpPr>
          <p:nvPr/>
        </p:nvSpPr>
        <p:spPr bwMode="auto">
          <a:xfrm>
            <a:off x="1267172" y="2079501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1425922" y="1696914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1" name="Oval 51"/>
          <p:cNvSpPr>
            <a:spLocks noChangeAspect="1" noChangeArrowheads="1"/>
          </p:cNvSpPr>
          <p:nvPr/>
        </p:nvSpPr>
        <p:spPr bwMode="auto">
          <a:xfrm>
            <a:off x="6249119" y="1623318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2" name="Freeform 52"/>
          <p:cNvSpPr>
            <a:spLocks noChangeAspect="1"/>
          </p:cNvSpPr>
          <p:nvPr/>
        </p:nvSpPr>
        <p:spPr bwMode="auto">
          <a:xfrm>
            <a:off x="6542346" y="210909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3" name="Freeform 53"/>
          <p:cNvSpPr>
            <a:spLocks noChangeAspect="1"/>
          </p:cNvSpPr>
          <p:nvPr/>
        </p:nvSpPr>
        <p:spPr bwMode="auto">
          <a:xfrm>
            <a:off x="6111006" y="194263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4" name="Oval 54"/>
          <p:cNvSpPr>
            <a:spLocks noChangeAspect="1" noChangeArrowheads="1"/>
          </p:cNvSpPr>
          <p:nvPr/>
        </p:nvSpPr>
        <p:spPr bwMode="auto">
          <a:xfrm>
            <a:off x="1929160" y="1915989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5" name="Oval 55"/>
          <p:cNvSpPr>
            <a:spLocks noChangeAspect="1" noChangeArrowheads="1"/>
          </p:cNvSpPr>
          <p:nvPr/>
        </p:nvSpPr>
        <p:spPr bwMode="auto">
          <a:xfrm>
            <a:off x="6752356" y="1842393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6" name="Freeform 56"/>
          <p:cNvSpPr>
            <a:spLocks noChangeAspect="1"/>
          </p:cNvSpPr>
          <p:nvPr/>
        </p:nvSpPr>
        <p:spPr bwMode="auto">
          <a:xfrm>
            <a:off x="5643002" y="208558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3450674" y="6093296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8" name="Freeform 48"/>
          <p:cNvSpPr>
            <a:spLocks noChangeAspect="1"/>
          </p:cNvSpPr>
          <p:nvPr/>
        </p:nvSpPr>
        <p:spPr bwMode="auto">
          <a:xfrm>
            <a:off x="1756962" y="2258889"/>
            <a:ext cx="641350" cy="919162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8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41" grpId="0" animBg="1"/>
      <p:bldP spid="38" grpId="0" animBg="1"/>
      <p:bldP spid="39" grpId="0" animBg="1"/>
      <p:bldP spid="43" grpId="0" animBg="1"/>
      <p:bldP spid="40" grpId="0"/>
      <p:bldP spid="42" grpId="0"/>
      <p:bldP spid="44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50100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4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Folgerungen aus semantischer Vererbung: </a:t>
            </a:r>
          </a:p>
          <a:p>
            <a:pPr lvl="1"/>
            <a:r>
              <a:rPr lang="de-DE" dirty="0"/>
              <a:t>In jedem Objekt der Unterklasse steckt ein Objekt der Oberklasse</a:t>
            </a:r>
          </a:p>
          <a:p>
            <a:pPr lvl="1"/>
            <a:r>
              <a:rPr lang="de-DE" dirty="0"/>
              <a:t>Wird initialisiert über Konstruktor der Oberklasse</a:t>
            </a:r>
          </a:p>
          <a:p>
            <a:pPr lvl="2"/>
            <a:r>
              <a:rPr lang="de-DE" dirty="0"/>
              <a:t>Explizit</a:t>
            </a:r>
          </a:p>
          <a:p>
            <a:pPr lvl="3"/>
            <a:r>
              <a:rPr lang="de-DE" sz="1800" dirty="0"/>
              <a:t>Über Aufruf des Konstruktor der Oberklasse aus dem Konstruktor der Unterklasse heraus</a:t>
            </a:r>
          </a:p>
          <a:p>
            <a:pPr lvl="3"/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sz="1800" dirty="0">
                <a:solidFill>
                  <a:schemeClr val="accent2"/>
                </a:solidFill>
              </a:rPr>
              <a:t> </a:t>
            </a:r>
            <a:r>
              <a:rPr lang="de-DE" sz="1800" dirty="0"/>
              <a:t>bzw.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Muss erste Anweisung im Konstruktor der Unterklasse sein!</a:t>
            </a:r>
          </a:p>
          <a:p>
            <a:pPr lvl="2"/>
            <a:r>
              <a:rPr lang="de-DE" dirty="0">
                <a:latin typeface="+mn-lt"/>
                <a:cs typeface="Courier New" panose="02070309020205020404" pitchFamily="49" charset="0"/>
              </a:rPr>
              <a:t>Implizit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Wenn Konstruktor der Oberklasse nicht explizit aufgerufen wird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Implizit eingefügter Aufruf des </a:t>
            </a:r>
            <a:r>
              <a:rPr lang="de-DE" sz="1800" dirty="0" err="1">
                <a:latin typeface="+mn-lt"/>
                <a:cs typeface="Courier New" panose="02070309020205020404" pitchFamily="49" charset="0"/>
              </a:rPr>
              <a:t>Standardkonstruktors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 der Oberklasse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Gleichbedeutend mit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in der ersten Zeile des Konstruktors der Unterklasse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90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super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375" y="1482228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0375" y="1775916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40375" y="2279153"/>
            <a:ext cx="2232025" cy="122185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Mensch(String,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2" y="42176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2" y="450661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2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2298" y="422086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912298" y="45097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anzahlSchuhe</a:t>
            </a:r>
            <a:endParaRPr lang="de-DE" sz="18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12298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83363" y="3500561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 flipV="1">
            <a:off x="5327973" y="3645024"/>
            <a:ext cx="1655390" cy="5728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endCxn id="13" idx="0"/>
          </p:cNvCxnSpPr>
          <p:nvPr/>
        </p:nvCxnSpPr>
        <p:spPr bwMode="auto">
          <a:xfrm rot="10800000">
            <a:off x="7056388" y="3645024"/>
            <a:ext cx="971922" cy="57606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4021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Erinnerung</a:t>
            </a:r>
          </a:p>
          <a:p>
            <a:pPr lvl="1"/>
            <a:r>
              <a:rPr lang="de-DE" dirty="0"/>
              <a:t>Aufruf eines anderen Konstruktor der gleichen Klasse: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Muss als erste Anweisung im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Konstruktorrumpf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stehen 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Nützlich, um Redundanzen in den Konstruktoren zu vermeiden</a:t>
            </a:r>
            <a:br>
              <a:rPr lang="de-DE" dirty="0">
                <a:latin typeface="+mn-lt"/>
                <a:cs typeface="Courier New" panose="02070309020205020404" pitchFamily="49" charset="0"/>
              </a:rPr>
            </a:br>
            <a:endParaRPr lang="de-DE" dirty="0">
              <a:latin typeface="+mn-lt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Beispiel: </a:t>
            </a: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+mn-lt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94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Konstruktoren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3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93305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6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</a:p>
          <a:p>
            <a:pPr lvl="1"/>
            <a:r>
              <a:rPr lang="de-DE" dirty="0"/>
              <a:t>Klasse, die </a:t>
            </a:r>
            <a:r>
              <a:rPr lang="de-DE" dirty="0">
                <a:solidFill>
                  <a:schemeClr val="accent2"/>
                </a:solidFill>
              </a:rPr>
              <a:t>nicht instanziiert </a:t>
            </a:r>
            <a:r>
              <a:rPr lang="de-DE" dirty="0"/>
              <a:t>werden kann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Zwei verschiedene Arten möglich: 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Alle Operationen werden – wie bei konkreten Klassen – vollständig implementiert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Mindestens eine Operation wir nicht implementiert (</a:t>
            </a:r>
            <a:r>
              <a:rPr lang="de-DE" dirty="0">
                <a:solidFill>
                  <a:schemeClr val="accent2"/>
                </a:solidFill>
              </a:rPr>
              <a:t>abstrakte Operation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Definiert nur Methodensignatur – Methodenrumpf ist leer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2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840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Notation in UML</a:t>
            </a:r>
          </a:p>
          <a:p>
            <a:pPr lvl="1"/>
            <a:r>
              <a:rPr lang="de-DE" dirty="0"/>
              <a:t>Schlüsselwort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Kursive Schrift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Bei handschriftlicher Darstellung besser mit Schlüsselwort!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2447925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dirty="0"/>
              <a:t>Person</a:t>
            </a:r>
          </a:p>
          <a:p>
            <a:pPr algn="ctr"/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293170"/>
            <a:ext cx="24479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dirty="0" err="1"/>
              <a:t>drive</a:t>
            </a:r>
            <a:r>
              <a:rPr lang="de-DE" sz="2100" dirty="0"/>
              <a:t>() </a:t>
            </a:r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442" y="3501008"/>
            <a:ext cx="2087563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i="1" dirty="0">
                <a:solidFill>
                  <a:schemeClr val="accent2"/>
                </a:solidFill>
              </a:rPr>
              <a:t>Person</a:t>
            </a:r>
          </a:p>
          <a:p>
            <a:pPr algn="ctr"/>
            <a:endParaRPr lang="de-DE" sz="2100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6442" y="4293170"/>
            <a:ext cx="2087563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i="1" dirty="0" err="1">
                <a:solidFill>
                  <a:schemeClr val="accent2"/>
                </a:solidFill>
              </a:rPr>
              <a:t>drive</a:t>
            </a:r>
            <a:r>
              <a:rPr lang="de-DE" sz="2100" i="1" dirty="0">
                <a:solidFill>
                  <a:schemeClr val="accent2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6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ererbter Methoden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05850" cy="4968875"/>
          </a:xfrm>
        </p:spPr>
        <p:txBody>
          <a:bodyPr/>
          <a:lstStyle/>
          <a:p>
            <a:r>
              <a:rPr lang="de-DE" dirty="0"/>
              <a:t>Beispiel: 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eva</a:t>
            </a:r>
            <a:r>
              <a:rPr lang="de-DE" sz="1800" dirty="0">
                <a:latin typeface="Courier New" pitchFamily="49" charset="0"/>
              </a:rPr>
              <a:t> = </a:t>
            </a:r>
            <a:r>
              <a:rPr lang="de-DE" sz="1800" b="1" dirty="0" err="1">
                <a:latin typeface="Courier New" pitchFamily="49" charset="0"/>
              </a:rPr>
              <a:t>new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 ("Eva", 42);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eva.sleep</a:t>
            </a:r>
            <a:r>
              <a:rPr lang="de-DE" sz="1800" dirty="0">
                <a:latin typeface="Courier New" pitchFamily="49" charset="0"/>
              </a:rPr>
              <a:t>();   // Geerbt von Person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eva.buyShoes</a:t>
            </a:r>
            <a:r>
              <a:rPr lang="de-DE" sz="1800" dirty="0">
                <a:latin typeface="Courier New" pitchFamily="49" charset="0"/>
              </a:rPr>
              <a:t>();// Definiert in </a:t>
            </a:r>
            <a:r>
              <a:rPr lang="de-DE" sz="1800" dirty="0" err="1">
                <a:latin typeface="Courier New" pitchFamily="49" charset="0"/>
              </a:rPr>
              <a:t>Schuhefan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eva.anziehen</a:t>
            </a:r>
            <a:r>
              <a:rPr lang="de-DE" sz="1800" dirty="0">
                <a:latin typeface="Courier New" pitchFamily="49" charset="0"/>
              </a:rPr>
              <a:t>();// Überschrieben in </a:t>
            </a:r>
            <a:r>
              <a:rPr lang="de-DE" sz="1800" dirty="0" err="1">
                <a:latin typeface="Courier New" pitchFamily="49" charset="0"/>
              </a:rPr>
              <a:t>Schuhefan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eva.drive</a:t>
            </a:r>
            <a:r>
              <a:rPr lang="de-DE" sz="1800" dirty="0">
                <a:latin typeface="Courier New" pitchFamily="49" charset="0"/>
              </a:rPr>
              <a:t>();   // Realisiert von Person</a:t>
            </a:r>
          </a:p>
          <a:p>
            <a:r>
              <a:rPr lang="de-DE" dirty="0">
                <a:latin typeface="+mn-lt"/>
              </a:rPr>
              <a:t>Verarbeitung:</a:t>
            </a:r>
          </a:p>
          <a:p>
            <a:pPr lvl="1"/>
            <a:r>
              <a:rPr lang="de-DE" sz="2000" dirty="0">
                <a:latin typeface="+mn-lt"/>
              </a:rPr>
              <a:t>Compiler stellt sicher,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dass die JVM zur Laufzeit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eine Implementierung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findet</a:t>
            </a:r>
          </a:p>
          <a:p>
            <a:pPr lvl="1"/>
            <a:r>
              <a:rPr lang="de-DE" sz="2000" dirty="0">
                <a:latin typeface="+mn-lt"/>
              </a:rPr>
              <a:t>JVM sucht erst in Klasse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selbst, dann in Basis-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klasse, dann in deren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Basisklasse, usw.</a:t>
            </a:r>
          </a:p>
          <a:p>
            <a:pPr lvl="1"/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16439" y="908720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439" y="1202408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16439" y="1705645"/>
            <a:ext cx="2232025" cy="1793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888" y="4077072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3888" y="4365997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63888" y="4656510"/>
            <a:ext cx="2592288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Fussballfan</a:t>
            </a:r>
            <a:r>
              <a:rPr lang="de-DE" sz="1800" dirty="0">
                <a:latin typeface="+mn-lt"/>
              </a:rPr>
              <a:t>(</a:t>
            </a:r>
            <a:r>
              <a:rPr lang="de-DE" sz="1800" dirty="0" err="1">
                <a:latin typeface="+mn-lt"/>
              </a:rPr>
              <a:t>String,int,bool</a:t>
            </a:r>
            <a:r>
              <a:rPr lang="de-DE" sz="18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192" y="408024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16192" y="43691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j-lt"/>
              </a:rPr>
              <a:t>- </a:t>
            </a:r>
            <a:r>
              <a:rPr lang="de-DE" sz="1800" dirty="0" err="1">
                <a:latin typeface="+mj-lt"/>
              </a:rPr>
              <a:t>anzahlSchuhe</a:t>
            </a:r>
            <a:endParaRPr lang="de-DE" sz="1800" dirty="0">
              <a:latin typeface="+mj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192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Schuhefan</a:t>
            </a:r>
            <a:r>
              <a:rPr lang="de-DE" sz="1800" dirty="0">
                <a:latin typeface="+mn-lt"/>
              </a:rPr>
              <a:t>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95890" y="3499520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20" name="Gerade Verbindung 19"/>
          <p:cNvCxnSpPr>
            <a:cxnSpLocks/>
            <a:stCxn id="7" idx="0"/>
          </p:cNvCxnSpPr>
          <p:nvPr/>
        </p:nvCxnSpPr>
        <p:spPr>
          <a:xfrm flipV="1">
            <a:off x="4860032" y="3789040"/>
            <a:ext cx="71835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7650398" y="3643983"/>
            <a:ext cx="17946" cy="43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931866" y="3789040"/>
            <a:ext cx="272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2079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Abstrakte Klasse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4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Analyse auf Metaebene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der beiden Gruppen </a:t>
            </a:r>
          </a:p>
          <a:p>
            <a:pPr lvl="1"/>
            <a:r>
              <a:rPr lang="de-DE" dirty="0"/>
              <a:t>Einige Unterschiede</a:t>
            </a:r>
            <a:br>
              <a:rPr lang="de-DE" dirty="0"/>
            </a:br>
            <a:r>
              <a:rPr lang="de-DE" dirty="0"/>
              <a:t>=&gt; Zusammenfassen in eine Klasse geht nicht!</a:t>
            </a:r>
          </a:p>
          <a:p>
            <a:pPr lvl="1"/>
            <a:r>
              <a:rPr lang="de-DE" dirty="0"/>
              <a:t>Viele Gemeinsamkeiten </a:t>
            </a:r>
            <a:br>
              <a:rPr lang="de-DE" dirty="0"/>
            </a:br>
            <a:r>
              <a:rPr lang="de-DE" dirty="0"/>
              <a:t>=&gt; Aufspalten in zwei getrennte Klassen bewirkt hohe Redundanz</a:t>
            </a:r>
            <a:br>
              <a:rPr lang="de-DE" dirty="0"/>
            </a:br>
            <a:endParaRPr lang="de-DE" dirty="0"/>
          </a:p>
          <a:p>
            <a:r>
              <a:rPr lang="de-DE" dirty="0"/>
              <a:t>Wie werden derartige Sachverhalte programmiert? </a:t>
            </a:r>
          </a:p>
          <a:p>
            <a:pPr lvl="1"/>
            <a:r>
              <a:rPr lang="de-DE" dirty="0"/>
              <a:t>Möglichst wenig Redundanz </a:t>
            </a:r>
          </a:p>
          <a:p>
            <a:pPr lvl="1"/>
            <a:r>
              <a:rPr lang="de-DE" dirty="0"/>
              <a:t>Unterschiede deutlich machen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64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329160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857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bekannt von „normalen“ Klassen </a:t>
            </a:r>
          </a:p>
          <a:p>
            <a:pPr lvl="1"/>
            <a:r>
              <a:rPr lang="de-DE" dirty="0"/>
              <a:t>Lokale Variablen bzw. Parameternamen verschatten Attribute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Neue Art der Verschattung bei Vererbung</a:t>
            </a:r>
          </a:p>
          <a:p>
            <a:pPr lvl="1"/>
            <a:r>
              <a:rPr lang="de-DE" dirty="0"/>
              <a:t>Attribut der Unterklasse verschattet Attribut der Oberklasse</a:t>
            </a:r>
          </a:p>
          <a:p>
            <a:pPr lvl="1"/>
            <a:r>
              <a:rPr lang="de-DE" dirty="0"/>
              <a:t>Methode der Unterklasse verschattet Methode der Oberklasse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Zugriff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verschattetes</a:t>
            </a:r>
            <a:r>
              <a:rPr lang="de-DE" dirty="0"/>
              <a:t> Element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dirty="0"/>
              <a:t>der Oberklasse: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Auf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verschattetes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Element x der aktuellen 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69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de-DE" dirty="0"/>
              <a:t>Oberklasse</a:t>
            </a:r>
            <a:br>
              <a:rPr lang="de-DE" dirty="0"/>
            </a:b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Mmmmh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lecker.\n"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Unterklasse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anose="02070309020205020404" pitchFamily="49" charset="0"/>
              </a:rPr>
              <a:t>Fussballfan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en-US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"Kann ich einen Nachschlag haben?"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741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Modifizieren der Unterklassen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Erweitern </a:t>
            </a:r>
          </a:p>
          <a:p>
            <a:pPr lvl="1"/>
            <a:r>
              <a:rPr lang="de-DE" sz="2000" dirty="0"/>
              <a:t>Etwas Neues hinzufügen</a:t>
            </a:r>
          </a:p>
          <a:p>
            <a:pPr lvl="1"/>
            <a:r>
              <a:rPr lang="de-DE" sz="2000" dirty="0"/>
              <a:t>Unterklasse erweitert Oberklasse um weitere Attribute, Operationen und/oder Beziehungen 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Redefinieren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sz="2000" dirty="0"/>
              <a:t>Sich ähnlich verhalten </a:t>
            </a:r>
          </a:p>
          <a:p>
            <a:pPr lvl="1"/>
            <a:r>
              <a:rPr lang="de-DE" sz="2000" dirty="0"/>
              <a:t>In Unterklasse geerbte Methoden aus der Oberklasse bei Bedarf durch eigene spezifische Implementierung überschreiben </a:t>
            </a:r>
          </a:p>
          <a:p>
            <a:pPr lvl="1"/>
            <a:r>
              <a:rPr lang="de-DE" sz="2000" dirty="0"/>
              <a:t>Ggf. dabei geerbte Implementierungen verwenden </a:t>
            </a:r>
          </a:p>
          <a:p>
            <a:r>
              <a:rPr lang="de-DE" dirty="0">
                <a:solidFill>
                  <a:schemeClr val="accent2"/>
                </a:solidFill>
              </a:rPr>
              <a:t>Definieren</a:t>
            </a:r>
          </a:p>
          <a:p>
            <a:pPr lvl="1"/>
            <a:r>
              <a:rPr lang="de-DE" sz="2000" dirty="0"/>
              <a:t>Etwas Versprochenes realisieren</a:t>
            </a:r>
          </a:p>
          <a:p>
            <a:pPr lvl="1"/>
            <a:r>
              <a:rPr lang="de-DE" sz="2000" dirty="0"/>
              <a:t>Abstrakt deklarierte Operationen der Oberklasse in Unterklasse implementieren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6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22852" cy="850900"/>
          </a:xfrm>
        </p:spPr>
        <p:txBody>
          <a:bodyPr/>
          <a:lstStyle/>
          <a:p>
            <a:r>
              <a:rPr lang="de-DE" dirty="0"/>
              <a:t>Eigenschaften in Unterklasse erweitern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dirty="0"/>
              <a:t>Oberklasse Mensch</a:t>
            </a:r>
          </a:p>
          <a:p>
            <a:pPr lvl="1"/>
            <a:r>
              <a:rPr lang="de-DE" dirty="0"/>
              <a:t>Gemeinsame Attribute</a:t>
            </a:r>
          </a:p>
          <a:p>
            <a:pPr lvl="1"/>
            <a:r>
              <a:rPr lang="de-DE" dirty="0"/>
              <a:t>Grundlegende gemeinsame Methoden</a:t>
            </a:r>
          </a:p>
          <a:p>
            <a:pPr lvl="1"/>
            <a:r>
              <a:rPr lang="de-DE" dirty="0"/>
              <a:t>Konstruktor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Erweiterung in Unterklassen</a:t>
            </a:r>
          </a:p>
          <a:p>
            <a:pPr lvl="1"/>
            <a:r>
              <a:rPr lang="de-DE" dirty="0"/>
              <a:t>Spezifische Attribute</a:t>
            </a:r>
          </a:p>
          <a:p>
            <a:pPr lvl="1"/>
            <a:r>
              <a:rPr lang="de-DE" dirty="0"/>
              <a:t>Spezifische Methoden</a:t>
            </a:r>
          </a:p>
          <a:p>
            <a:pPr lvl="1"/>
            <a:r>
              <a:rPr lang="de-DE" dirty="0"/>
              <a:t>Insbesondere eigene </a:t>
            </a:r>
            <a:br>
              <a:rPr lang="de-DE" dirty="0"/>
            </a:br>
            <a:r>
              <a:rPr lang="de-DE" dirty="0"/>
              <a:t>Konstruktoren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580385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580385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80385" y="2063129"/>
            <a:ext cx="2232025" cy="1365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1960" y="41456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11960" y="443460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lieblingsVerein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211960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fussballSchauen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912298" y="414885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12298" y="44377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anzahlSchuhe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912298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schuheKaufen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6623373" y="3424956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6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16200000">
            <a:off x="5724055" y="3173337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7"/>
          <p:cNvCxnSpPr>
            <a:cxnSpLocks noChangeShapeType="1"/>
            <a:stCxn id="10" idx="0"/>
            <a:endCxn id="13" idx="4"/>
          </p:cNvCxnSpPr>
          <p:nvPr/>
        </p:nvCxnSpPr>
        <p:spPr bwMode="auto">
          <a:xfrm rot="5400000" flipH="1">
            <a:off x="7072635" y="3193182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760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350844" cy="850900"/>
          </a:xfrm>
        </p:spPr>
        <p:txBody>
          <a:bodyPr/>
          <a:lstStyle/>
          <a:p>
            <a:r>
              <a:rPr lang="de-DE" dirty="0"/>
              <a:t>Eigenschaften in Unterklasse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sz="2000" dirty="0"/>
              <a:t>Methode mit Basisfunktionalität, </a:t>
            </a:r>
            <a:br>
              <a:rPr lang="de-DE" sz="2000" dirty="0"/>
            </a:br>
            <a:r>
              <a:rPr lang="de-DE" sz="2000" dirty="0"/>
              <a:t>die in allen Unterklassen auftritt,</a:t>
            </a:r>
            <a:br>
              <a:rPr lang="de-DE" sz="2000" dirty="0"/>
            </a:br>
            <a:r>
              <a:rPr lang="de-DE" sz="2000" dirty="0"/>
              <a:t>aber ergänzt wird</a:t>
            </a:r>
          </a:p>
          <a:p>
            <a:pPr lvl="1"/>
            <a:r>
              <a:rPr lang="de-DE" sz="2000" dirty="0"/>
              <a:t>Methode mit Standardfunktionalität,</a:t>
            </a:r>
            <a:br>
              <a:rPr lang="de-DE" sz="2000" dirty="0"/>
            </a:br>
            <a:r>
              <a:rPr lang="de-DE" sz="2000" dirty="0"/>
              <a:t>die für einige Unterklassen so ausreicht</a:t>
            </a:r>
          </a:p>
          <a:p>
            <a:pPr lvl="1"/>
            <a:endParaRPr lang="de-DE" dirty="0"/>
          </a:p>
          <a:p>
            <a:r>
              <a:rPr lang="de-DE" dirty="0" err="1"/>
              <a:t>Redefinition</a:t>
            </a:r>
            <a:r>
              <a:rPr lang="de-DE" dirty="0"/>
              <a:t> in Unterklassen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Überschreiben</a:t>
            </a:r>
            <a:r>
              <a:rPr lang="de-DE" sz="2000" dirty="0"/>
              <a:t> der Methode </a:t>
            </a:r>
            <a:br>
              <a:rPr lang="de-DE" sz="2000" dirty="0"/>
            </a:br>
            <a:r>
              <a:rPr lang="de-DE" sz="2000" dirty="0"/>
              <a:t>aus der Oberklasse durch </a:t>
            </a:r>
            <a:br>
              <a:rPr lang="de-DE" sz="2000" dirty="0"/>
            </a:br>
            <a:r>
              <a:rPr lang="de-DE" sz="2000" dirty="0">
                <a:solidFill>
                  <a:schemeClr val="accent2"/>
                </a:solidFill>
              </a:rPr>
              <a:t>spezifische Implementierung</a:t>
            </a:r>
          </a:p>
          <a:p>
            <a:pPr lvl="1"/>
            <a:r>
              <a:rPr lang="de-DE" sz="2000" dirty="0"/>
              <a:t>Einbinden der Implementierung </a:t>
            </a:r>
            <a:br>
              <a:rPr lang="de-DE" sz="2000" dirty="0"/>
            </a:br>
            <a:r>
              <a:rPr lang="de-DE" sz="2000" dirty="0"/>
              <a:t>aus der Oberklasse über </a:t>
            </a:r>
            <a:br>
              <a:rPr lang="de-DE" sz="2000" dirty="0"/>
            </a:br>
            <a:r>
              <a:rPr lang="de-DE" sz="2000" b="1" dirty="0">
                <a:latin typeface="Courier New" pitchFamily="49" charset="0"/>
              </a:rPr>
              <a:t>super</a:t>
            </a:r>
            <a:r>
              <a:rPr lang="de-DE" sz="2000" dirty="0">
                <a:latin typeface="Courier New" pitchFamily="49" charset="0"/>
              </a:rPr>
              <a:t>.&lt;</a:t>
            </a:r>
            <a:r>
              <a:rPr lang="de-DE" sz="2000" dirty="0" err="1">
                <a:latin typeface="Courier New" pitchFamily="49" charset="0"/>
              </a:rPr>
              <a:t>methodenname</a:t>
            </a:r>
            <a:r>
              <a:rPr lang="de-DE" sz="2000" dirty="0">
                <a:latin typeface="Courier New" pitchFamily="49" charset="0"/>
              </a:rPr>
              <a:t>&gt;()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i="1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1" y="4293096"/>
            <a:ext cx="2305052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0" y="4582021"/>
            <a:ext cx="2305053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1" y="4869161"/>
            <a:ext cx="2305052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Fussballfan</a:t>
            </a:r>
            <a:r>
              <a:rPr lang="de-DE" sz="1600" dirty="0">
                <a:latin typeface="+mn-lt"/>
              </a:rPr>
              <a:t>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Schuhefan</a:t>
            </a:r>
            <a:r>
              <a:rPr lang="de-DE" sz="1600" dirty="0">
                <a:latin typeface="+mn-lt"/>
              </a:rPr>
              <a:t>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968751" y="3034480"/>
            <a:ext cx="1115417" cy="66873"/>
          </a:xfrm>
          <a:prstGeom prst="line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92489" y="2237755"/>
            <a:ext cx="2051720" cy="126325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99991" y="2237755"/>
            <a:ext cx="2088627" cy="50958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2436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um 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"anziehen: Unterhose und Socken"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…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+mn-lt"/>
                <a:cs typeface="Courier New" panose="02070309020205020404" pitchFamily="49" charset="0"/>
              </a:rPr>
              <a:t>Redefinieren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„anziehen: Unterhose, Socken und Schuhe"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59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Person, Main </a:t>
            </a:r>
            <a:r>
              <a:rPr lang="de-DE" dirty="0"/>
              <a:t>unverändert</a:t>
            </a:r>
          </a:p>
          <a:p>
            <a:pPr lvl="1"/>
            <a:r>
              <a:rPr lang="de-DE" dirty="0"/>
              <a:t>In Klassen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jeweils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überschreiben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      Wirklich schade,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dass das so viele Kalorien hat...";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01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Kann ich noch einen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Nachschlag haben?";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644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Eigenschaften in Unterklasse definieren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775" y="1592634"/>
            <a:ext cx="8705850" cy="4968875"/>
          </a:xfrm>
        </p:spPr>
        <p:txBody>
          <a:bodyPr/>
          <a:lstStyle/>
          <a:p>
            <a:r>
              <a:rPr lang="de-DE" sz="2200" dirty="0"/>
              <a:t>Ausgangsbasis</a:t>
            </a:r>
          </a:p>
          <a:p>
            <a:pPr lvl="1"/>
            <a:r>
              <a:rPr lang="de-DE" sz="2000" dirty="0"/>
              <a:t>Operation </a:t>
            </a:r>
            <a:r>
              <a:rPr lang="de-DE" sz="20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sz="20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ist </a:t>
            </a:r>
            <a:r>
              <a:rPr lang="de-DE" sz="2000" dirty="0">
                <a:solidFill>
                  <a:schemeClr val="accent2"/>
                </a:solidFill>
              </a:rPr>
              <a:t>abstrakt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d.h. definiert nur die Signatur</a:t>
            </a:r>
          </a:p>
          <a:p>
            <a:pPr lvl="1"/>
            <a:r>
              <a:rPr lang="de-DE" sz="2000" dirty="0"/>
              <a:t>Sichert damit die Existenz </a:t>
            </a:r>
            <a:br>
              <a:rPr lang="de-DE" sz="2000" dirty="0"/>
            </a:br>
            <a:r>
              <a:rPr lang="de-DE" sz="2000" dirty="0"/>
              <a:t>dieser Verhaltensweise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Keine Implementierung</a:t>
            </a:r>
            <a:r>
              <a:rPr lang="de-DE" sz="2000" dirty="0"/>
              <a:t>!</a:t>
            </a:r>
          </a:p>
          <a:p>
            <a:pPr lvl="1"/>
            <a:r>
              <a:rPr lang="de-DE" sz="2000" dirty="0"/>
              <a:t>Oberklasse wird damit auch abstrakt</a:t>
            </a:r>
          </a:p>
          <a:p>
            <a:r>
              <a:rPr lang="de-DE" sz="2200" dirty="0"/>
              <a:t>Definition in Unterklassen</a:t>
            </a:r>
          </a:p>
          <a:p>
            <a:pPr lvl="1"/>
            <a:r>
              <a:rPr lang="de-DE" sz="2000" dirty="0"/>
              <a:t>Definieren zu den abstrakten </a:t>
            </a:r>
            <a:br>
              <a:rPr lang="de-DE" sz="2000" dirty="0"/>
            </a:br>
            <a:r>
              <a:rPr lang="de-DE" sz="2000" dirty="0"/>
              <a:t>Operationen </a:t>
            </a:r>
            <a:r>
              <a:rPr lang="de-DE" sz="2000" dirty="0">
                <a:solidFill>
                  <a:schemeClr val="accent2"/>
                </a:solidFill>
              </a:rPr>
              <a:t>spezifische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Implementierungen</a:t>
            </a:r>
          </a:p>
          <a:p>
            <a:pPr lvl="1"/>
            <a:r>
              <a:rPr lang="de-DE" sz="2000" dirty="0"/>
              <a:t>In </a:t>
            </a:r>
            <a:r>
              <a:rPr lang="de-DE" sz="2000" i="1" dirty="0">
                <a:solidFill>
                  <a:schemeClr val="accent2"/>
                </a:solidFill>
              </a:rPr>
              <a:t>jeder</a:t>
            </a:r>
            <a:r>
              <a:rPr lang="de-DE" sz="2000" dirty="0">
                <a:solidFill>
                  <a:schemeClr val="accent2"/>
                </a:solidFill>
              </a:rPr>
              <a:t> nicht abstrakten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Unterklasse erforderlich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solidFill>
                  <a:schemeClr val="accent2"/>
                </a:solidFill>
                <a:latin typeface="+mn-lt"/>
              </a:rPr>
              <a:t>Mensch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i="1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i="1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- Lösungsidee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  <a:p>
            <a:pPr lvl="1"/>
            <a:r>
              <a:rPr lang="de-DE" dirty="0"/>
              <a:t>Zentrale Definition der </a:t>
            </a:r>
            <a:r>
              <a:rPr lang="de-DE" dirty="0">
                <a:solidFill>
                  <a:schemeClr val="accent2"/>
                </a:solidFill>
              </a:rPr>
              <a:t>Gemeinsamkeiten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>
                <a:solidFill>
                  <a:schemeClr val="accent2"/>
                </a:solidFill>
              </a:rPr>
              <a:t>(generalisieren – allgemeine Klasse - Oberklasse)</a:t>
            </a:r>
          </a:p>
          <a:p>
            <a:pPr lvl="1"/>
            <a:r>
              <a:rPr lang="de-DE" dirty="0"/>
              <a:t>Spezialisierte Klasse  (</a:t>
            </a:r>
            <a:r>
              <a:rPr lang="de-DE" dirty="0">
                <a:solidFill>
                  <a:schemeClr val="accent2"/>
                </a:solidFill>
              </a:rPr>
              <a:t>Unterklasse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Dokumentation der </a:t>
            </a:r>
            <a:r>
              <a:rPr lang="de-DE" dirty="0">
                <a:solidFill>
                  <a:schemeClr val="accent2"/>
                </a:solidFill>
              </a:rPr>
              <a:t>Unterschiede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(zusätzliche Attribute und/oder Methoden)</a:t>
            </a:r>
          </a:p>
          <a:p>
            <a:pPr lvl="2"/>
            <a:r>
              <a:rPr lang="de-DE" dirty="0"/>
              <a:t>Gemeinsamkeiten geerbt von zentraler Definition </a:t>
            </a:r>
            <a:br>
              <a:rPr lang="de-DE" dirty="0"/>
            </a:br>
            <a:r>
              <a:rPr lang="de-DE" dirty="0"/>
              <a:t>(Methoden können überschrieben bzw. </a:t>
            </a:r>
            <a:r>
              <a:rPr lang="de-DE" dirty="0" err="1"/>
              <a:t>redefiniert</a:t>
            </a:r>
            <a:r>
              <a:rPr lang="de-DE" dirty="0"/>
              <a:t> werden)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77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 u</a:t>
            </a:r>
            <a:r>
              <a:rPr lang="de-DE" dirty="0"/>
              <a:t>nverändert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definiert nur Schnittstelle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wird damit zur abstrakten Klasse</a:t>
            </a:r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/>
              <a:t> jeweils erweitert um Implementierung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Neue Version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38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Jetz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fahr schon, ich will zum Spiel!";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de-DE" dirty="0">
                <a:latin typeface="+mn-lt"/>
                <a:cs typeface="Courier New" panose="02070309020205020404" pitchFamily="49" charset="0"/>
              </a:rPr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“Dann mal los zum Schuhladen!";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54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Methoden </a:t>
            </a:r>
            <a:r>
              <a:rPr lang="de-DE" dirty="0" err="1"/>
              <a:t>redefinieren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6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72514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3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 ist </a:t>
            </a:r>
            <a:r>
              <a:rPr lang="de-DE" dirty="0">
                <a:solidFill>
                  <a:schemeClr val="accent2"/>
                </a:solidFill>
              </a:rPr>
              <a:t>voreingestellte Basisklasse aller Klassen </a:t>
            </a:r>
          </a:p>
          <a:p>
            <a:r>
              <a:rPr lang="de-DE" dirty="0"/>
              <a:t>Äquivalent: 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400050" lvl="1" indent="0">
              <a:buNone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und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Jede Klasse ist von einer anderen Klasse abgeleitet, außer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Alle Klassen (abgesehen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) haben, direkt oder indirekt,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als gemeinsame Basisklasse</a:t>
            </a:r>
          </a:p>
          <a:p>
            <a:pPr marL="40005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5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Vordefinierte Methoden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werden </a:t>
            </a:r>
            <a:r>
              <a:rPr lang="de-DE" dirty="0">
                <a:solidFill>
                  <a:schemeClr val="accent2"/>
                </a:solidFill>
              </a:rPr>
              <a:t>an jede Klasse vererbt</a:t>
            </a:r>
          </a:p>
          <a:p>
            <a:r>
              <a:rPr lang="de-DE" dirty="0"/>
              <a:t>Beispiele: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-Methoden bieten zum Teil nur minimale Funktionalität</a:t>
            </a:r>
          </a:p>
          <a:p>
            <a:r>
              <a:rPr lang="de-DE" dirty="0"/>
              <a:t>Methoden sollten in der Regel </a:t>
            </a:r>
            <a:r>
              <a:rPr lang="de-DE" dirty="0" err="1"/>
              <a:t>redefiniert</a:t>
            </a:r>
            <a:r>
              <a:rPr lang="de-DE" dirty="0"/>
              <a:t> werden!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208463" cy="177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65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12124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21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Zugriffsrechte und Sichtbarkeitsregeln durch Vererbungskonzept</a:t>
            </a:r>
          </a:p>
          <a:p>
            <a:r>
              <a:rPr lang="de-DE" dirty="0"/>
              <a:t>4 Kategorien: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(+)</a:t>
            </a:r>
            <a:r>
              <a:rPr lang="de-DE" dirty="0"/>
              <a:t>: „weltweiter“ Zugriff sowohl von außen als auch von allen Nachfahren unabhängig von Paketzugehörigkeit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(-)</a:t>
            </a:r>
            <a:r>
              <a:rPr lang="de-DE" dirty="0"/>
              <a:t>: nur innerhalb der eigenen Klasse sichtbar; werden vererbt, sind aber von der Unterklasse aus nicht zugreifbar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(#)</a:t>
            </a:r>
            <a:r>
              <a:rPr lang="de-DE" dirty="0"/>
              <a:t>: von allen Nachfahren darf darauf zugegriffen werden unabhängig davon, ob sich die Nachfahren im gleichen Paket oder in einem anderen Paket befinden und von allen Klassen im gleichen Paket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Implizit</a:t>
            </a:r>
            <a:r>
              <a:rPr lang="de-DE" dirty="0"/>
              <a:t>: nur innerhalb des Pakets sichtbar, in dem die Klasse definiert ist; gilt für Nachfahren und Nicht-Nachfahren</a:t>
            </a:r>
          </a:p>
        </p:txBody>
      </p:sp>
    </p:spTree>
    <p:extLst>
      <p:ext uri="{BB962C8B-B14F-4D97-AF65-F5344CB8AC3E}">
        <p14:creationId xmlns:p14="http://schemas.microsoft.com/office/powerpoint/2010/main" val="410500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zum Ändern der Zugriffskategorie beim Überschreiben: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Zugriffsrechte dürfen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nur erweitert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, aber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nicht weiter eingeschränkt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 müssen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bleiben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-Operationen, die in Unterklassen neu definiert werden, dürfen eine beliebige Zugriffskategorie haben, da es sich um neue Operationen handelt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Operationen ohne explizite Zugriffskategorie können so bleiben oder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oder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darf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841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55329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103" y="274638"/>
            <a:ext cx="5407025" cy="850900"/>
          </a:xfrm>
        </p:spPr>
        <p:txBody>
          <a:bodyPr/>
          <a:lstStyle/>
          <a:p>
            <a:r>
              <a:rPr lang="de-DE" dirty="0"/>
              <a:t>Beispiel Lösungsidee</a:t>
            </a:r>
          </a:p>
        </p:txBody>
      </p:sp>
      <p:sp>
        <p:nvSpPr>
          <p:cNvPr id="4" name="Freeform 11"/>
          <p:cNvSpPr>
            <a:spLocks noChangeAspect="1"/>
          </p:cNvSpPr>
          <p:nvPr/>
        </p:nvSpPr>
        <p:spPr bwMode="auto">
          <a:xfrm>
            <a:off x="3419872" y="198884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Oval 29"/>
          <p:cNvSpPr>
            <a:spLocks noChangeAspect="1" noChangeArrowheads="1"/>
          </p:cNvSpPr>
          <p:nvPr/>
        </p:nvSpPr>
        <p:spPr bwMode="auto">
          <a:xfrm>
            <a:off x="3578622" y="1626369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7" name="Freeform 34"/>
          <p:cNvSpPr>
            <a:spLocks noChangeAspect="1"/>
          </p:cNvSpPr>
          <p:nvPr/>
        </p:nvSpPr>
        <p:spPr bwMode="auto">
          <a:xfrm>
            <a:off x="4773290" y="535521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val 35"/>
          <p:cNvSpPr>
            <a:spLocks noChangeAspect="1" noChangeArrowheads="1"/>
          </p:cNvSpPr>
          <p:nvPr/>
        </p:nvSpPr>
        <p:spPr bwMode="auto">
          <a:xfrm>
            <a:off x="2987824" y="5013176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9" name="Oval 38"/>
          <p:cNvSpPr>
            <a:spLocks noChangeAspect="1" noChangeArrowheads="1"/>
          </p:cNvSpPr>
          <p:nvPr/>
        </p:nvSpPr>
        <p:spPr bwMode="auto">
          <a:xfrm>
            <a:off x="4932040" y="5007818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277282" y="1260227"/>
            <a:ext cx="100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2437970" y="4581128"/>
            <a:ext cx="1356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4435930" y="4552272"/>
            <a:ext cx="1332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5940152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d.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181496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4901382" y="1196752"/>
            <a:ext cx="34544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</p:txBody>
      </p:sp>
      <p:cxnSp>
        <p:nvCxnSpPr>
          <p:cNvPr id="21" name="AutoShape 50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6" y="3530415"/>
            <a:ext cx="1440145" cy="66128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51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1" y="3530408"/>
            <a:ext cx="1440156" cy="661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1"/>
          <p:cNvCxnSpPr>
            <a:cxnSpLocks noChangeShapeType="1"/>
            <a:stCxn id="13" idx="0"/>
          </p:cNvCxnSpPr>
          <p:nvPr/>
        </p:nvCxnSpPr>
        <p:spPr bwMode="auto">
          <a:xfrm rot="16200000" flipV="1">
            <a:off x="3758505" y="3208381"/>
            <a:ext cx="1368150" cy="13196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49"/>
          <p:cNvSpPr>
            <a:spLocks/>
          </p:cNvSpPr>
          <p:nvPr/>
        </p:nvSpPr>
        <p:spPr bwMode="auto">
          <a:xfrm>
            <a:off x="3707457" y="2996505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23528" y="1844824"/>
            <a:ext cx="280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Extrahieren gemeinsamer Merkmale</a:t>
            </a: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1F884E2C-02D9-914A-B32A-687D22AA75B6}"/>
              </a:ext>
            </a:extLst>
          </p:cNvPr>
          <p:cNvSpPr>
            <a:spLocks noChangeAspect="1"/>
          </p:cNvSpPr>
          <p:nvPr/>
        </p:nvSpPr>
        <p:spPr bwMode="auto">
          <a:xfrm>
            <a:off x="2829074" y="539974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285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Bedeutung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445"/>
            <a:ext cx="8705850" cy="4968875"/>
          </a:xfrm>
        </p:spPr>
        <p:txBody>
          <a:bodyPr/>
          <a:lstStyle/>
          <a:p>
            <a:r>
              <a:rPr lang="de-DE" sz="2200" dirty="0"/>
              <a:t>Definition: </a:t>
            </a:r>
            <a:r>
              <a:rPr lang="de-DE" sz="2200" dirty="0">
                <a:solidFill>
                  <a:schemeClr val="accent2"/>
                </a:solidFill>
              </a:rPr>
              <a:t>Schnittstelle, Interface</a:t>
            </a:r>
          </a:p>
          <a:p>
            <a:pPr lvl="1"/>
            <a:r>
              <a:rPr lang="de-DE" sz="2000" dirty="0"/>
              <a:t>Spezielle Form von Klasse</a:t>
            </a:r>
          </a:p>
          <a:p>
            <a:pPr lvl="1"/>
            <a:r>
              <a:rPr lang="de-DE" sz="2000" dirty="0"/>
              <a:t>Keine Objekte direkt von Interface ableitbar</a:t>
            </a:r>
          </a:p>
          <a:p>
            <a:r>
              <a:rPr lang="de-DE" sz="2200" dirty="0"/>
              <a:t>Verhalten</a:t>
            </a:r>
          </a:p>
          <a:p>
            <a:pPr lvl="1"/>
            <a:r>
              <a:rPr lang="de-DE" sz="2000" dirty="0"/>
              <a:t>Definiert </a:t>
            </a:r>
            <a:r>
              <a:rPr lang="de-DE" sz="2000" dirty="0">
                <a:solidFill>
                  <a:schemeClr val="accent2"/>
                </a:solidFill>
              </a:rPr>
              <a:t>nur abstrakte Operationen</a:t>
            </a:r>
            <a:r>
              <a:rPr lang="de-DE" sz="2000" dirty="0"/>
              <a:t>, keine Implementierungen</a:t>
            </a:r>
          </a:p>
          <a:p>
            <a:pPr lvl="1"/>
            <a:r>
              <a:rPr lang="de-DE" sz="2000" dirty="0"/>
              <a:t>Legt also nur Anforderungen fest</a:t>
            </a:r>
          </a:p>
          <a:p>
            <a:pPr lvl="1"/>
            <a:r>
              <a:rPr lang="de-DE" sz="2000" dirty="0"/>
              <a:t>Keine ausführbaren Anweisungen (seit Java8: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/>
              <a:t> und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2000" dirty="0"/>
              <a:t> möglich)</a:t>
            </a:r>
          </a:p>
          <a:p>
            <a:pPr lvl="1"/>
            <a:r>
              <a:rPr lang="de-DE" sz="2000" dirty="0"/>
              <a:t>Keine Konstruktoren</a:t>
            </a:r>
          </a:p>
          <a:p>
            <a:r>
              <a:rPr lang="de-DE" sz="2200" dirty="0"/>
              <a:t>Eigenschaften</a:t>
            </a:r>
          </a:p>
          <a:p>
            <a:pPr lvl="1"/>
            <a:r>
              <a:rPr lang="de-DE" sz="2000" dirty="0"/>
              <a:t>Enthält keine veränderbaren Attribute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Öffentlich sichtbare Konstanten als Attribute möglich</a:t>
            </a:r>
          </a:p>
          <a:p>
            <a:r>
              <a:rPr lang="de-DE" sz="2200" dirty="0"/>
              <a:t>Alle Methoden / Datenelemente haben implizit Sichtbarkeit </a:t>
            </a:r>
            <a:r>
              <a:rPr lang="de-DE" sz="22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200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6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Umsetzung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Bedeutung von Java</a:t>
            </a:r>
          </a:p>
          <a:p>
            <a:pPr lvl="1"/>
            <a:r>
              <a:rPr lang="de-DE" dirty="0"/>
              <a:t>Ermöglicht klare Trennung von Implementierung und Schnittstelle</a:t>
            </a:r>
          </a:p>
          <a:p>
            <a:pPr lvl="1"/>
            <a:r>
              <a:rPr lang="de-DE" u="sng" dirty="0"/>
              <a:t>Mehrfachvererbung</a:t>
            </a:r>
            <a:r>
              <a:rPr lang="de-DE" dirty="0"/>
              <a:t> von konkreten Klassen in Java nicht erlaubt</a:t>
            </a:r>
          </a:p>
          <a:p>
            <a:pPr lvl="1"/>
            <a:r>
              <a:rPr lang="de-DE" u="sng" dirty="0"/>
              <a:t>Implementierung</a:t>
            </a:r>
            <a:r>
              <a:rPr lang="de-DE" dirty="0"/>
              <a:t> von mehreren Schnittstellen ist aber möglich!!!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Umsetzung in Java:</a:t>
            </a:r>
          </a:p>
          <a:p>
            <a:pPr lvl="1"/>
            <a:r>
              <a:rPr lang="de-DE" dirty="0"/>
              <a:t>Reserviertes Wort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b="1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dirty="0"/>
              <a:t>(statt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 Interface eigene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-Datei, wird übersetzt zu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Datei</a:t>
            </a:r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0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  <a:p>
            <a:pPr lvl="1"/>
            <a:r>
              <a:rPr lang="de-DE" dirty="0"/>
              <a:t>Symbol analog zu Klasse</a:t>
            </a:r>
          </a:p>
          <a:p>
            <a:pPr lvl="1"/>
            <a:r>
              <a:rPr lang="de-DE" dirty="0"/>
              <a:t>Stereotyp </a:t>
            </a:r>
            <a:r>
              <a:rPr lang="de-DE" dirty="0">
                <a:latin typeface="Courier New" pitchFamily="49" charset="0"/>
              </a:rPr>
              <a:t>&lt;&lt;</a:t>
            </a:r>
            <a:r>
              <a:rPr lang="de-DE" dirty="0" err="1">
                <a:latin typeface="Courier New" pitchFamily="49" charset="0"/>
              </a:rPr>
              <a:t>interface</a:t>
            </a:r>
            <a:r>
              <a:rPr lang="de-DE" dirty="0">
                <a:latin typeface="Courier New" pitchFamily="49" charset="0"/>
              </a:rPr>
              <a:t>&gt;&gt;</a:t>
            </a:r>
            <a:r>
              <a:rPr lang="de-DE" dirty="0"/>
              <a:t> oberhalb des Klassennamens</a:t>
            </a:r>
          </a:p>
          <a:p>
            <a:pPr lvl="1"/>
            <a:r>
              <a:rPr lang="de-DE" dirty="0"/>
              <a:t>Schnittstelle ist immer auch abstrakt, </a:t>
            </a:r>
            <a:br>
              <a:rPr lang="de-DE" dirty="0"/>
            </a:br>
            <a:r>
              <a:rPr lang="de-DE" dirty="0"/>
              <a:t>muss nicht explizit als abstrakt gekennzeichnet werden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5396" y="3861048"/>
            <a:ext cx="2879725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1041400"/>
            <a:r>
              <a:rPr lang="de-DE" sz="2000" dirty="0">
                <a:latin typeface="+mn-lt"/>
              </a:rPr>
              <a:t>&lt;&lt;</a:t>
            </a:r>
            <a:r>
              <a:rPr lang="de-DE" sz="2000" dirty="0" err="1">
                <a:latin typeface="+mn-lt"/>
              </a:rPr>
              <a:t>interface</a:t>
            </a:r>
            <a:r>
              <a:rPr lang="de-DE" sz="2000" dirty="0">
                <a:latin typeface="+mn-lt"/>
              </a:rPr>
              <a:t>&gt;&gt;</a:t>
            </a:r>
          </a:p>
          <a:p>
            <a:pPr algn="ctr" defTabSz="1041400"/>
            <a:r>
              <a:rPr lang="de-DE" sz="2000" b="1" dirty="0">
                <a:latin typeface="+mn-lt"/>
              </a:rPr>
              <a:t>Zeichenbar</a:t>
            </a:r>
            <a:endParaRPr lang="de-DE" sz="20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45396" y="4580185"/>
            <a:ext cx="2879725" cy="215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4796085"/>
            <a:ext cx="2879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r>
              <a:rPr lang="de-DE" sz="2000" dirty="0">
                <a:latin typeface="+mn-lt"/>
              </a:rPr>
              <a:t>anzeigen()</a:t>
            </a:r>
          </a:p>
          <a:p>
            <a:pPr algn="ctr" defTabSz="1041400"/>
            <a:r>
              <a:rPr lang="de-DE" sz="2000" dirty="0">
                <a:latin typeface="+mn-lt"/>
              </a:rPr>
              <a:t>entfernen()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29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 – Anbieter und Nutzer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Anbieter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Realisiert die Schnittstelle, d.h. implementiert die Operationen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Verwendet die Schnittstelle, d.h. ruft die Operation auf</a:t>
            </a:r>
          </a:p>
          <a:p>
            <a:pPr lvl="1"/>
            <a:r>
              <a:rPr lang="de-DE" dirty="0"/>
              <a:t>Kennt konkrete Implementierung nicht!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633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und Nutzer in 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700808"/>
            <a:ext cx="84572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91185" y="1268760"/>
            <a:ext cx="5470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Bereitstellung und Nutzung der Schnittstelle-A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3528" y="3790201"/>
            <a:ext cx="3755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Interaktion über Schnittstelle-A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49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6630764" cy="850900"/>
          </a:xfrm>
        </p:spPr>
        <p:txBody>
          <a:bodyPr/>
          <a:lstStyle/>
          <a:p>
            <a:r>
              <a:rPr lang="de-DE" dirty="0"/>
              <a:t>Begriffe – Realisierung und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Realisierung</a:t>
            </a:r>
          </a:p>
          <a:p>
            <a:pPr lvl="1"/>
            <a:r>
              <a:rPr lang="de-DE" dirty="0"/>
              <a:t>Schnittstelle alleine nicht ausführbar</a:t>
            </a:r>
          </a:p>
          <a:p>
            <a:pPr lvl="1"/>
            <a:r>
              <a:rPr lang="de-DE" dirty="0"/>
              <a:t>Konkrete Klasse ist von Schnittstelle abgeleitet</a:t>
            </a:r>
          </a:p>
          <a:p>
            <a:pPr lvl="1"/>
            <a:r>
              <a:rPr lang="de-DE" dirty="0"/>
              <a:t>Sprachgebrauch: „Konkrete Klasse implementiert das Interface“</a:t>
            </a:r>
          </a:p>
          <a:p>
            <a:pPr lvl="1"/>
            <a:r>
              <a:rPr lang="de-DE" dirty="0"/>
              <a:t>Implementiert dabei alle definierten Operationen der Schnittstelle</a:t>
            </a: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Vererbung</a:t>
            </a:r>
            <a:r>
              <a:rPr lang="de-DE" dirty="0"/>
              <a:t> zwischen Schnittstellen</a:t>
            </a:r>
          </a:p>
          <a:p>
            <a:pPr lvl="1"/>
            <a:r>
              <a:rPr lang="de-DE" dirty="0"/>
              <a:t>Neue Schnittstelle erweitert alte Schnittstelle</a:t>
            </a:r>
          </a:p>
          <a:p>
            <a:pPr lvl="1"/>
            <a:r>
              <a:rPr lang="de-DE" dirty="0"/>
              <a:t>Dabei lediglich Hinzufügen von abstrakten Operationen</a:t>
            </a:r>
          </a:p>
          <a:p>
            <a:pPr lvl="1"/>
            <a:r>
              <a:rPr lang="de-DE" dirty="0"/>
              <a:t>In Java: Interface kann mehrere Interfaces erweitern</a:t>
            </a:r>
          </a:p>
          <a:p>
            <a:pPr lvl="1"/>
            <a:r>
              <a:rPr lang="de-DE" dirty="0"/>
              <a:t>D.h. Mehrfachvererbung zwischen Schnittstellen möglich!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986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Realisierung und Vererbung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8" y="1628800"/>
            <a:ext cx="7612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76626" y="5373216"/>
            <a:ext cx="1579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Realisierung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9114" y="5373216"/>
            <a:ext cx="138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319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7" y="1628799"/>
            <a:ext cx="8374657" cy="39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D0A1E-DEC4-9E4D-89E2-BF2F56F51608}"/>
              </a:ext>
            </a:extLst>
          </p:cNvPr>
          <p:cNvSpPr txBox="1"/>
          <p:nvPr/>
        </p:nvSpPr>
        <p:spPr>
          <a:xfrm>
            <a:off x="971600" y="4067780"/>
            <a:ext cx="135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Fußballfan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28CF-3C4F-CA45-8B1E-844AEFB884A3}"/>
              </a:ext>
            </a:extLst>
          </p:cNvPr>
          <p:cNvSpPr txBox="1"/>
          <p:nvPr/>
        </p:nvSpPr>
        <p:spPr>
          <a:xfrm>
            <a:off x="3885309" y="4066398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Schuhefan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86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/>
              <a:t>, </a:t>
            </a:r>
            <a:r>
              <a:rPr lang="de-DE" dirty="0">
                <a:latin typeface="Courier New" pitchFamily="49" charset="0"/>
              </a:rPr>
              <a:t>Person</a:t>
            </a:r>
            <a:r>
              <a:rPr lang="de-DE" dirty="0"/>
              <a:t> unverändert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>
                <a:latin typeface="Courier New" pitchFamily="49" charset="0"/>
              </a:rPr>
              <a:t>Main</a:t>
            </a:r>
            <a:endParaRPr lang="de-DE" dirty="0"/>
          </a:p>
          <a:p>
            <a:pPr lvl="1"/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/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lvl="1"/>
            <a:r>
              <a:rPr lang="de-DE" dirty="0"/>
              <a:t>Neue Klasse </a:t>
            </a:r>
            <a:r>
              <a:rPr lang="de-DE" dirty="0">
                <a:latin typeface="Courier New" pitchFamily="49" charset="0"/>
              </a:rPr>
              <a:t>Child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endParaRPr lang="de-DE" dirty="0">
              <a:latin typeface="Courier New" pitchFamily="49" charset="0"/>
            </a:endParaRPr>
          </a:p>
          <a:p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51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-Klasse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7504" y="1412875"/>
            <a:ext cx="5364087" cy="4968875"/>
          </a:xfrm>
        </p:spPr>
        <p:txBody>
          <a:bodyPr/>
          <a:lstStyle/>
          <a:p>
            <a:r>
              <a:rPr lang="de-DE" sz="2000" dirty="0"/>
              <a:t>Erweiterte Klasse </a:t>
            </a:r>
            <a:r>
              <a:rPr lang="de-DE" sz="2000" dirty="0">
                <a:latin typeface="Courier New" pitchFamily="49" charset="0"/>
              </a:rPr>
              <a:t>Main</a:t>
            </a:r>
            <a:endParaRPr lang="de-DE" sz="2000" dirty="0">
              <a:solidFill>
                <a:schemeClr val="accent6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Main{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void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main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String[] </a:t>
            </a:r>
            <a:r>
              <a:rPr lang="de-DE" sz="1600" dirty="0" err="1">
                <a:latin typeface="Courier New" pitchFamily="49" charset="0"/>
              </a:rPr>
              <a:t>args</a:t>
            </a:r>
            <a:r>
              <a:rPr lang="de-DE" sz="1600" dirty="0">
                <a:latin typeface="Courier New" pitchFamily="49" charset="0"/>
              </a:rPr>
              <a:t>) {</a:t>
            </a:r>
            <a:br>
              <a:rPr lang="de-DE" sz="1600" dirty="0">
                <a:latin typeface="Courier New" pitchFamily="49" charset="0"/>
              </a:rPr>
            </a:br>
            <a:endParaRPr lang="de-DE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adam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Child </a:t>
            </a:r>
            <a:r>
              <a:rPr lang="de-DE" sz="1600" dirty="0" err="1">
                <a:latin typeface="Courier New" pitchFamily="49" charset="0"/>
              </a:rPr>
              <a:t>kain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Child();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adam.processPerson</a:t>
            </a:r>
            <a:r>
              <a:rPr lang="de-DE" sz="1600" dirty="0">
                <a:latin typeface="Courier New" pitchFamily="49" charset="0"/>
              </a:rPr>
              <a:t>();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adam.watchSoccerGame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…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220072" y="1412875"/>
            <a:ext cx="3736603" cy="4968875"/>
          </a:xfrm>
        </p:spPr>
        <p:txBody>
          <a:bodyPr/>
          <a:lstStyle/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…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eva.processPerson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		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kain.processPerson</a:t>
            </a:r>
            <a:r>
              <a:rPr lang="de-DE" sz="1600" dirty="0">
                <a:latin typeface="Courier New" pitchFamily="49" charset="0"/>
              </a:rPr>
              <a:t>(); 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kain.play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}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im UML-Klassendiagramm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142555" y="134190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142555" y="17022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name</a:t>
            </a:r>
            <a:endParaRPr lang="de-DE" sz="24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- alter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142555" y="2421409"/>
            <a:ext cx="2879725" cy="720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essen()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62830" y="429465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62830" y="465502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lieblingsVerein</a:t>
            </a:r>
            <a:endParaRPr lang="de-DE" sz="2400" dirty="0">
              <a:latin typeface="+mn-lt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62830" y="5374159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fussballSchauen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12755" y="4293071"/>
            <a:ext cx="28797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012755" y="4653434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anzahlSchuhpaare</a:t>
            </a:r>
            <a:endParaRPr lang="de-DE" sz="2400" dirty="0">
              <a:latin typeface="+mn-lt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012755" y="53725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schuheKaufen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>
            <a:off x="4509392" y="3140546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39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2637730" y="2349971"/>
            <a:ext cx="1009650" cy="2879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5513486" y="2353940"/>
            <a:ext cx="1008062" cy="2870200"/>
          </a:xfrm>
          <a:prstGeom prst="bentConnector3">
            <a:avLst>
              <a:gd name="adj1" fmla="val 5007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89497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Erweiterte Klasse </a:t>
            </a:r>
            <a:r>
              <a:rPr lang="de-DE" dirty="0" err="1">
                <a:latin typeface="Courier New" pitchFamily="49" charset="0"/>
              </a:rPr>
              <a:t>Schuhefan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public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600" dirty="0">
                <a:latin typeface="Courier New" pitchFamily="49" charset="0"/>
              </a:rPr>
              <a:t> Person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Beautifyable</a:t>
            </a:r>
            <a:r>
              <a:rPr lang="de-DE" sz="1600" dirty="0">
                <a:latin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beautify</a:t>
            </a:r>
            <a:r>
              <a:rPr lang="de-DE" sz="1600" dirty="0">
                <a:latin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"Oh, mein Haar ist schon wieder durcheinander!.");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debeautify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"Das schaff ich nie, mich in " 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  +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 + " Minuten zu stylen.");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46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Implementierung der neuen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800" dirty="0">
                <a:latin typeface="Courier New" pitchFamily="49" charset="0"/>
              </a:rPr>
              <a:t>Child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Person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favoriteToy</a:t>
            </a:r>
            <a:r>
              <a:rPr lang="de-DE" sz="18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… Miau… Fiep…";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"Guck mal, ich bin ein Ritter"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  "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"Och, muss ich in " 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      +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 + " Minuten schon aufhören?";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51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bei Ausführung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Adam ist 21 Jahre alt und kann </a:t>
            </a:r>
            <a:r>
              <a:rPr lang="de-DE" sz="1800" dirty="0" err="1">
                <a:latin typeface="Courier New" pitchFamily="49" charset="0"/>
              </a:rPr>
              <a:t>superfix</a:t>
            </a:r>
            <a:r>
              <a:rPr lang="de-DE" sz="1800" dirty="0">
                <a:latin typeface="Courier New" pitchFamily="49" charset="0"/>
              </a:rPr>
              <a:t> Regale zusammenschrauben.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Ja... JAA... TOOOOOOOR!!!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Eva ist 19 Jahre alt und hat 0 Paar Schuhe.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shop</a:t>
            </a:r>
            <a:r>
              <a:rPr lang="de-DE" sz="1800" dirty="0">
                <a:latin typeface="Courier New" pitchFamily="49" charset="0"/>
              </a:rPr>
              <a:t> : DIE sind ja schick...; Paar Nummer 1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Oh, mein Haar ist schon wieder durcheinander!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Das schaff ich nie, mich in 3 Minuten zu stylen.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 err="1">
                <a:latin typeface="Courier New" pitchFamily="49" charset="0"/>
              </a:rPr>
              <a:t>Kain</a:t>
            </a:r>
            <a:r>
              <a:rPr lang="de-DE" sz="1800" dirty="0">
                <a:latin typeface="Courier New" pitchFamily="49" charset="0"/>
              </a:rPr>
              <a:t> ist 4 Jahre alt und hat als Lieblingsspielzeug Teddy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... Miau... Fiep...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Guck mal, ich bin ein Ritter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Och, muss ich in 10 Minuten schon aufhören?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46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05850" cy="4968875"/>
          </a:xfrm>
        </p:spPr>
        <p:txBody>
          <a:bodyPr/>
          <a:lstStyle/>
          <a:p>
            <a:pPr marL="0" indent="0"/>
            <a:r>
              <a:rPr lang="de-DE" sz="2200" dirty="0"/>
              <a:t> Interface als Typ</a:t>
            </a:r>
          </a:p>
          <a:p>
            <a:pPr lvl="1"/>
            <a:r>
              <a:rPr lang="de-DE" sz="2000" dirty="0"/>
              <a:t>Definiert Referenztyp (analog zu Klasse)</a:t>
            </a:r>
          </a:p>
          <a:p>
            <a:pPr lvl="1"/>
            <a:r>
              <a:rPr lang="de-DE" sz="2000" dirty="0"/>
              <a:t>Zulässig für Deklaration von Variable, Parameter, Rückgabetyp von Methode</a:t>
            </a:r>
          </a:p>
          <a:p>
            <a:pPr lvl="1"/>
            <a:r>
              <a:rPr lang="de-DE" sz="2000" dirty="0"/>
              <a:t>Alle implementierenden Klassen kompatibel zum Interface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 </a:t>
            </a:r>
            <a:r>
              <a:rPr lang="de-DE" sz="2200" dirty="0"/>
              <a:t>Beispiel</a:t>
            </a:r>
          </a:p>
          <a:p>
            <a:pPr marL="400050" lvl="1" indent="0">
              <a:buNone/>
            </a:pP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b;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Child(“Sabine", "</a:t>
            </a:r>
            <a:r>
              <a:rPr lang="de-DE" sz="1800" dirty="0" err="1">
                <a:latin typeface="Courier New" pitchFamily="49" charset="0"/>
              </a:rPr>
              <a:t>Bobbycar</a:t>
            </a:r>
            <a:r>
              <a:rPr lang="de-DE" sz="1800" dirty="0">
                <a:latin typeface="Courier New" pitchFamily="49" charset="0"/>
              </a:rPr>
              <a:t>");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(“Peter", 42);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 marL="0" indent="0"/>
            <a:r>
              <a:rPr lang="de-DE" sz="2200" dirty="0"/>
              <a:t> Auswahl der Implementierung der Methode dynamisch zur Laufzeit!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29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/>
              <a:t>–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7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8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41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Typinformation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9"/>
            <a:ext cx="8705850" cy="2592288"/>
          </a:xfrm>
        </p:spPr>
        <p:txBody>
          <a:bodyPr/>
          <a:lstStyle/>
          <a:p>
            <a:r>
              <a:rPr lang="en-US" dirty="0" err="1"/>
              <a:t>Instanzen</a:t>
            </a:r>
            <a:r>
              <a:rPr lang="en-US" dirty="0"/>
              <a:t> von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Oberklassen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r>
              <a:rPr lang="en-US" dirty="0" err="1"/>
              <a:t>Laufzeitinformation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… }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616624" cy="1477328"/>
          </a:xfrm>
          <a:prstGeom prst="rect">
            <a:avLst/>
          </a:prstGeom>
          <a:solidFill>
            <a:srgbClr val="C0E9F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  <a:p>
            <a:pPr lvl="1"/>
            <a:r>
              <a:rPr lang="de-DE" dirty="0"/>
              <a:t>Beschreibt Ähnlichkeit zwischen Klassen </a:t>
            </a:r>
          </a:p>
          <a:p>
            <a:pPr lvl="1"/>
            <a:r>
              <a:rPr lang="de-DE" dirty="0"/>
              <a:t>Spezialfall einer Beziehung zwischen Klassen </a:t>
            </a:r>
          </a:p>
          <a:p>
            <a:pPr lvl="2"/>
            <a:r>
              <a:rPr lang="de-DE" dirty="0"/>
              <a:t>Jedes Objekt der Unterklasse „</a:t>
            </a:r>
            <a:r>
              <a:rPr lang="de-DE" dirty="0">
                <a:solidFill>
                  <a:schemeClr val="accent2"/>
                </a:solidFill>
              </a:rPr>
              <a:t>ist ein</a:t>
            </a:r>
            <a:r>
              <a:rPr lang="de-DE" dirty="0"/>
              <a:t>“ (</a:t>
            </a:r>
            <a:r>
              <a:rPr lang="de-DE" dirty="0" err="1"/>
              <a:t>is</a:t>
            </a:r>
            <a:r>
              <a:rPr lang="de-DE" dirty="0"/>
              <a:t> a) Objekt der Oberklasse</a:t>
            </a:r>
          </a:p>
          <a:p>
            <a:pPr lvl="1"/>
            <a:r>
              <a:rPr lang="de-DE" dirty="0"/>
              <a:t>Strukturiert Klassen in Hierarchie von Abstraktionsebenen </a:t>
            </a:r>
          </a:p>
          <a:p>
            <a:pPr lvl="1"/>
            <a:r>
              <a:rPr lang="de-DE" dirty="0"/>
              <a:t>Ermöglicht Definition einer neuen Klasse auf Basis bereits bestehender Klassen (Wiederverwendung!)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508639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/>
                </a:solidFill>
                <a:latin typeface="+mn-lt"/>
              </a:rPr>
              <a:t>Wesentlicher Mechanismus</a:t>
            </a:r>
            <a:r>
              <a:rPr lang="de-DE" sz="2400" dirty="0">
                <a:latin typeface="+mn-lt"/>
              </a:rPr>
              <a:t>, der objektorientierte Sprachen von funktionalen/prozeduralen Sprachen unterscheidet!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3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0071" y="1305322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Mensch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80071" y="166568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name</a:t>
            </a:r>
            <a:endParaRPr lang="de-DE" dirty="0">
              <a:solidFill>
                <a:schemeClr val="bg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alter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496" y="4730378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496" y="5090740"/>
            <a:ext cx="1943100" cy="64251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lieblingsVerein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5733256"/>
            <a:ext cx="1943100" cy="57145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fussballSchauen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23058" y="4733553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solidFill>
                  <a:schemeClr val="bg2"/>
                </a:solidFill>
                <a:latin typeface="+mn-lt"/>
              </a:rPr>
              <a:t>Schuhefan</a:t>
            </a:r>
            <a:endParaRPr lang="de-DE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3058" y="5093915"/>
            <a:ext cx="1943100" cy="639341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solidFill>
                  <a:schemeClr val="bg2"/>
                </a:solidFill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anzahlSchuhe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23058" y="5733256"/>
            <a:ext cx="1943100" cy="56827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schuheKaufen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978596" y="2780928"/>
            <a:ext cx="144462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14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626840" y="3305596"/>
            <a:ext cx="1804988" cy="1044575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1669033" y="3307978"/>
            <a:ext cx="1808163" cy="1042987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94850" y="1268809"/>
            <a:ext cx="3022600" cy="1512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Superklasse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Oberklasse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Elternklasse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94850" y="4797152"/>
            <a:ext cx="3022600" cy="150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Subklasse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Unterklasse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 err="1">
                <a:latin typeface="+mn-lt"/>
              </a:rPr>
              <a:t>Kindklasse</a:t>
            </a:r>
            <a:endParaRPr lang="de-DE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abgeleitete Klasse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779912" y="3465909"/>
            <a:ext cx="161031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ist abgeleitet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erbt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spezialisiert</a:t>
            </a: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5734713" y="2780928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9" name="AutoShape 28"/>
          <p:cNvCxnSpPr>
            <a:cxnSpLocks noChangeShapeType="1"/>
          </p:cNvCxnSpPr>
          <p:nvPr/>
        </p:nvCxnSpPr>
        <p:spPr bwMode="auto">
          <a:xfrm rot="16200000">
            <a:off x="4871113" y="3860453"/>
            <a:ext cx="1871662" cy="1588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222075" y="3465909"/>
            <a:ext cx="182710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ist übergeordnet zu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vererbt an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generalisiert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590250" y="3356992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6022050" y="3429000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8582992" y="1305322"/>
            <a:ext cx="0" cy="499938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 rot="16200000">
            <a:off x="7565353" y="2088688"/>
            <a:ext cx="14812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Generalisierung</a:t>
            </a: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8767182" y="1305322"/>
            <a:ext cx="0" cy="499621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 rot="16200000">
            <a:off x="8273820" y="5330619"/>
            <a:ext cx="13923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Spezialisierung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080071" y="221942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schlafen()</a:t>
            </a:r>
            <a:br>
              <a:rPr lang="de-DE" dirty="0">
                <a:solidFill>
                  <a:schemeClr val="bg2"/>
                </a:solidFill>
                <a:latin typeface="+mn-lt"/>
              </a:rPr>
            </a:br>
            <a:r>
              <a:rPr lang="de-DE" dirty="0">
                <a:solidFill>
                  <a:schemeClr val="bg2"/>
                </a:solidFill>
                <a:latin typeface="+mn-lt"/>
              </a:rPr>
              <a:t>essen()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5f72b754-8a99-4a08-9181-6c58f8345741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Hochschule_RO">
  <a:themeElements>
    <a:clrScheme name="Hochschule_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chschule_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3508</Words>
  <Application>Microsoft Macintosh PowerPoint</Application>
  <PresentationFormat>On-screen Show (4:3)</PresentationFormat>
  <Paragraphs>1012</Paragraphs>
  <Slides>75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Comic Sans MS</vt:lpstr>
      <vt:lpstr>Calibri</vt:lpstr>
      <vt:lpstr>Arial</vt:lpstr>
      <vt:lpstr>Wingdings 2</vt:lpstr>
      <vt:lpstr>Wingdings</vt:lpstr>
      <vt:lpstr>Courier New</vt:lpstr>
      <vt:lpstr>Consolas</vt:lpstr>
      <vt:lpstr>Symbol</vt:lpstr>
      <vt:lpstr>Hochschule_RO</vt:lpstr>
      <vt:lpstr>Vererbung</vt:lpstr>
      <vt:lpstr>Programmieren 2</vt:lpstr>
      <vt:lpstr>Menge ähnlicher, aber verschiedener Objekte</vt:lpstr>
      <vt:lpstr>Motivation – Analyse auf Metaebene</vt:lpstr>
      <vt:lpstr>Motivation - Lösungsidee</vt:lpstr>
      <vt:lpstr>Beispiel Lösungsidee</vt:lpstr>
      <vt:lpstr>Vererbung im UML-Klassendiagramm</vt:lpstr>
      <vt:lpstr>Bedeutung von Vererbung</vt:lpstr>
      <vt:lpstr>Begriffe</vt:lpstr>
      <vt:lpstr>Programmieren 2</vt:lpstr>
      <vt:lpstr>Vorgehensweise</vt:lpstr>
      <vt:lpstr>Vorgehensweise – Bottom-up</vt:lpstr>
      <vt:lpstr>Vorgehensweise – Top-down</vt:lpstr>
      <vt:lpstr>Übung – Vererbungsstruktur entwerfen</vt:lpstr>
      <vt:lpstr>Vererbung in Java</vt:lpstr>
      <vt:lpstr>Sichtbarkeiten im Überblick</vt:lpstr>
      <vt:lpstr>Implementierung – Definition der Oberklasse </vt:lpstr>
      <vt:lpstr>Implementierung – Unterklasse definieren (1) </vt:lpstr>
      <vt:lpstr>Implementierung – Unterklasse definieren (2) </vt:lpstr>
      <vt:lpstr>Implementierung – Hauptklasse definieren</vt:lpstr>
      <vt:lpstr>Implementierung – Ausgabe</vt:lpstr>
      <vt:lpstr>Übung – Vererbung in Java</vt:lpstr>
      <vt:lpstr>Programmieren 2</vt:lpstr>
      <vt:lpstr>Arten von Vererbung</vt:lpstr>
      <vt:lpstr>Einfachvererbung über mehrere Stufen</vt:lpstr>
      <vt:lpstr>Einfach- und Mehrfachvererbung</vt:lpstr>
      <vt:lpstr>Was wird vererbt?</vt:lpstr>
      <vt:lpstr>Syntaktische Vererbung</vt:lpstr>
      <vt:lpstr>Semantische Vererbung</vt:lpstr>
      <vt:lpstr>Programmieren 2</vt:lpstr>
      <vt:lpstr>Konstruktoren </vt:lpstr>
      <vt:lpstr>Konstruktoren mit super()</vt:lpstr>
      <vt:lpstr>Konstruktoren mit this()</vt:lpstr>
      <vt:lpstr>Übung – Konstruktoren</vt:lpstr>
      <vt:lpstr>Programmieren 2</vt:lpstr>
      <vt:lpstr>Abstrakte Klasse (1)</vt:lpstr>
      <vt:lpstr>Abstrakte Klasse (2)</vt:lpstr>
      <vt:lpstr>Aufruf ererbter Methoden </vt:lpstr>
      <vt:lpstr>Übung – Abstrakte Klasse</vt:lpstr>
      <vt:lpstr>Programmieren 2</vt:lpstr>
      <vt:lpstr>Verschattung (1)</vt:lpstr>
      <vt:lpstr>Verschattung (2)</vt:lpstr>
      <vt:lpstr>Modifizieren der Unterklassen </vt:lpstr>
      <vt:lpstr>Eigenschaften in Unterklasse erweitern</vt:lpstr>
      <vt:lpstr>Eigenschaften in Unterklasse redefinieren </vt:lpstr>
      <vt:lpstr>Beispiel: Redefinieren </vt:lpstr>
      <vt:lpstr>Beispiel: Redefinieren, Basisfunktion nutzen (1)</vt:lpstr>
      <vt:lpstr>Beispiel: Redefinieren, Basisfunktion nutzen (2)</vt:lpstr>
      <vt:lpstr>Eigenschaften in Unterklasse definieren </vt:lpstr>
      <vt:lpstr>Beispiel: Definieren (1)</vt:lpstr>
      <vt:lpstr>Beispiel: Definieren (2)</vt:lpstr>
      <vt:lpstr>Übung – Methoden redefinieren</vt:lpstr>
      <vt:lpstr>Programmieren 2</vt:lpstr>
      <vt:lpstr>Klasse Object</vt:lpstr>
      <vt:lpstr>Vordefinierte Methoden in Object</vt:lpstr>
      <vt:lpstr>Programmieren 2</vt:lpstr>
      <vt:lpstr>Zugriffsrechte und Sichtbarkeit (1) </vt:lpstr>
      <vt:lpstr>Zugriffsrechte und Sichtbarkeit (2) </vt:lpstr>
      <vt:lpstr>Programmieren 2</vt:lpstr>
      <vt:lpstr>Schnittstelle – Bedeutung </vt:lpstr>
      <vt:lpstr>Schnittstelle – Umsetzung in Java</vt:lpstr>
      <vt:lpstr>Schnittstelle in UML</vt:lpstr>
      <vt:lpstr>Begriffe – Anbieter und Nutzer</vt:lpstr>
      <vt:lpstr>Anbieter und Nutzer in UML</vt:lpstr>
      <vt:lpstr>Begriffe – Realisierung und Vererbung</vt:lpstr>
      <vt:lpstr>Beispiel: Realisierung und Vererbung</vt:lpstr>
      <vt:lpstr>Beispiel</vt:lpstr>
      <vt:lpstr>Implementierung des Interfaces</vt:lpstr>
      <vt:lpstr>Veränderungen der Main-Klasse</vt:lpstr>
      <vt:lpstr>Veränderung der Klasse Woman</vt:lpstr>
      <vt:lpstr>Implementierung der neuen Klasse Child</vt:lpstr>
      <vt:lpstr>Ausgabe bei Ausführung von Main</vt:lpstr>
      <vt:lpstr>Interfaces als Typ</vt:lpstr>
      <vt:lpstr>Übung – Schnittstellen</vt:lpstr>
      <vt:lpstr>Typinformation zur Laufzeit</vt:lpstr>
    </vt:vector>
  </TitlesOfParts>
  <Company>Fachhochschule Rosenheim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Prg1_01Einführung</dc:title>
  <dc:creator>Dr. Claudia Förster</dc:creator>
  <cp:lastModifiedBy>riko493</cp:lastModifiedBy>
  <cp:revision>1677</cp:revision>
  <cp:lastPrinted>2018-06-12T20:51:59Z</cp:lastPrinted>
  <dcterms:created xsi:type="dcterms:W3CDTF">2009-09-11T10:30:09Z</dcterms:created>
  <dcterms:modified xsi:type="dcterms:W3CDTF">2018-06-19T16:05:01Z</dcterms:modified>
</cp:coreProperties>
</file>