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60" r:id="rId5"/>
    <p:sldId id="259" r:id="rId6"/>
    <p:sldId id="283" r:id="rId7"/>
    <p:sldId id="284" r:id="rId8"/>
    <p:sldId id="269" r:id="rId9"/>
    <p:sldId id="261" r:id="rId10"/>
    <p:sldId id="271" r:id="rId11"/>
    <p:sldId id="287" r:id="rId12"/>
    <p:sldId id="288" r:id="rId13"/>
    <p:sldId id="272" r:id="rId14"/>
    <p:sldId id="297" r:id="rId15"/>
    <p:sldId id="298" r:id="rId16"/>
    <p:sldId id="299" r:id="rId17"/>
    <p:sldId id="296" r:id="rId18"/>
    <p:sldId id="292" r:id="rId19"/>
    <p:sldId id="293" r:id="rId20"/>
    <p:sldId id="294" r:id="rId21"/>
    <p:sldId id="295" r:id="rId22"/>
    <p:sldId id="263" r:id="rId23"/>
    <p:sldId id="289" r:id="rId24"/>
    <p:sldId id="290" r:id="rId25"/>
    <p:sldId id="291" r:id="rId26"/>
    <p:sldId id="277" r:id="rId27"/>
    <p:sldId id="278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EA8C-31D8-4AE2-B882-84C84F479477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5670-D3F4-45C7-B985-727ECBBC4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876BE-1A06-47CE-A4A2-6C5C1D1C326F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F1DD-6A4D-4A6A-9723-33B3A792E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D721-3603-4DC2-ACAB-C8C719AFE1B1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3DAF-319D-456B-AC92-51897CFD4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CD17A-954D-467D-91A5-E7BCAA89A8CF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33BD-E18E-4BE1-9714-EE4282389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8F27-B1E0-4579-A0D4-F4DE761D87B0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A030-EF6A-4762-B30C-DE8655F57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9A495-73A6-4F65-8AAC-5D89FFE343E7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087B-68C8-47F2-B5D0-EF32CB23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0D62-48B1-4815-B83E-6D1A5DC794AF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7330-42CC-42AC-87F9-5A3675C6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768-A570-41B7-95C0-54055C4A81EA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AFDE-0C38-456D-B802-21864C3F8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B2D8-3E52-4F62-9DC4-54C38533946B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D651-56A8-4CE0-9D94-65BDDFDE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0D5C-5BFF-46B6-BA99-36AC4468BF79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8457-8BC5-42F4-9665-36B7DF852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9CFCE-761F-40B2-848A-CB9D594FBAFC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0734B-61FB-498A-8F45-B91ADB274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0E64A2-E0A4-4DC6-9829-7CF64BBF5B65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01495-F694-4C46-966A-5FC739EB7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Ez-Transit</a:t>
            </a:r>
            <a:endParaRPr lang="en-US" dirty="0"/>
          </a:p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/>
              <a:t>Supervised By: </a:t>
            </a:r>
            <a:r>
              <a:rPr lang="en-US" sz="1400" dirty="0" smtClean="0"/>
              <a:t>Mr. Sadaqat Ali (Lecturer)</a:t>
            </a:r>
            <a:endParaRPr lang="en-US" sz="1400" dirty="0"/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Elicitation Techniques </a:t>
            </a:r>
            <a:endParaRPr lang="en-US" b="1" dirty="0" smtClean="0"/>
          </a:p>
          <a:p>
            <a:pPr lvl="1"/>
            <a:r>
              <a:rPr lang="en-US" b="1" dirty="0" smtClean="0"/>
              <a:t>Interview </a:t>
            </a:r>
          </a:p>
          <a:p>
            <a:pPr marL="457200" lvl="1" indent="0" algn="justLow">
              <a:buNone/>
            </a:pPr>
            <a:r>
              <a:rPr lang="en-US" dirty="0"/>
              <a:t>I</a:t>
            </a:r>
            <a:r>
              <a:rPr lang="en-US" dirty="0" smtClean="0"/>
              <a:t>nterviews </a:t>
            </a:r>
            <a:r>
              <a:rPr lang="en-US" dirty="0"/>
              <a:t>with stakeholders such as daily </a:t>
            </a:r>
            <a:r>
              <a:rPr lang="en-US" dirty="0" smtClean="0"/>
              <a:t>commuters and </a:t>
            </a:r>
            <a:r>
              <a:rPr lang="en-US" dirty="0"/>
              <a:t>Metro Bus </a:t>
            </a:r>
            <a:r>
              <a:rPr lang="en-US" dirty="0" smtClean="0"/>
              <a:t>management </a:t>
            </a:r>
            <a:r>
              <a:rPr lang="en-US" dirty="0"/>
              <a:t>to gather detailed insights into their needs and </a:t>
            </a:r>
            <a:r>
              <a:rPr lang="en-US" dirty="0" smtClean="0"/>
              <a:t>challenges.</a:t>
            </a:r>
          </a:p>
          <a:p>
            <a:pPr lvl="1"/>
            <a:r>
              <a:rPr lang="en-US" b="1" dirty="0"/>
              <a:t>Surveys and Questionnaires </a:t>
            </a:r>
          </a:p>
          <a:p>
            <a:pPr marL="457200" lvl="1" indent="0" algn="just">
              <a:buNone/>
            </a:pPr>
            <a:r>
              <a:rPr lang="en-US" dirty="0"/>
              <a:t>Distribute surveys to a wide audience of commuters to collect quantitative data on their experiences, preferences, and pain points.</a:t>
            </a:r>
          </a:p>
          <a:p>
            <a:pPr marL="457200" lvl="1" indent="0" algn="justLow">
              <a:buNone/>
            </a:pPr>
            <a:endParaRPr lang="en-US" dirty="0" smtClean="0"/>
          </a:p>
          <a:p>
            <a:pPr marL="457200" lvl="1" indent="0" algn="justLow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Elicitation </a:t>
            </a:r>
            <a:r>
              <a:rPr lang="en-US" dirty="0" smtClean="0"/>
              <a:t>Techniques</a:t>
            </a:r>
            <a:endParaRPr lang="en-US" dirty="0"/>
          </a:p>
          <a:p>
            <a:pPr lvl="1"/>
            <a:r>
              <a:rPr lang="en-US" b="1" dirty="0" smtClean="0"/>
              <a:t>Observation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dirty="0"/>
              <a:t>Observe commuter behavior at Metro Bus stations during peak and off-peak hours to identify common issues and bottlenecks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Elicitation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Google Forms</a:t>
            </a:r>
            <a:endParaRPr lang="en-US" dirty="0"/>
          </a:p>
          <a:p>
            <a:pPr lvl="1"/>
            <a:r>
              <a:rPr lang="en-US" dirty="0" smtClean="0"/>
              <a:t>Figma</a:t>
            </a:r>
          </a:p>
          <a:p>
            <a:pPr lvl="1"/>
            <a:r>
              <a:rPr lang="en-US" dirty="0" smtClean="0"/>
              <a:t>Canva</a:t>
            </a:r>
          </a:p>
          <a:p>
            <a:pPr lvl="1"/>
            <a:r>
              <a:rPr lang="en-US" dirty="0" smtClean="0"/>
              <a:t>Whatsapp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Different Users</a:t>
            </a:r>
          </a:p>
          <a:p>
            <a:pPr lvl="1"/>
            <a:r>
              <a:rPr lang="en-US" dirty="0" smtClean="0"/>
              <a:t>Metro Bus Commuter</a:t>
            </a:r>
          </a:p>
          <a:p>
            <a:pPr lvl="1"/>
            <a:r>
              <a:rPr lang="en-US" dirty="0" smtClean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5691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044894"/>
            <a:ext cx="18932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b="1" dirty="0" smtClean="0">
                <a:latin typeface="+mj-lt"/>
              </a:rPr>
              <a:t>Use Case Diagram</a:t>
            </a:r>
            <a:endParaRPr lang="en-US" b="1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82" y="1219200"/>
            <a:ext cx="4832574" cy="5638800"/>
          </a:xfrm>
        </p:spPr>
      </p:pic>
    </p:spTree>
    <p:extLst>
      <p:ext uri="{BB962C8B-B14F-4D97-AF65-F5344CB8AC3E}">
        <p14:creationId xmlns:p14="http://schemas.microsoft.com/office/powerpoint/2010/main" val="7950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154668"/>
            <a:ext cx="25746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b="1" dirty="0" smtClean="0">
                <a:latin typeface="+mj-lt"/>
              </a:rPr>
              <a:t>Functional Requirements</a:t>
            </a:r>
            <a:endParaRPr lang="en-US" b="1" dirty="0">
              <a:latin typeface="+mj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661143"/>
              </p:ext>
            </p:extLst>
          </p:nvPr>
        </p:nvGraphicFramePr>
        <p:xfrm>
          <a:off x="1467107" y="1752600"/>
          <a:ext cx="6209786" cy="466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6381">
                  <a:extLst>
                    <a:ext uri="{9D8B030D-6E8A-4147-A177-3AD203B41FA5}">
                      <a16:colId xmlns:a16="http://schemas.microsoft.com/office/drawing/2014/main" val="3434546249"/>
                    </a:ext>
                  </a:extLst>
                </a:gridCol>
                <a:gridCol w="2056229">
                  <a:extLst>
                    <a:ext uri="{9D8B030D-6E8A-4147-A177-3AD203B41FA5}">
                      <a16:colId xmlns:a16="http://schemas.microsoft.com/office/drawing/2014/main" val="3475086721"/>
                    </a:ext>
                  </a:extLst>
                </a:gridCol>
                <a:gridCol w="2056229">
                  <a:extLst>
                    <a:ext uri="{9D8B030D-6E8A-4147-A177-3AD203B41FA5}">
                      <a16:colId xmlns:a16="http://schemas.microsoft.com/office/drawing/2014/main" val="1383466687"/>
                    </a:ext>
                  </a:extLst>
                </a:gridCol>
                <a:gridCol w="1050947">
                  <a:extLst>
                    <a:ext uri="{9D8B030D-6E8A-4147-A177-3AD203B41FA5}">
                      <a16:colId xmlns:a16="http://schemas.microsoft.com/office/drawing/2014/main" val="2704784425"/>
                    </a:ext>
                  </a:extLst>
                </a:gridCol>
              </a:tblGrid>
              <a:tr h="4921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S. No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Functional Requirement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Status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/>
                </a:tc>
                <a:extLst>
                  <a:ext uri="{0D108BD9-81ED-4DB2-BD59-A6C34878D82A}">
                    <a16:rowId xmlns:a16="http://schemas.microsoft.com/office/drawing/2014/main" val="2425519961"/>
                  </a:ext>
                </a:extLst>
              </a:tr>
              <a:tr h="492181">
                <a:tc rowSpan="8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can login into the system.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extLst>
                  <a:ext uri="{0D108BD9-81ED-4DB2-BD59-A6C34878D82A}">
                    <a16:rowId xmlns:a16="http://schemas.microsoft.com/office/drawing/2014/main" val="243151763"/>
                  </a:ext>
                </a:extLst>
              </a:tr>
              <a:tr h="492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can view and delete registered users.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extLst>
                  <a:ext uri="{0D108BD9-81ED-4DB2-BD59-A6C34878D82A}">
                    <a16:rowId xmlns:a16="http://schemas.microsoft.com/office/drawing/2014/main" val="176862123"/>
                  </a:ext>
                </a:extLst>
              </a:tr>
              <a:tr h="492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can add and delete announcements.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extLst>
                  <a:ext uri="{0D108BD9-81ED-4DB2-BD59-A6C34878D82A}">
                    <a16:rowId xmlns:a16="http://schemas.microsoft.com/office/drawing/2014/main" val="3043723968"/>
                  </a:ext>
                </a:extLst>
              </a:tr>
              <a:tr h="492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can view top-up requests.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extLst>
                  <a:ext uri="{0D108BD9-81ED-4DB2-BD59-A6C34878D82A}">
                    <a16:rowId xmlns:a16="http://schemas.microsoft.com/office/drawing/2014/main" val="1515061769"/>
                  </a:ext>
                </a:extLst>
              </a:tr>
              <a:tr h="492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can approve or decline top-up requests.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extLst>
                  <a:ext uri="{0D108BD9-81ED-4DB2-BD59-A6C34878D82A}">
                    <a16:rowId xmlns:a16="http://schemas.microsoft.com/office/drawing/2014/main" val="2230796133"/>
                  </a:ext>
                </a:extLst>
              </a:tr>
              <a:tr h="492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can add Metro Bus stations.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extLst>
                  <a:ext uri="{0D108BD9-81ED-4DB2-BD59-A6C34878D82A}">
                    <a16:rowId xmlns:a16="http://schemas.microsoft.com/office/drawing/2014/main" val="3981554411"/>
                  </a:ext>
                </a:extLst>
              </a:tr>
              <a:tr h="492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can handle Metro Bus cards requests.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extLst>
                  <a:ext uri="{0D108BD9-81ED-4DB2-BD59-A6C34878D82A}">
                    <a16:rowId xmlns:a16="http://schemas.microsoft.com/office/drawing/2014/main" val="782590407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can handle complains.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372" marR="0" marT="0" marB="0" anchor="ctr"/>
                </a:tc>
                <a:extLst>
                  <a:ext uri="{0D108BD9-81ED-4DB2-BD59-A6C34878D82A}">
                    <a16:rowId xmlns:a16="http://schemas.microsoft.com/office/drawing/2014/main" val="427165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7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309"/>
            <a:ext cx="8229600" cy="114300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006856"/>
              </p:ext>
            </p:extLst>
          </p:nvPr>
        </p:nvGraphicFramePr>
        <p:xfrm>
          <a:off x="1600200" y="1574954"/>
          <a:ext cx="6553200" cy="4921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4248">
                  <a:extLst>
                    <a:ext uri="{9D8B030D-6E8A-4147-A177-3AD203B41FA5}">
                      <a16:colId xmlns:a16="http://schemas.microsoft.com/office/drawing/2014/main" val="3631211131"/>
                    </a:ext>
                  </a:extLst>
                </a:gridCol>
                <a:gridCol w="2169943">
                  <a:extLst>
                    <a:ext uri="{9D8B030D-6E8A-4147-A177-3AD203B41FA5}">
                      <a16:colId xmlns:a16="http://schemas.microsoft.com/office/drawing/2014/main" val="2056938420"/>
                    </a:ext>
                  </a:extLst>
                </a:gridCol>
                <a:gridCol w="2169943">
                  <a:extLst>
                    <a:ext uri="{9D8B030D-6E8A-4147-A177-3AD203B41FA5}">
                      <a16:colId xmlns:a16="http://schemas.microsoft.com/office/drawing/2014/main" val="3861340708"/>
                    </a:ext>
                  </a:extLst>
                </a:gridCol>
                <a:gridCol w="1109066">
                  <a:extLst>
                    <a:ext uri="{9D8B030D-6E8A-4147-A177-3AD203B41FA5}">
                      <a16:colId xmlns:a16="http://schemas.microsoft.com/office/drawing/2014/main" val="588596391"/>
                    </a:ext>
                  </a:extLst>
                </a:gridCol>
              </a:tblGrid>
              <a:tr h="5446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Module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S. No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Functional Requirement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Status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/>
                </a:tc>
                <a:extLst>
                  <a:ext uri="{0D108BD9-81ED-4DB2-BD59-A6C34878D82A}">
                    <a16:rowId xmlns:a16="http://schemas.microsoft.com/office/drawing/2014/main" val="4195218665"/>
                  </a:ext>
                </a:extLst>
              </a:tr>
              <a:tr h="544672">
                <a:tc rowSpan="9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/ COMMUTER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can register into mobile application.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extLst>
                  <a:ext uri="{0D108BD9-81ED-4DB2-BD59-A6C34878D82A}">
                    <a16:rowId xmlns:a16="http://schemas.microsoft.com/office/drawing/2014/main" val="1135690998"/>
                  </a:ext>
                </a:extLst>
              </a:tr>
              <a:tr h="544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can login to the mobile application.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extLst>
                  <a:ext uri="{0D108BD9-81ED-4DB2-BD59-A6C34878D82A}">
                    <a16:rowId xmlns:a16="http://schemas.microsoft.com/office/drawing/2014/main" val="2120314877"/>
                  </a:ext>
                </a:extLst>
              </a:tr>
              <a:tr h="544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can send top-up request.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extLst>
                  <a:ext uri="{0D108BD9-81ED-4DB2-BD59-A6C34878D82A}">
                    <a16:rowId xmlns:a16="http://schemas.microsoft.com/office/drawing/2014/main" val="1790084454"/>
                  </a:ext>
                </a:extLst>
              </a:tr>
              <a:tr h="544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can view announcements.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Done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extLst>
                  <a:ext uri="{0D108BD9-81ED-4DB2-BD59-A6C34878D82A}">
                    <a16:rowId xmlns:a16="http://schemas.microsoft.com/office/drawing/2014/main" val="2018441287"/>
                  </a:ext>
                </a:extLst>
              </a:tr>
              <a:tr h="544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can plan route for travelling.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extLst>
                  <a:ext uri="{0D108BD9-81ED-4DB2-BD59-A6C34878D82A}">
                    <a16:rowId xmlns:a16="http://schemas.microsoft.com/office/drawing/2014/main" val="1921844646"/>
                  </a:ext>
                </a:extLst>
              </a:tr>
              <a:tr h="544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can scan QR-Code for travelling.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extLst>
                  <a:ext uri="{0D108BD9-81ED-4DB2-BD59-A6C34878D82A}">
                    <a16:rowId xmlns:a16="http://schemas.microsoft.com/office/drawing/2014/main" val="215884838"/>
                  </a:ext>
                </a:extLst>
              </a:tr>
              <a:tr h="2723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can view travel history.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extLst>
                  <a:ext uri="{0D108BD9-81ED-4DB2-BD59-A6C34878D82A}">
                    <a16:rowId xmlns:a16="http://schemas.microsoft.com/office/drawing/2014/main" val="3081848353"/>
                  </a:ext>
                </a:extLst>
              </a:tr>
              <a:tr h="2723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can send complains.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extLst>
                  <a:ext uri="{0D108BD9-81ED-4DB2-BD59-A6C34878D82A}">
                    <a16:rowId xmlns:a16="http://schemas.microsoft.com/office/drawing/2014/main" val="1885971724"/>
                  </a:ext>
                </a:extLst>
              </a:tr>
              <a:tr h="5446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can order Metro Bus card.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144" marR="0" marT="0" marB="0" anchor="ctr"/>
                </a:tc>
                <a:extLst>
                  <a:ext uri="{0D108BD9-81ED-4DB2-BD59-A6C34878D82A}">
                    <a16:rowId xmlns:a16="http://schemas.microsoft.com/office/drawing/2014/main" val="421882026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1154668"/>
            <a:ext cx="25746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b="1" dirty="0" smtClean="0">
                <a:latin typeface="+mj-lt"/>
              </a:rPr>
              <a:t>Functional Requirements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12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Development </a:t>
            </a:r>
            <a:r>
              <a:rPr lang="en-US" dirty="0"/>
              <a:t>Tools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Visual Studio Code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Canva </a:t>
            </a:r>
          </a:p>
          <a:p>
            <a:r>
              <a:rPr lang="en-US" dirty="0" smtClean="0"/>
              <a:t>Figma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Development </a:t>
            </a:r>
            <a:r>
              <a:rPr lang="en-US" dirty="0" smtClean="0"/>
              <a:t>Technologies :</a:t>
            </a:r>
            <a:endParaRPr lang="en-US" dirty="0"/>
          </a:p>
          <a:p>
            <a:r>
              <a:rPr lang="en-US" dirty="0" smtClean="0"/>
              <a:t>React Native</a:t>
            </a:r>
          </a:p>
          <a:p>
            <a:r>
              <a:rPr lang="en-US" dirty="0" smtClean="0"/>
              <a:t>React.js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Express.js</a:t>
            </a:r>
          </a:p>
          <a:p>
            <a:r>
              <a:rPr lang="en-US" dirty="0" smtClean="0"/>
              <a:t>Mongo DB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Ali Rayyan (25858)</a:t>
            </a:r>
            <a:endParaRPr lang="en-US" dirty="0"/>
          </a:p>
          <a:p>
            <a:pPr eaLnBrk="1" hangingPunct="1"/>
            <a:r>
              <a:rPr lang="en-US" dirty="0" smtClean="0"/>
              <a:t>Abdur Rahman Farooqi (25435)</a:t>
            </a:r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Best Practices / Coding </a:t>
            </a:r>
            <a:r>
              <a:rPr lang="en-US" dirty="0" smtClean="0"/>
              <a:t>Standards :</a:t>
            </a:r>
          </a:p>
          <a:p>
            <a:r>
              <a:rPr lang="en-US" dirty="0" smtClean="0"/>
              <a:t>Code Readability</a:t>
            </a:r>
          </a:p>
          <a:p>
            <a:r>
              <a:rPr lang="en-US" dirty="0" smtClean="0"/>
              <a:t>Modular Code</a:t>
            </a:r>
          </a:p>
          <a:p>
            <a:r>
              <a:rPr lang="en-US" dirty="0" smtClean="0"/>
              <a:t>Consistent Coding Style</a:t>
            </a:r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40185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Libraries </a:t>
            </a:r>
            <a:r>
              <a:rPr lang="en-US" dirty="0"/>
              <a:t>/ Components / Web Services</a:t>
            </a:r>
          </a:p>
          <a:p>
            <a:r>
              <a:rPr lang="en-US" dirty="0" smtClean="0"/>
              <a:t>React Native</a:t>
            </a:r>
          </a:p>
          <a:p>
            <a:r>
              <a:rPr lang="en-US" dirty="0" smtClean="0"/>
              <a:t>React.js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UI Components</a:t>
            </a:r>
          </a:p>
          <a:p>
            <a:r>
              <a:rPr lang="en-US" dirty="0" err="1" smtClean="0"/>
              <a:t>Axios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Endeavour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oles </a:t>
            </a:r>
            <a:r>
              <a:rPr lang="en-US" dirty="0"/>
              <a:t>of </a:t>
            </a:r>
            <a:r>
              <a:rPr lang="en-US" dirty="0" smtClean="0"/>
              <a:t>team members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5959"/>
              </p:ext>
            </p:extLst>
          </p:nvPr>
        </p:nvGraphicFramePr>
        <p:xfrm>
          <a:off x="1524000" y="25146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 Rayyan, Abdur Rahman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Ali Rayyan, Abdur Rahman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 Rayyan, Abdur Rahman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Design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 Rayyan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 Rayyan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Abdur Rahman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2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development </a:t>
            </a:r>
            <a:r>
              <a:rPr lang="en-US" dirty="0" smtClean="0"/>
              <a:t>process</a:t>
            </a:r>
            <a:endParaRPr lang="en-US" dirty="0"/>
          </a:p>
          <a:p>
            <a:pPr marL="1028700" lvl="1">
              <a:buFont typeface="Arial"/>
              <a:buChar char="–"/>
            </a:pPr>
            <a:r>
              <a:rPr lang="en-US" sz="2400" dirty="0">
                <a:ea typeface="Calibri"/>
                <a:cs typeface="Calibri"/>
              </a:rPr>
              <a:t>Requirements Gathering</a:t>
            </a:r>
          </a:p>
          <a:p>
            <a:pPr marL="1028700" lvl="1">
              <a:buFont typeface="Arial"/>
              <a:buChar char="–"/>
            </a:pPr>
            <a:r>
              <a:rPr lang="en-US" sz="2400" dirty="0">
                <a:ea typeface="Calibri"/>
                <a:cs typeface="Calibri"/>
              </a:rPr>
              <a:t>Planning</a:t>
            </a:r>
          </a:p>
          <a:p>
            <a:pPr marL="1028700" lvl="1">
              <a:buFont typeface="Arial"/>
              <a:buChar char="–"/>
            </a:pPr>
            <a:r>
              <a:rPr lang="en-US" sz="2400" dirty="0">
                <a:ea typeface="Calibri"/>
                <a:cs typeface="Calibri"/>
              </a:rPr>
              <a:t>Design</a:t>
            </a:r>
          </a:p>
          <a:p>
            <a:pPr marL="1028700" lvl="1">
              <a:buFont typeface="Arial"/>
              <a:buChar char="–"/>
            </a:pPr>
            <a:r>
              <a:rPr lang="en-US" sz="2400" dirty="0">
                <a:ea typeface="Calibri"/>
                <a:cs typeface="Calibri"/>
              </a:rPr>
              <a:t>Implementation</a:t>
            </a:r>
          </a:p>
          <a:p>
            <a:pPr marL="1028700" lvl="1">
              <a:buFont typeface="Arial"/>
              <a:buChar char="–"/>
            </a:pPr>
            <a:r>
              <a:rPr lang="en-US" sz="2400" dirty="0"/>
              <a:t>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ay </a:t>
            </a:r>
            <a:r>
              <a:rPr lang="en-US" dirty="0"/>
              <a:t>of working as a team</a:t>
            </a:r>
          </a:p>
          <a:p>
            <a:pPr marL="1028700" lvl="1">
              <a:buFont typeface="Arial"/>
              <a:buChar char="–"/>
            </a:pPr>
            <a:r>
              <a:rPr lang="en-US" sz="2400" dirty="0" smtClean="0">
                <a:ea typeface="Calibri"/>
                <a:cs typeface="Calibri"/>
              </a:rPr>
              <a:t>Whatsapp</a:t>
            </a:r>
            <a:endParaRPr lang="en-US" sz="2400" dirty="0">
              <a:ea typeface="Calibri"/>
              <a:cs typeface="Calibri"/>
            </a:endParaRPr>
          </a:p>
          <a:p>
            <a:pPr marL="1028700" lvl="1">
              <a:buFont typeface="Arial"/>
              <a:buChar char="–"/>
            </a:pPr>
            <a:r>
              <a:rPr lang="en-US" sz="2400" dirty="0">
                <a:ea typeface="Calibri"/>
                <a:cs typeface="Calibri"/>
              </a:rPr>
              <a:t>Physical Meetings in </a:t>
            </a:r>
            <a:r>
              <a:rPr lang="en-US" sz="2400" dirty="0" smtClean="0">
                <a:ea typeface="Calibri"/>
                <a:cs typeface="Calibri"/>
              </a:rPr>
              <a:t>University</a:t>
            </a:r>
            <a:endParaRPr lang="en-US" sz="2400" dirty="0">
              <a:ea typeface="Calibri"/>
              <a:cs typeface="Calibri"/>
            </a:endParaRPr>
          </a:p>
          <a:p>
            <a:pPr marL="1028700" lvl="1">
              <a:buFont typeface="Arial"/>
              <a:buChar char="–"/>
            </a:pPr>
            <a:r>
              <a:rPr lang="en-US" sz="2400" dirty="0">
                <a:ea typeface="Calibri"/>
                <a:cs typeface="Calibri"/>
              </a:rPr>
              <a:t>Meeting with </a:t>
            </a:r>
            <a:r>
              <a:rPr lang="en-US" sz="2400" dirty="0" smtClean="0">
                <a:ea typeface="Calibri"/>
                <a:cs typeface="Calibri"/>
              </a:rPr>
              <a:t>supervisor</a:t>
            </a:r>
            <a:endParaRPr lang="en-US" sz="2400" dirty="0">
              <a:ea typeface="Calibri"/>
              <a:cs typeface="Calibri"/>
            </a:endParaRPr>
          </a:p>
          <a:p>
            <a:pPr marL="1028700" lvl="1">
              <a:buFont typeface="Arial"/>
              <a:buChar char="–"/>
            </a:pPr>
            <a:r>
              <a:rPr lang="en-US" sz="2400" dirty="0">
                <a:ea typeface="Calibri"/>
                <a:cs typeface="Calibri"/>
              </a:rPr>
              <a:t>Zoom Meeting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Prototype &amp; Report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Report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1: Introduction</a:t>
            </a:r>
          </a:p>
          <a:p>
            <a:pPr eaLnBrk="1" hangingPunct="1"/>
            <a:r>
              <a:rPr lang="en-US" dirty="0"/>
              <a:t>Chapter 2: Literature / Market Survey</a:t>
            </a:r>
          </a:p>
          <a:p>
            <a:pPr eaLnBrk="1" hangingPunct="1"/>
            <a:r>
              <a:rPr lang="en-US" dirty="0"/>
              <a:t>Chapter 3: Requirement Analysis</a:t>
            </a:r>
          </a:p>
          <a:p>
            <a:pPr eaLnBrk="1" hangingPunct="1"/>
            <a:r>
              <a:rPr lang="en-US" dirty="0"/>
              <a:t>Chapter 4: System Design</a:t>
            </a:r>
          </a:p>
          <a:p>
            <a:pPr eaLnBrk="1" hangingPunct="1"/>
            <a:r>
              <a:rPr lang="en-US" dirty="0"/>
              <a:t>Chapter 5: Implementation</a:t>
            </a:r>
          </a:p>
          <a:p>
            <a:pPr eaLnBrk="1" hangingPunct="1"/>
            <a:r>
              <a:rPr lang="en-US" dirty="0"/>
              <a:t>Chapter 6: Testing &amp; Evaluations</a:t>
            </a:r>
          </a:p>
          <a:p>
            <a:pPr eaLnBrk="1" hangingPunct="1"/>
            <a:r>
              <a:rPr lang="en-US" dirty="0"/>
              <a:t>Chapter 7: Conclusion &amp; Outlook</a:t>
            </a:r>
          </a:p>
        </p:txBody>
      </p:sp>
    </p:spTree>
    <p:extLst>
      <p:ext uri="{BB962C8B-B14F-4D97-AF65-F5344CB8AC3E}">
        <p14:creationId xmlns:p14="http://schemas.microsoft.com/office/powerpoint/2010/main" val="40220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Opportunity &amp; Stakeholders </a:t>
            </a:r>
          </a:p>
          <a:p>
            <a:pPr eaLnBrk="1" hangingPunct="1"/>
            <a:r>
              <a:rPr lang="en-US" sz="2800" dirty="0"/>
              <a:t>Solution</a:t>
            </a:r>
          </a:p>
          <a:p>
            <a:pPr eaLnBrk="1" hangingPunct="1"/>
            <a:r>
              <a:rPr lang="en-US" sz="2800" dirty="0"/>
              <a:t>Progress Report Summary</a:t>
            </a:r>
          </a:p>
          <a:p>
            <a:pPr lvl="1" eaLnBrk="1" hangingPunct="1"/>
            <a:r>
              <a:rPr lang="en-US" sz="2400" dirty="0"/>
              <a:t>Requirements</a:t>
            </a:r>
          </a:p>
          <a:p>
            <a:pPr lvl="1" eaLnBrk="1" hangingPunct="1"/>
            <a:r>
              <a:rPr lang="en-US" sz="2400" dirty="0"/>
              <a:t>Software System (Design + Implementation + Testing)</a:t>
            </a:r>
          </a:p>
          <a:p>
            <a:pPr lvl="1" eaLnBrk="1" hangingPunct="1"/>
            <a:r>
              <a:rPr lang="en-US" sz="2400" dirty="0"/>
              <a:t>Endeavour (Team + Work + Way of Working)</a:t>
            </a:r>
          </a:p>
          <a:p>
            <a:pPr eaLnBrk="1" hangingPunct="1"/>
            <a:r>
              <a:rPr lang="en-US" sz="2800" dirty="0"/>
              <a:t>Next Steps</a:t>
            </a:r>
          </a:p>
          <a:p>
            <a:pPr eaLnBrk="1" hangingPunct="1"/>
            <a:r>
              <a:rPr lang="en-US" sz="2800" dirty="0"/>
              <a:t>Prototype /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dirty="0" smtClean="0"/>
              <a:t>Large number </a:t>
            </a:r>
            <a:r>
              <a:rPr lang="en-US" sz="3000" dirty="0"/>
              <a:t>of people </a:t>
            </a:r>
            <a:r>
              <a:rPr lang="en-US" sz="3000" dirty="0" smtClean="0"/>
              <a:t>use Metro bus </a:t>
            </a:r>
            <a:r>
              <a:rPr lang="en-US" sz="3000" dirty="0"/>
              <a:t>on daily bases which makes platforms crowded. Metro Islamabad transports an estimated 135,000 </a:t>
            </a:r>
            <a:r>
              <a:rPr lang="en-US" sz="3000" dirty="0" smtClean="0"/>
              <a:t>passengers. </a:t>
            </a:r>
          </a:p>
          <a:p>
            <a:pPr eaLnBrk="1" hangingPunct="1"/>
            <a:r>
              <a:rPr lang="en-US" sz="3000" dirty="0" smtClean="0"/>
              <a:t>Being one of those commuter gave us opportunity to develop a solution to skip long queues to buy tickets</a:t>
            </a:r>
            <a:r>
              <a:rPr lang="en-US" sz="3000" dirty="0"/>
              <a:t> </a:t>
            </a:r>
            <a:r>
              <a:rPr lang="en-US" sz="3000" dirty="0" smtClean="0"/>
              <a:t>which will save time for commuters.</a:t>
            </a:r>
          </a:p>
          <a:p>
            <a:pPr eaLnBrk="1" hangingPunct="1"/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342900" y="1447800"/>
            <a:ext cx="4495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Commuters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primary users who rely on </a:t>
            </a:r>
            <a:r>
              <a:rPr lang="en-US" sz="2800" dirty="0" smtClean="0"/>
              <a:t>Metro </a:t>
            </a:r>
            <a:r>
              <a:rPr lang="en-US" sz="2800" dirty="0"/>
              <a:t>bus for </a:t>
            </a:r>
            <a:r>
              <a:rPr lang="en-US" sz="2800" dirty="0" smtClean="0"/>
              <a:t>travelling on daily or occasional bases.</a:t>
            </a:r>
            <a:endParaRPr lang="en-US" sz="2800" dirty="0"/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5" name="Picture 4" descr="Public Transportation Images - Free Download on Freepik">
            <a:extLst>
              <a:ext uri="{FF2B5EF4-FFF2-40B4-BE49-F238E27FC236}">
                <a16:creationId xmlns:a16="http://schemas.microsoft.com/office/drawing/2014/main" id="{21521B75-F6F1-CA05-0F11-D23134F5F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9396" r="5971" b="13083"/>
          <a:stretch/>
        </p:blipFill>
        <p:spPr bwMode="auto">
          <a:xfrm>
            <a:off x="4457700" y="2895600"/>
            <a:ext cx="4343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19100" y="1409700"/>
            <a:ext cx="4114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Administrator</a:t>
            </a:r>
            <a:r>
              <a:rPr lang="en-US" b="1" dirty="0"/>
              <a:t>: </a:t>
            </a:r>
            <a:endParaRPr lang="en-US" b="1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team responsible for overseeing the entire system, including </a:t>
            </a:r>
            <a:r>
              <a:rPr lang="en-US" sz="2800" dirty="0" smtClean="0"/>
              <a:t>Metro routes</a:t>
            </a:r>
            <a:r>
              <a:rPr lang="en-US" sz="2800" dirty="0"/>
              <a:t>, stations and user feedback/complaints.</a:t>
            </a:r>
          </a:p>
          <a:p>
            <a:endParaRPr lang="en-US" dirty="0"/>
          </a:p>
        </p:txBody>
      </p:sp>
      <p:pic>
        <p:nvPicPr>
          <p:cNvPr id="5" name="Picture 4" descr="Premium Vector | Administrator illustration concept on white background">
            <a:extLst>
              <a:ext uri="{FF2B5EF4-FFF2-40B4-BE49-F238E27FC236}">
                <a16:creationId xmlns:a16="http://schemas.microsoft.com/office/drawing/2014/main" id="{148C271D-67F2-A93D-2A07-A9DCC305A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t="10466" r="7979" b="10963"/>
          <a:stretch/>
        </p:blipFill>
        <p:spPr bwMode="auto">
          <a:xfrm>
            <a:off x="4419600" y="2857500"/>
            <a:ext cx="4648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413089"/>
            <a:ext cx="8458200" cy="3276600"/>
          </a:xfrm>
        </p:spPr>
        <p:txBody>
          <a:bodyPr/>
          <a:lstStyle/>
          <a:p>
            <a:pPr algn="justLow"/>
            <a:r>
              <a:rPr lang="en-US" sz="2800" dirty="0" smtClean="0"/>
              <a:t>Ez-Transit </a:t>
            </a:r>
            <a:r>
              <a:rPr lang="en-US" sz="2800" dirty="0"/>
              <a:t>is a comprehensive solution designed to address the challenges faced by Metro Bus commuters in </a:t>
            </a:r>
            <a:r>
              <a:rPr lang="en-US" sz="2800" dirty="0" smtClean="0"/>
              <a:t>Islamabad </a:t>
            </a:r>
            <a:r>
              <a:rPr lang="en-US" sz="2800" dirty="0"/>
              <a:t>and Rawalpindi. </a:t>
            </a:r>
            <a:endParaRPr lang="en-US" sz="2800" dirty="0" smtClean="0"/>
          </a:p>
          <a:p>
            <a:pPr algn="justLow"/>
            <a:r>
              <a:rPr lang="en-US" sz="2800" dirty="0" smtClean="0"/>
              <a:t>This </a:t>
            </a:r>
            <a:r>
              <a:rPr lang="en-US" sz="2800" dirty="0"/>
              <a:t>innovative platform aims to enhance the overall commuting experience by providing quick and efficient access to route planning, digital ticketing, and wallet management. </a:t>
            </a:r>
            <a:endParaRPr lang="en-US" sz="2800" dirty="0" smtClean="0"/>
          </a:p>
          <a:p>
            <a:pPr algn="justLow"/>
            <a:r>
              <a:rPr lang="en-US" sz="2800" dirty="0" smtClean="0"/>
              <a:t>By </a:t>
            </a:r>
            <a:r>
              <a:rPr lang="en-US" sz="2800" dirty="0"/>
              <a:t>minimizing delays and streamlining the ticketing process, Ez-Transit ensures a more convenient and hassle-free journey for daily commuters.</a:t>
            </a:r>
          </a:p>
        </p:txBody>
      </p:sp>
    </p:spTree>
    <p:extLst>
      <p:ext uri="{BB962C8B-B14F-4D97-AF65-F5344CB8AC3E}">
        <p14:creationId xmlns:p14="http://schemas.microsoft.com/office/powerpoint/2010/main" val="29622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PROGRESS REPORT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</TotalTime>
  <Words>666</Words>
  <Application>Microsoft Office PowerPoint</Application>
  <PresentationFormat>On-screen Show (4:3)</PresentationFormat>
  <Paragraphs>199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Final Year Project</vt:lpstr>
      <vt:lpstr>Project Team</vt:lpstr>
      <vt:lpstr>Table of Content</vt:lpstr>
      <vt:lpstr>Opportunity &amp; Stakeholders</vt:lpstr>
      <vt:lpstr>Opportunity </vt:lpstr>
      <vt:lpstr>Stakeholders</vt:lpstr>
      <vt:lpstr>Stakeholders</vt:lpstr>
      <vt:lpstr>Solution</vt:lpstr>
      <vt:lpstr>PROGRESS REPORT Summary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IMPLEMENTATION</vt:lpstr>
      <vt:lpstr>Implementation</vt:lpstr>
      <vt:lpstr>Implementation</vt:lpstr>
      <vt:lpstr>Implementation</vt:lpstr>
      <vt:lpstr>Implementation</vt:lpstr>
      <vt:lpstr>Endeavour</vt:lpstr>
      <vt:lpstr>Endeavour</vt:lpstr>
      <vt:lpstr>Endeavour</vt:lpstr>
      <vt:lpstr>Endeavour</vt:lpstr>
      <vt:lpstr>Prototype &amp; Report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Salman Khan</cp:lastModifiedBy>
  <cp:revision>53</cp:revision>
  <dcterms:created xsi:type="dcterms:W3CDTF">2013-01-22T07:04:44Z</dcterms:created>
  <dcterms:modified xsi:type="dcterms:W3CDTF">2024-06-24T15:58:34Z</dcterms:modified>
</cp:coreProperties>
</file>