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d1caff5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d1caff5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d1caff5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d1caff5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d1caff5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d1caff5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d1caff5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d1caff5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Transport layer</a:t>
            </a:r>
            <a:endParaRPr/>
          </a:p>
        </p:txBody>
      </p:sp>
      <p:pic>
        <p:nvPicPr>
          <p:cNvPr id="87" name="Google Shape;87;p13"/>
          <p:cNvPicPr preferRelativeResize="0"/>
          <p:nvPr/>
        </p:nvPicPr>
        <p:blipFill>
          <a:blip r:embed="rId3">
            <a:alphaModFix/>
          </a:blip>
          <a:stretch>
            <a:fillRect/>
          </a:stretch>
        </p:blipFill>
        <p:spPr>
          <a:xfrm>
            <a:off x="4976025" y="2221850"/>
            <a:ext cx="1851550" cy="185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5236700" y="652925"/>
            <a:ext cx="3781774" cy="2429150"/>
          </a:xfrm>
          <a:prstGeom prst="rect">
            <a:avLst/>
          </a:prstGeom>
          <a:noFill/>
          <a:ln>
            <a:noFill/>
          </a:ln>
        </p:spPr>
      </p:pic>
      <p:sp>
        <p:nvSpPr>
          <p:cNvPr id="93" name="Google Shape;93;p14"/>
          <p:cNvSpPr txBox="1"/>
          <p:nvPr>
            <p:ph type="title"/>
          </p:nvPr>
        </p:nvSpPr>
        <p:spPr>
          <a:xfrm>
            <a:off x="5008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TCP eller UDP?</a:t>
            </a:r>
            <a:endParaRPr/>
          </a:p>
        </p:txBody>
      </p:sp>
      <p:sp>
        <p:nvSpPr>
          <p:cNvPr id="94" name="Google Shape;94;p14"/>
          <p:cNvSpPr txBox="1"/>
          <p:nvPr>
            <p:ph idx="1" type="body"/>
          </p:nvPr>
        </p:nvSpPr>
        <p:spPr>
          <a:xfrm>
            <a:off x="494825" y="1832475"/>
            <a:ext cx="4643400" cy="13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a"/>
              <a:t>Transmission Control Protocol</a:t>
            </a:r>
            <a:r>
              <a:rPr lang="da"/>
              <a:t> (TCP) er en sikker, men langsom måde at sende og hente data på.</a:t>
            </a:r>
            <a:endParaRPr/>
          </a:p>
          <a:p>
            <a:pPr indent="0" lvl="0" marL="0" rtl="0" algn="l">
              <a:spcBef>
                <a:spcPts val="1600"/>
              </a:spcBef>
              <a:spcAft>
                <a:spcPts val="0"/>
              </a:spcAft>
              <a:buNone/>
            </a:pPr>
            <a:r>
              <a:rPr b="1" lang="da"/>
              <a:t>User Datagram Protocol</a:t>
            </a:r>
            <a:r>
              <a:rPr lang="da"/>
              <a:t> (UDP) er en meget hurtig, men mindre sikker måde at sende og hente data på.</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246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TCP funktionaliteter </a:t>
            </a:r>
            <a:endParaRPr/>
          </a:p>
        </p:txBody>
      </p:sp>
      <p:sp>
        <p:nvSpPr>
          <p:cNvPr id="100" name="Google Shape;100;p15"/>
          <p:cNvSpPr txBox="1"/>
          <p:nvPr>
            <p:ph idx="1" type="body"/>
          </p:nvPr>
        </p:nvSpPr>
        <p:spPr>
          <a:xfrm>
            <a:off x="500850" y="1774075"/>
            <a:ext cx="4894200" cy="33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a"/>
              <a:t>3-way handshake</a:t>
            </a:r>
            <a:br>
              <a:rPr b="1" lang="da"/>
            </a:br>
            <a:r>
              <a:rPr lang="da" sz="1100"/>
              <a:t>Før en session begynder over TCP skal server og client indgå i et handshake på 3 trin.</a:t>
            </a:r>
            <a:endParaRPr sz="1100"/>
          </a:p>
          <a:p>
            <a:pPr indent="0" lvl="0" marL="0" rtl="0" algn="l">
              <a:spcBef>
                <a:spcPts val="1600"/>
              </a:spcBef>
              <a:spcAft>
                <a:spcPts val="0"/>
              </a:spcAft>
              <a:buNone/>
            </a:pPr>
            <a:r>
              <a:rPr b="1" lang="da"/>
              <a:t>Flow Control</a:t>
            </a:r>
            <a:br>
              <a:rPr b="1" lang="da"/>
            </a:br>
            <a:r>
              <a:rPr lang="da" sz="1100"/>
              <a:t>TCP kan justere mængden af data der bliver sendt ved hjælp af en metode </a:t>
            </a:r>
            <a:r>
              <a:rPr lang="da" sz="1100"/>
              <a:t>kaldet</a:t>
            </a:r>
            <a:r>
              <a:rPr lang="da" sz="1100"/>
              <a:t> ‘windowing’. Hvis serveren fx. sender en stor mængde data og noget af det ikke når frem korrekt. Sender klienten en besked tilbage hvor det gik galt. Serveren sender så derfra igen og med mindre chunks af data/packets.</a:t>
            </a:r>
            <a:endParaRPr sz="1100"/>
          </a:p>
          <a:p>
            <a:pPr indent="0" lvl="0" marL="0" rtl="0" algn="l">
              <a:spcBef>
                <a:spcPts val="1600"/>
              </a:spcBef>
              <a:spcAft>
                <a:spcPts val="1600"/>
              </a:spcAft>
              <a:buNone/>
            </a:pPr>
            <a:r>
              <a:rPr b="1" lang="da"/>
              <a:t>Congestion Control</a:t>
            </a:r>
            <a:br>
              <a:rPr b="1" lang="da"/>
            </a:br>
            <a:r>
              <a:rPr lang="da" sz="1100"/>
              <a:t>For at undgå overbelastning af data forsendelse over links, bruger TCP  en congestive-avoidance algoritme der skruer op og ned for ‘raten’ af bytes/sec. </a:t>
            </a:r>
            <a:endParaRPr sz="1100"/>
          </a:p>
        </p:txBody>
      </p:sp>
      <p:pic>
        <p:nvPicPr>
          <p:cNvPr id="101" name="Google Shape;101;p15"/>
          <p:cNvPicPr preferRelativeResize="0"/>
          <p:nvPr/>
        </p:nvPicPr>
        <p:blipFill>
          <a:blip r:embed="rId3">
            <a:alphaModFix/>
          </a:blip>
          <a:stretch>
            <a:fillRect/>
          </a:stretch>
        </p:blipFill>
        <p:spPr>
          <a:xfrm>
            <a:off x="5620749" y="612199"/>
            <a:ext cx="3297125" cy="1562825"/>
          </a:xfrm>
          <a:prstGeom prst="rect">
            <a:avLst/>
          </a:prstGeom>
          <a:noFill/>
          <a:ln>
            <a:noFill/>
          </a:ln>
        </p:spPr>
      </p:pic>
      <p:pic>
        <p:nvPicPr>
          <p:cNvPr id="102" name="Google Shape;102;p15"/>
          <p:cNvPicPr preferRelativeResize="0"/>
          <p:nvPr/>
        </p:nvPicPr>
        <p:blipFill>
          <a:blip r:embed="rId4">
            <a:alphaModFix/>
          </a:blip>
          <a:stretch>
            <a:fillRect/>
          </a:stretch>
        </p:blipFill>
        <p:spPr>
          <a:xfrm>
            <a:off x="5776100" y="2313400"/>
            <a:ext cx="2829100" cy="599225"/>
          </a:xfrm>
          <a:prstGeom prst="rect">
            <a:avLst/>
          </a:prstGeom>
          <a:noFill/>
          <a:ln>
            <a:noFill/>
          </a:ln>
        </p:spPr>
      </p:pic>
      <p:pic>
        <p:nvPicPr>
          <p:cNvPr id="103" name="Google Shape;103;p15"/>
          <p:cNvPicPr preferRelativeResize="0"/>
          <p:nvPr/>
        </p:nvPicPr>
        <p:blipFill>
          <a:blip r:embed="rId5">
            <a:alphaModFix/>
          </a:blip>
          <a:stretch>
            <a:fillRect/>
          </a:stretch>
        </p:blipFill>
        <p:spPr>
          <a:xfrm>
            <a:off x="5623650" y="2954925"/>
            <a:ext cx="3238025" cy="203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p:cNvPicPr preferRelativeResize="0"/>
          <p:nvPr/>
        </p:nvPicPr>
        <p:blipFill>
          <a:blip r:embed="rId3">
            <a:alphaModFix/>
          </a:blip>
          <a:stretch>
            <a:fillRect/>
          </a:stretch>
        </p:blipFill>
        <p:spPr>
          <a:xfrm>
            <a:off x="6281750" y="528650"/>
            <a:ext cx="2830174" cy="1258200"/>
          </a:xfrm>
          <a:prstGeom prst="rect">
            <a:avLst/>
          </a:prstGeom>
          <a:noFill/>
          <a:ln>
            <a:noFill/>
          </a:ln>
        </p:spPr>
      </p:pic>
      <p:sp>
        <p:nvSpPr>
          <p:cNvPr id="109" name="Google Shape;109;p16"/>
          <p:cNvSpPr txBox="1"/>
          <p:nvPr>
            <p:ph type="title"/>
          </p:nvPr>
        </p:nvSpPr>
        <p:spPr>
          <a:xfrm>
            <a:off x="4246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Multiplexing</a:t>
            </a:r>
            <a:endParaRPr/>
          </a:p>
        </p:txBody>
      </p:sp>
      <p:sp>
        <p:nvSpPr>
          <p:cNvPr id="110" name="Google Shape;110;p16"/>
          <p:cNvSpPr txBox="1"/>
          <p:nvPr>
            <p:ph idx="1" type="body"/>
          </p:nvPr>
        </p:nvSpPr>
        <p:spPr>
          <a:xfrm>
            <a:off x="424650" y="1774075"/>
            <a:ext cx="5608500" cy="32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sz="1100"/>
              <a:t>Multiplexing er at tage flere signaler og få dem ned på en kanal.</a:t>
            </a:r>
            <a:endParaRPr sz="1100"/>
          </a:p>
          <a:p>
            <a:pPr indent="0" lvl="0" marL="0" rtl="0" algn="l">
              <a:spcBef>
                <a:spcPts val="1600"/>
              </a:spcBef>
              <a:spcAft>
                <a:spcPts val="0"/>
              </a:spcAft>
              <a:buNone/>
            </a:pPr>
            <a:r>
              <a:rPr lang="da" sz="1100"/>
              <a:t>Alle netværk behøves multiplexing/</a:t>
            </a:r>
            <a:r>
              <a:rPr lang="da" sz="1100"/>
              <a:t>demultiplexing, da der ellers ville være alt for mange data links.</a:t>
            </a:r>
            <a:endParaRPr sz="1100"/>
          </a:p>
          <a:p>
            <a:pPr indent="0" lvl="0" marL="0" rtl="0" algn="l">
              <a:spcBef>
                <a:spcPts val="1600"/>
              </a:spcBef>
              <a:spcAft>
                <a:spcPts val="1600"/>
              </a:spcAft>
              <a:buNone/>
            </a:pPr>
            <a:r>
              <a:rPr b="1" lang="da" sz="1100"/>
              <a:t>Demultiplexing eksempel</a:t>
            </a:r>
            <a:br>
              <a:rPr lang="da" sz="1100"/>
            </a:br>
            <a:r>
              <a:rPr lang="da" sz="1100"/>
              <a:t>Et eksempel ville være hvis en person havde flere processer kørende på en computer f.eks: En browser der hentede en hjemmeside (HTTP), En stor fil der bliver downloadet (FTP) og måske en telnet session. </a:t>
            </a:r>
            <a:br>
              <a:rPr lang="da" sz="1100"/>
            </a:br>
            <a:r>
              <a:rPr lang="da" sz="1100"/>
              <a:t>Når vores transport lag så modtager data nede fra netværks laget, skal computeren vide hvilke applikationer skal have hvilket data. I dette tilfælde sker der demultiplexing.</a:t>
            </a:r>
            <a:endParaRPr sz="1100"/>
          </a:p>
        </p:txBody>
      </p:sp>
      <p:pic>
        <p:nvPicPr>
          <p:cNvPr id="111" name="Google Shape;111;p16"/>
          <p:cNvPicPr preferRelativeResize="0"/>
          <p:nvPr/>
        </p:nvPicPr>
        <p:blipFill>
          <a:blip r:embed="rId4">
            <a:alphaModFix/>
          </a:blip>
          <a:stretch>
            <a:fillRect/>
          </a:stretch>
        </p:blipFill>
        <p:spPr>
          <a:xfrm>
            <a:off x="6033075" y="1909525"/>
            <a:ext cx="3062474" cy="1065575"/>
          </a:xfrm>
          <a:prstGeom prst="rect">
            <a:avLst/>
          </a:prstGeom>
          <a:noFill/>
          <a:ln>
            <a:noFill/>
          </a:ln>
        </p:spPr>
      </p:pic>
      <p:pic>
        <p:nvPicPr>
          <p:cNvPr id="112" name="Google Shape;112;p16"/>
          <p:cNvPicPr preferRelativeResize="0"/>
          <p:nvPr/>
        </p:nvPicPr>
        <p:blipFill>
          <a:blip r:embed="rId5">
            <a:alphaModFix/>
          </a:blip>
          <a:stretch>
            <a:fillRect/>
          </a:stretch>
        </p:blipFill>
        <p:spPr>
          <a:xfrm>
            <a:off x="6764300" y="3097775"/>
            <a:ext cx="1568900" cy="1350675"/>
          </a:xfrm>
          <a:prstGeom prst="rect">
            <a:avLst/>
          </a:prstGeom>
          <a:noFill/>
          <a:ln>
            <a:noFill/>
          </a:ln>
        </p:spPr>
      </p:pic>
      <p:sp>
        <p:nvSpPr>
          <p:cNvPr id="113" name="Google Shape;113;p16"/>
          <p:cNvSpPr txBox="1"/>
          <p:nvPr/>
        </p:nvSpPr>
        <p:spPr>
          <a:xfrm>
            <a:off x="6953800" y="4404050"/>
            <a:ext cx="12210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a" sz="1000">
                <a:latin typeface="Lato"/>
                <a:ea typeface="Lato"/>
                <a:cs typeface="Lato"/>
                <a:sym typeface="Lato"/>
              </a:rPr>
              <a:t>TCP segment</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5770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Wireshark eksempler</a:t>
            </a:r>
            <a:endParaRPr/>
          </a:p>
        </p:txBody>
      </p:sp>
      <p:sp>
        <p:nvSpPr>
          <p:cNvPr id="119" name="Google Shape;119;p17"/>
          <p:cNvSpPr txBox="1"/>
          <p:nvPr>
            <p:ph idx="1" type="body"/>
          </p:nvPr>
        </p:nvSpPr>
        <p:spPr>
          <a:xfrm>
            <a:off x="577050" y="18502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da"/>
              <a:t>Vis en TCP capture i Wireshark.</a:t>
            </a:r>
            <a:endParaRPr/>
          </a:p>
          <a:p>
            <a:pPr indent="-311150" lvl="0" marL="457200" rtl="0" algn="l">
              <a:spcBef>
                <a:spcPts val="0"/>
              </a:spcBef>
              <a:spcAft>
                <a:spcPts val="0"/>
              </a:spcAft>
              <a:buSzPts val="1300"/>
              <a:buAutoNum type="arabicPeriod"/>
            </a:pPr>
            <a:r>
              <a:rPr lang="da"/>
              <a:t>Vis en UDP capture i Wireshark.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