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6d033b6e5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d033b6e5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d033b6e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d033b6e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d24840d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d24840d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4538324" y="348113"/>
            <a:ext cx="3271275" cy="4514373"/>
          </a:xfrm>
          <a:prstGeom prst="rect">
            <a:avLst/>
          </a:prstGeom>
          <a:noFill/>
          <a:ln>
            <a:noFill/>
          </a:ln>
        </p:spPr>
      </p:pic>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Jenkins</a:t>
            </a:r>
            <a:endParaRPr/>
          </a:p>
        </p:txBody>
      </p:sp>
      <p:sp>
        <p:nvSpPr>
          <p:cNvPr id="88" name="Google Shape;88;p13"/>
          <p:cNvSpPr txBox="1"/>
          <p:nvPr>
            <p:ph idx="1" type="subTitle"/>
          </p:nvPr>
        </p:nvSpPr>
        <p:spPr>
          <a:xfrm>
            <a:off x="729627" y="24871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sz="2400"/>
              <a:t>Build, deploy and </a:t>
            </a:r>
            <a:endParaRPr sz="2400"/>
          </a:p>
          <a:p>
            <a:pPr indent="0" lvl="0" marL="0" rtl="0" algn="l">
              <a:spcBef>
                <a:spcPts val="0"/>
              </a:spcBef>
              <a:spcAft>
                <a:spcPts val="0"/>
              </a:spcAft>
              <a:buNone/>
            </a:pPr>
            <a:r>
              <a:rPr lang="da" sz="2400"/>
              <a:t>automate any project.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4"/>
          <p:cNvPicPr preferRelativeResize="0"/>
          <p:nvPr/>
        </p:nvPicPr>
        <p:blipFill>
          <a:blip r:embed="rId3">
            <a:alphaModFix/>
          </a:blip>
          <a:stretch>
            <a:fillRect/>
          </a:stretch>
        </p:blipFill>
        <p:spPr>
          <a:xfrm>
            <a:off x="6565800" y="474400"/>
            <a:ext cx="2551350" cy="2391876"/>
          </a:xfrm>
          <a:prstGeom prst="rect">
            <a:avLst/>
          </a:prstGeom>
          <a:noFill/>
          <a:ln>
            <a:noFill/>
          </a:ln>
        </p:spPr>
      </p:pic>
      <p:sp>
        <p:nvSpPr>
          <p:cNvPr id="94" name="Google Shape;94;p14"/>
          <p:cNvSpPr txBox="1"/>
          <p:nvPr>
            <p:ph type="title"/>
          </p:nvPr>
        </p:nvSpPr>
        <p:spPr>
          <a:xfrm>
            <a:off x="5770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Hvad er Jen</a:t>
            </a:r>
            <a:r>
              <a:rPr lang="da"/>
              <a:t>k</a:t>
            </a:r>
            <a:r>
              <a:rPr lang="da"/>
              <a:t>ins?</a:t>
            </a:r>
            <a:endParaRPr/>
          </a:p>
        </p:txBody>
      </p:sp>
      <p:sp>
        <p:nvSpPr>
          <p:cNvPr id="95" name="Google Shape;95;p14"/>
          <p:cNvSpPr txBox="1"/>
          <p:nvPr>
            <p:ph idx="1" type="body"/>
          </p:nvPr>
        </p:nvSpPr>
        <p:spPr>
          <a:xfrm>
            <a:off x="577050" y="1850275"/>
            <a:ext cx="5743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sz="1200"/>
              <a:t>En </a:t>
            </a:r>
            <a:r>
              <a:rPr lang="da" sz="1200"/>
              <a:t>automations server, der er skrevet i java.</a:t>
            </a:r>
            <a:endParaRPr sz="1200"/>
          </a:p>
          <a:p>
            <a:pPr indent="0" lvl="0" marL="0" rtl="0" algn="l">
              <a:spcBef>
                <a:spcPts val="1600"/>
              </a:spcBef>
              <a:spcAft>
                <a:spcPts val="0"/>
              </a:spcAft>
              <a:buNone/>
            </a:pPr>
            <a:r>
              <a:rPr lang="da" sz="1200"/>
              <a:t>Jenkins formål er at  automatisere mange former for opgaver, f.eks:</a:t>
            </a:r>
            <a:br>
              <a:rPr lang="da" sz="1200"/>
            </a:br>
            <a:r>
              <a:rPr b="1" lang="da" sz="1200"/>
              <a:t>Building</a:t>
            </a:r>
            <a:r>
              <a:rPr lang="da" sz="1200"/>
              <a:t>, </a:t>
            </a:r>
            <a:r>
              <a:rPr b="1" lang="da" sz="1200"/>
              <a:t>testing </a:t>
            </a:r>
            <a:r>
              <a:rPr lang="da" sz="1200"/>
              <a:t>og </a:t>
            </a:r>
            <a:r>
              <a:rPr b="1" lang="da" sz="1200"/>
              <a:t>deployment </a:t>
            </a:r>
            <a:r>
              <a:rPr lang="da" sz="1200"/>
              <a:t>af software applikationer.</a:t>
            </a:r>
            <a:endParaRPr sz="1200"/>
          </a:p>
          <a:p>
            <a:pPr indent="0" lvl="0" marL="0" rtl="0" algn="l">
              <a:spcBef>
                <a:spcPts val="1600"/>
              </a:spcBef>
              <a:spcAft>
                <a:spcPts val="1600"/>
              </a:spcAft>
              <a:buNone/>
            </a:pPr>
            <a:r>
              <a:rPr lang="da" sz="1200"/>
              <a:t>Jenkins kan installeres igennem dependencies/packages, Docker eller køre</a:t>
            </a:r>
            <a:br>
              <a:rPr lang="da" sz="1200"/>
            </a:br>
            <a:r>
              <a:rPr lang="da" sz="1200"/>
              <a:t> standalone på hvilken som helst maskine, som har Java Runtime Environment (JRE) installeret.</a:t>
            </a:r>
            <a:br>
              <a:rPr lang="da" sz="1200"/>
            </a:b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5"/>
          <p:cNvPicPr preferRelativeResize="0"/>
          <p:nvPr/>
        </p:nvPicPr>
        <p:blipFill>
          <a:blip r:embed="rId3">
            <a:alphaModFix/>
          </a:blip>
          <a:stretch>
            <a:fillRect/>
          </a:stretch>
        </p:blipFill>
        <p:spPr>
          <a:xfrm>
            <a:off x="4672013" y="966788"/>
            <a:ext cx="4371975" cy="1381125"/>
          </a:xfrm>
          <a:prstGeom prst="rect">
            <a:avLst/>
          </a:prstGeom>
          <a:noFill/>
          <a:ln>
            <a:noFill/>
          </a:ln>
        </p:spPr>
      </p:pic>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Hvordan fungere det?</a:t>
            </a:r>
            <a:endParaRPr/>
          </a:p>
        </p:txBody>
      </p:sp>
      <p:sp>
        <p:nvSpPr>
          <p:cNvPr id="102" name="Google Shape;102;p15"/>
          <p:cNvSpPr txBox="1"/>
          <p:nvPr>
            <p:ph idx="1" type="body"/>
          </p:nvPr>
        </p:nvSpPr>
        <p:spPr>
          <a:xfrm>
            <a:off x="729450" y="2078875"/>
            <a:ext cx="7688700" cy="255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da" sz="1400"/>
              <a:t>Jenkins </a:t>
            </a:r>
            <a:r>
              <a:rPr b="1" lang="da" sz="1400"/>
              <a:t>pipeline</a:t>
            </a:r>
            <a:r>
              <a:rPr lang="da" sz="1400"/>
              <a:t>: En automatiseret pipeline af selvvalgte </a:t>
            </a:r>
            <a:r>
              <a:rPr lang="da" sz="1400"/>
              <a:t>processer.</a:t>
            </a:r>
            <a:r>
              <a:rPr lang="da" sz="1400"/>
              <a:t> </a:t>
            </a:r>
            <a:br>
              <a:rPr lang="da" sz="1400"/>
            </a:br>
            <a:r>
              <a:rPr lang="da" sz="1400"/>
              <a:t>Pipeline hjælper udviklere med alle de trin som eksistere mellem et push af kode op på en repo, til koden bliver publiceret til kunder og brugere, der så kan downloade en stabil version af applikationen. Pipeline skabes normalt ved hjælp af en Jenkinsfile, som normalt </a:t>
            </a:r>
            <a:r>
              <a:rPr lang="da" sz="1400"/>
              <a:t>lægges</a:t>
            </a:r>
            <a:r>
              <a:rPr lang="da" sz="1400"/>
              <a:t> op i projektets repository.</a:t>
            </a:r>
            <a:br>
              <a:rPr lang="da" sz="1400"/>
            </a:br>
            <a:r>
              <a:rPr lang="da" sz="1400"/>
              <a:t>Pipelinen består af sammenkædede ‘steps’. Et step kan forstås som én process der kan køres. </a:t>
            </a:r>
            <a:br>
              <a:rPr lang="da" sz="1400"/>
            </a:br>
            <a:r>
              <a:rPr lang="da" sz="1400"/>
              <a:t>Hvis en process fejler vil hele pipelinen fejle.</a:t>
            </a:r>
            <a:br>
              <a:rPr lang="da" sz="1400"/>
            </a:b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6"/>
          <p:cNvPicPr preferRelativeResize="0"/>
          <p:nvPr/>
        </p:nvPicPr>
        <p:blipFill>
          <a:blip r:embed="rId3">
            <a:alphaModFix/>
          </a:blip>
          <a:stretch>
            <a:fillRect/>
          </a:stretch>
        </p:blipFill>
        <p:spPr>
          <a:xfrm>
            <a:off x="5976428" y="1960850"/>
            <a:ext cx="3024898" cy="1139725"/>
          </a:xfrm>
          <a:prstGeom prst="rect">
            <a:avLst/>
          </a:prstGeom>
          <a:noFill/>
          <a:ln>
            <a:noFill/>
          </a:ln>
        </p:spPr>
      </p:pic>
      <p:pic>
        <p:nvPicPr>
          <p:cNvPr id="108" name="Google Shape;108;p16"/>
          <p:cNvPicPr preferRelativeResize="0"/>
          <p:nvPr/>
        </p:nvPicPr>
        <p:blipFill>
          <a:blip r:embed="rId4">
            <a:alphaModFix/>
          </a:blip>
          <a:stretch>
            <a:fillRect/>
          </a:stretch>
        </p:blipFill>
        <p:spPr>
          <a:xfrm>
            <a:off x="5703216" y="540050"/>
            <a:ext cx="3434034" cy="1237600"/>
          </a:xfrm>
          <a:prstGeom prst="rect">
            <a:avLst/>
          </a:prstGeom>
          <a:noFill/>
          <a:ln>
            <a:noFill/>
          </a:ln>
        </p:spPr>
      </p:pic>
      <p:sp>
        <p:nvSpPr>
          <p:cNvPr id="109" name="Google Shape;109;p16"/>
          <p:cNvSpPr txBox="1"/>
          <p:nvPr>
            <p:ph type="title"/>
          </p:nvPr>
        </p:nvSpPr>
        <p:spPr>
          <a:xfrm>
            <a:off x="5008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Webhooks</a:t>
            </a:r>
            <a:endParaRPr/>
          </a:p>
        </p:txBody>
      </p:sp>
      <p:sp>
        <p:nvSpPr>
          <p:cNvPr id="110" name="Google Shape;110;p16"/>
          <p:cNvSpPr txBox="1"/>
          <p:nvPr>
            <p:ph idx="1" type="body"/>
          </p:nvPr>
        </p:nvSpPr>
        <p:spPr>
          <a:xfrm>
            <a:off x="500850" y="1850275"/>
            <a:ext cx="5619600" cy="307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a" sz="1200"/>
              <a:t>Groft sagt kan man sige en webhook er det omvendte af at bruge en API.</a:t>
            </a:r>
            <a:br>
              <a:rPr lang="da" sz="1200"/>
            </a:br>
            <a:r>
              <a:rPr lang="da" sz="1200"/>
              <a:t>I Stedet</a:t>
            </a:r>
            <a:r>
              <a:rPr lang="da" sz="1200"/>
              <a:t> for vores applikationer “poll’er” fra en API kan vi nu “subscribe” til et event.</a:t>
            </a:r>
            <a:br>
              <a:rPr lang="da" sz="1200"/>
            </a:br>
            <a:br>
              <a:rPr lang="da" sz="1200"/>
            </a:br>
            <a:r>
              <a:rPr lang="da" sz="1200"/>
              <a:t>Når eventet så sker, vil deres server sende os dataen med det samme. </a:t>
            </a:r>
            <a:br>
              <a:rPr lang="da" sz="1200"/>
            </a:br>
            <a:r>
              <a:rPr lang="da" sz="1200"/>
              <a:t>Dette hjælper med et begreb </a:t>
            </a:r>
            <a:r>
              <a:rPr lang="da" sz="1200"/>
              <a:t>kaldet</a:t>
            </a:r>
            <a:r>
              <a:rPr lang="da" sz="1200"/>
              <a:t> “polling”, som man ellers har måtte leve med før webhooks for at få information realtime.</a:t>
            </a:r>
            <a:br>
              <a:rPr lang="da" sz="1200"/>
            </a:br>
            <a:br>
              <a:rPr lang="da" sz="1200"/>
            </a:br>
            <a:r>
              <a:rPr b="1" lang="da" sz="1200"/>
              <a:t>Webhooks med Github og Jenkins</a:t>
            </a:r>
            <a:br>
              <a:rPr b="1" lang="da" sz="1200"/>
            </a:br>
            <a:r>
              <a:rPr lang="da" sz="1200"/>
              <a:t>Github har implementeret en webhook </a:t>
            </a:r>
            <a:r>
              <a:rPr lang="da" sz="1200"/>
              <a:t>funktionalitet</a:t>
            </a:r>
            <a:r>
              <a:rPr lang="da" sz="1200"/>
              <a:t> der sender en POST request hver gang en developer har pushet noget.</a:t>
            </a:r>
            <a:br>
              <a:rPr lang="da" sz="1200"/>
            </a:br>
            <a:r>
              <a:rPr lang="da" sz="1200"/>
              <a:t>Vi kan nu koble vores Jenkins server op til Github og få vores CI/CD processor til at ske, hver gang en developer pusher kode op til vores repo.</a:t>
            </a:r>
            <a:endParaRPr sz="1200"/>
          </a:p>
        </p:txBody>
      </p:sp>
      <p:pic>
        <p:nvPicPr>
          <p:cNvPr id="111" name="Google Shape;111;p16"/>
          <p:cNvPicPr preferRelativeResize="0"/>
          <p:nvPr/>
        </p:nvPicPr>
        <p:blipFill>
          <a:blip r:embed="rId5">
            <a:alphaModFix/>
          </a:blip>
          <a:stretch>
            <a:fillRect/>
          </a:stretch>
        </p:blipFill>
        <p:spPr>
          <a:xfrm>
            <a:off x="7861600" y="3833575"/>
            <a:ext cx="1139725" cy="113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