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aleway"/>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regular.fntdata"/><Relationship Id="rId10" Type="http://schemas.openxmlformats.org/officeDocument/2006/relationships/slide" Target="slides/slide5.xml"/><Relationship Id="rId13" Type="http://schemas.openxmlformats.org/officeDocument/2006/relationships/font" Target="fonts/Raleway-italic.fntdata"/><Relationship Id="rId12"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Raleway-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6d24c24e9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d24c24e9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6d24c24e9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d24c24e9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6d24c24e9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d24c24e9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6d24c24e9c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d24c24e9c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d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a"/>
              <a:t>Amazon Web Services</a:t>
            </a:r>
            <a:endParaRPr/>
          </a:p>
        </p:txBody>
      </p:sp>
      <p:pic>
        <p:nvPicPr>
          <p:cNvPr id="87" name="Google Shape;87;p13"/>
          <p:cNvPicPr preferRelativeResize="0"/>
          <p:nvPr/>
        </p:nvPicPr>
        <p:blipFill>
          <a:blip r:embed="rId3">
            <a:alphaModFix/>
          </a:blip>
          <a:stretch>
            <a:fillRect/>
          </a:stretch>
        </p:blipFill>
        <p:spPr>
          <a:xfrm>
            <a:off x="3727000" y="1714674"/>
            <a:ext cx="4961500" cy="3721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500850" y="1166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a"/>
              <a:t>Hvad er AWS?</a:t>
            </a:r>
            <a:endParaRPr/>
          </a:p>
        </p:txBody>
      </p:sp>
      <p:sp>
        <p:nvSpPr>
          <p:cNvPr id="93" name="Google Shape;93;p14"/>
          <p:cNvSpPr txBox="1"/>
          <p:nvPr>
            <p:ph idx="1" type="body"/>
          </p:nvPr>
        </p:nvSpPr>
        <p:spPr>
          <a:xfrm>
            <a:off x="500850" y="1774075"/>
            <a:ext cx="5514600" cy="32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a"/>
              <a:t>En global cloud platform, der tilbyder hosting af internet services.</a:t>
            </a:r>
            <a:br>
              <a:rPr lang="da"/>
            </a:br>
            <a:r>
              <a:rPr lang="da"/>
              <a:t>AWS er utrolig populært blandt store firmaer. Omkring 80% af Fortune 500 Companies bruger AWS.</a:t>
            </a:r>
            <a:br>
              <a:rPr lang="da"/>
            </a:br>
            <a:br>
              <a:rPr lang="da"/>
            </a:br>
            <a:r>
              <a:rPr b="1" lang="da" sz="1100"/>
              <a:t>Infrastructure As A Service (IaaS)</a:t>
            </a:r>
            <a:br>
              <a:rPr lang="da" sz="1100"/>
            </a:br>
            <a:r>
              <a:rPr lang="da" sz="1100"/>
              <a:t>De tilbyder deres servere så man ikke selv </a:t>
            </a:r>
            <a:r>
              <a:rPr lang="da" sz="1100"/>
              <a:t>behøver</a:t>
            </a:r>
            <a:r>
              <a:rPr lang="da" sz="1100"/>
              <a:t> bekymre sig om backup og strømforbrug.</a:t>
            </a:r>
            <a:endParaRPr sz="1100"/>
          </a:p>
          <a:p>
            <a:pPr indent="0" lvl="0" marL="0" rtl="0" algn="l">
              <a:spcBef>
                <a:spcPts val="1600"/>
              </a:spcBef>
              <a:spcAft>
                <a:spcPts val="0"/>
              </a:spcAft>
              <a:buNone/>
            </a:pPr>
            <a:r>
              <a:rPr b="1" lang="da" sz="1100"/>
              <a:t>Cloud storage platform</a:t>
            </a:r>
            <a:br>
              <a:rPr b="1" lang="da" sz="1100"/>
            </a:br>
            <a:r>
              <a:rPr lang="da" sz="1100"/>
              <a:t>Plads til EC2, Relational og NoSQL databaser, data warehousing, Big Data processing.</a:t>
            </a:r>
            <a:endParaRPr sz="1100"/>
          </a:p>
          <a:p>
            <a:pPr indent="0" lvl="0" marL="0" rtl="0" algn="l">
              <a:spcBef>
                <a:spcPts val="1600"/>
              </a:spcBef>
              <a:spcAft>
                <a:spcPts val="1600"/>
              </a:spcAft>
              <a:buNone/>
            </a:pPr>
            <a:r>
              <a:rPr lang="da"/>
              <a:t>Og meget meget mere….</a:t>
            </a:r>
            <a:endParaRPr/>
          </a:p>
        </p:txBody>
      </p:sp>
      <p:pic>
        <p:nvPicPr>
          <p:cNvPr id="94" name="Google Shape;94;p14"/>
          <p:cNvPicPr preferRelativeResize="0"/>
          <p:nvPr/>
        </p:nvPicPr>
        <p:blipFill>
          <a:blip r:embed="rId3">
            <a:alphaModFix/>
          </a:blip>
          <a:stretch>
            <a:fillRect/>
          </a:stretch>
        </p:blipFill>
        <p:spPr>
          <a:xfrm>
            <a:off x="6015500" y="662295"/>
            <a:ext cx="2992275" cy="1191550"/>
          </a:xfrm>
          <a:prstGeom prst="rect">
            <a:avLst/>
          </a:prstGeom>
          <a:noFill/>
          <a:ln>
            <a:noFill/>
          </a:ln>
        </p:spPr>
      </p:pic>
      <p:pic>
        <p:nvPicPr>
          <p:cNvPr id="95" name="Google Shape;95;p14"/>
          <p:cNvPicPr preferRelativeResize="0"/>
          <p:nvPr/>
        </p:nvPicPr>
        <p:blipFill>
          <a:blip r:embed="rId4">
            <a:alphaModFix/>
          </a:blip>
          <a:stretch>
            <a:fillRect/>
          </a:stretch>
        </p:blipFill>
        <p:spPr>
          <a:xfrm>
            <a:off x="6153050" y="2035844"/>
            <a:ext cx="2823750" cy="283383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500850" y="1166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a"/>
              <a:t>DevOps med AWS</a:t>
            </a:r>
            <a:endParaRPr/>
          </a:p>
        </p:txBody>
      </p:sp>
      <p:sp>
        <p:nvSpPr>
          <p:cNvPr id="101" name="Google Shape;101;p15"/>
          <p:cNvSpPr txBox="1"/>
          <p:nvPr>
            <p:ph idx="1" type="body"/>
          </p:nvPr>
        </p:nvSpPr>
        <p:spPr>
          <a:xfrm>
            <a:off x="348450" y="1774075"/>
            <a:ext cx="5564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da"/>
              <a:t>AWS tilbyder en Continuous Integration / Continuous Delivery (CI/CD) service kaldt </a:t>
            </a:r>
            <a:r>
              <a:rPr b="1" lang="da"/>
              <a:t>CodePipeline</a:t>
            </a:r>
            <a:r>
              <a:rPr lang="da"/>
              <a:t>.</a:t>
            </a:r>
            <a:br>
              <a:rPr lang="da"/>
            </a:br>
            <a:r>
              <a:rPr lang="da"/>
              <a:t>Det fungere lidt som </a:t>
            </a:r>
            <a:r>
              <a:rPr b="1" lang="da"/>
              <a:t>Jenkins</a:t>
            </a:r>
            <a:r>
              <a:rPr lang="da"/>
              <a:t> i og med man selv bygger sin egen pipeline, og kobler den sammen med ens git repo.</a:t>
            </a:r>
            <a:br>
              <a:rPr lang="da"/>
            </a:br>
            <a:br>
              <a:rPr lang="da"/>
            </a:br>
            <a:r>
              <a:rPr lang="da"/>
              <a:t>CodePipeline er gratis at opsætte og integreres nemt med AWS andre services.</a:t>
            </a:r>
            <a:endParaRPr/>
          </a:p>
        </p:txBody>
      </p:sp>
      <p:pic>
        <p:nvPicPr>
          <p:cNvPr id="102" name="Google Shape;102;p15"/>
          <p:cNvPicPr preferRelativeResize="0"/>
          <p:nvPr/>
        </p:nvPicPr>
        <p:blipFill>
          <a:blip r:embed="rId3">
            <a:alphaModFix/>
          </a:blip>
          <a:stretch>
            <a:fillRect/>
          </a:stretch>
        </p:blipFill>
        <p:spPr>
          <a:xfrm>
            <a:off x="5913175" y="559550"/>
            <a:ext cx="3164223" cy="1628399"/>
          </a:xfrm>
          <a:prstGeom prst="rect">
            <a:avLst/>
          </a:prstGeom>
          <a:noFill/>
          <a:ln>
            <a:noFill/>
          </a:ln>
        </p:spPr>
      </p:pic>
      <p:pic>
        <p:nvPicPr>
          <p:cNvPr id="103" name="Google Shape;103;p15"/>
          <p:cNvPicPr preferRelativeResize="0"/>
          <p:nvPr/>
        </p:nvPicPr>
        <p:blipFill>
          <a:blip r:embed="rId4">
            <a:alphaModFix/>
          </a:blip>
          <a:stretch>
            <a:fillRect/>
          </a:stretch>
        </p:blipFill>
        <p:spPr>
          <a:xfrm>
            <a:off x="6571375" y="3809300"/>
            <a:ext cx="2506026" cy="1208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16"/>
          <p:cNvPicPr preferRelativeResize="0"/>
          <p:nvPr/>
        </p:nvPicPr>
        <p:blipFill>
          <a:blip r:embed="rId3">
            <a:alphaModFix/>
          </a:blip>
          <a:stretch>
            <a:fillRect/>
          </a:stretch>
        </p:blipFill>
        <p:spPr>
          <a:xfrm>
            <a:off x="6688325" y="2158850"/>
            <a:ext cx="2455676" cy="1541500"/>
          </a:xfrm>
          <a:prstGeom prst="rect">
            <a:avLst/>
          </a:prstGeom>
          <a:noFill/>
          <a:ln>
            <a:noFill/>
          </a:ln>
        </p:spPr>
      </p:pic>
      <p:sp>
        <p:nvSpPr>
          <p:cNvPr id="109" name="Google Shape;109;p16"/>
          <p:cNvSpPr txBox="1"/>
          <p:nvPr>
            <p:ph type="title"/>
          </p:nvPr>
        </p:nvSpPr>
        <p:spPr>
          <a:xfrm>
            <a:off x="500850" y="1166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a"/>
              <a:t>Amazon Elastic Compute Cloud (EC2)</a:t>
            </a:r>
            <a:endParaRPr/>
          </a:p>
        </p:txBody>
      </p:sp>
      <p:sp>
        <p:nvSpPr>
          <p:cNvPr id="110" name="Google Shape;110;p16"/>
          <p:cNvSpPr txBox="1"/>
          <p:nvPr>
            <p:ph idx="1" type="body"/>
          </p:nvPr>
        </p:nvSpPr>
        <p:spPr>
          <a:xfrm>
            <a:off x="500850" y="1774075"/>
            <a:ext cx="63045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da"/>
              <a:t>Er en af deres meget kendte web services som tilbyder virtuelle servere. Man har mulighed for selv at konfigurere sikkerhed, netværk og lagerplads. Hvis det skulle ske kan man også vælge at opskalere eller nedskalere nemt.</a:t>
            </a:r>
            <a:br>
              <a:rPr lang="da"/>
            </a:br>
            <a:br>
              <a:rPr lang="da"/>
            </a:br>
            <a:r>
              <a:rPr lang="da"/>
              <a:t>Bruger noget kaldt Amazon Machine Images (AMI’s), som er de ting der skal køre på serveren fx. Operativ System og tilhørende software.</a:t>
            </a:r>
            <a:br>
              <a:rPr lang="da"/>
            </a:br>
            <a:br>
              <a:rPr lang="da"/>
            </a:br>
            <a:r>
              <a:rPr b="1" lang="da" sz="1100"/>
              <a:t>Fordele</a:t>
            </a:r>
            <a:br>
              <a:rPr b="1" lang="da" sz="1100"/>
            </a:br>
            <a:r>
              <a:rPr b="1" lang="da" sz="1100"/>
              <a:t>Hurtigt</a:t>
            </a:r>
            <a:r>
              <a:rPr lang="da" sz="1100"/>
              <a:t> i forhold til at skulle købe plads i et datacenter og selv sætte server rackets og andet op.</a:t>
            </a:r>
            <a:br>
              <a:rPr lang="da" sz="1100"/>
            </a:br>
            <a:br>
              <a:rPr lang="da" sz="1100"/>
            </a:br>
            <a:r>
              <a:rPr b="1" lang="da" sz="1100"/>
              <a:t>Ultra billigt</a:t>
            </a:r>
            <a:r>
              <a:rPr lang="da" sz="1100"/>
              <a:t> i forhold til selv at købe hardwaren. En server racket kan nemt koste 100.000 kr</a:t>
            </a:r>
            <a:endParaRPr sz="1100"/>
          </a:p>
        </p:txBody>
      </p:sp>
      <p:pic>
        <p:nvPicPr>
          <p:cNvPr id="111" name="Google Shape;111;p16"/>
          <p:cNvPicPr preferRelativeResize="0"/>
          <p:nvPr/>
        </p:nvPicPr>
        <p:blipFill>
          <a:blip r:embed="rId4">
            <a:alphaModFix/>
          </a:blip>
          <a:stretch>
            <a:fillRect/>
          </a:stretch>
        </p:blipFill>
        <p:spPr>
          <a:xfrm>
            <a:off x="6409050" y="3953900"/>
            <a:ext cx="364000" cy="364000"/>
          </a:xfrm>
          <a:prstGeom prst="rect">
            <a:avLst/>
          </a:prstGeom>
          <a:noFill/>
          <a:ln>
            <a:noFill/>
          </a:ln>
        </p:spPr>
      </p:pic>
      <p:pic>
        <p:nvPicPr>
          <p:cNvPr id="112" name="Google Shape;112;p16"/>
          <p:cNvPicPr preferRelativeResize="0"/>
          <p:nvPr/>
        </p:nvPicPr>
        <p:blipFill>
          <a:blip r:embed="rId5">
            <a:alphaModFix/>
          </a:blip>
          <a:stretch>
            <a:fillRect/>
          </a:stretch>
        </p:blipFill>
        <p:spPr>
          <a:xfrm>
            <a:off x="6383163" y="3506863"/>
            <a:ext cx="415775" cy="415775"/>
          </a:xfrm>
          <a:prstGeom prst="rect">
            <a:avLst/>
          </a:prstGeom>
          <a:noFill/>
          <a:ln>
            <a:noFill/>
          </a:ln>
        </p:spPr>
      </p:pic>
      <p:pic>
        <p:nvPicPr>
          <p:cNvPr id="113" name="Google Shape;113;p16"/>
          <p:cNvPicPr preferRelativeResize="0"/>
          <p:nvPr/>
        </p:nvPicPr>
        <p:blipFill>
          <a:blip r:embed="rId6">
            <a:alphaModFix/>
          </a:blip>
          <a:stretch>
            <a:fillRect/>
          </a:stretch>
        </p:blipFill>
        <p:spPr>
          <a:xfrm>
            <a:off x="7812675" y="529125"/>
            <a:ext cx="1290100" cy="1661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a"/>
              <a:t>Connect til EC2 </a:t>
            </a:r>
            <a:r>
              <a:rPr lang="da"/>
              <a:t>instance eksempel</a:t>
            </a:r>
            <a:endParaRPr/>
          </a:p>
        </p:txBody>
      </p:sp>
      <p:pic>
        <p:nvPicPr>
          <p:cNvPr id="119" name="Google Shape;119;p17"/>
          <p:cNvPicPr preferRelativeResize="0"/>
          <p:nvPr/>
        </p:nvPicPr>
        <p:blipFill>
          <a:blip r:embed="rId3">
            <a:alphaModFix/>
          </a:blip>
          <a:stretch>
            <a:fillRect/>
          </a:stretch>
        </p:blipFill>
        <p:spPr>
          <a:xfrm>
            <a:off x="5004925" y="2037425"/>
            <a:ext cx="2195950" cy="2195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