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68" r:id="rId3"/>
    <p:sldId id="257" r:id="rId4"/>
    <p:sldId id="258" r:id="rId5"/>
    <p:sldId id="260" r:id="rId6"/>
    <p:sldId id="259" r:id="rId7"/>
    <p:sldId id="261" r:id="rId8"/>
    <p:sldId id="262" r:id="rId9"/>
    <p:sldId id="264" r:id="rId10"/>
    <p:sldId id="263" r:id="rId11"/>
    <p:sldId id="266" r:id="rId12"/>
    <p:sldId id="265" r:id="rId13"/>
    <p:sldId id="267" r:id="rId14"/>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37" autoAdjust="0"/>
    <p:restoredTop sz="94660"/>
  </p:normalViewPr>
  <p:slideViewPr>
    <p:cSldViewPr snapToGrid="0">
      <p:cViewPr varScale="1">
        <p:scale>
          <a:sx n="85" d="100"/>
          <a:sy n="85" d="100"/>
        </p:scale>
        <p:origin x="76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1/10/21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‹nr.›</a:t>
            </a:fld>
            <a:endParaRPr lang="en-US" dirty="0"/>
          </a:p>
        </p:txBody>
      </p:sp>
    </p:spTree>
    <p:extLst>
      <p:ext uri="{BB962C8B-B14F-4D97-AF65-F5344CB8AC3E}">
        <p14:creationId xmlns:p14="http://schemas.microsoft.com/office/powerpoint/2010/main" val="360280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1/10/21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‹nr.›</a:t>
            </a:fld>
            <a:endParaRPr lang="en-US" dirty="0"/>
          </a:p>
        </p:txBody>
      </p:sp>
    </p:spTree>
    <p:extLst>
      <p:ext uri="{BB962C8B-B14F-4D97-AF65-F5344CB8AC3E}">
        <p14:creationId xmlns:p14="http://schemas.microsoft.com/office/powerpoint/2010/main" val="2162260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1/10/21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‹nr.›</a:t>
            </a:fld>
            <a:endParaRPr lang="en-US" dirty="0"/>
          </a:p>
        </p:txBody>
      </p:sp>
    </p:spTree>
    <p:extLst>
      <p:ext uri="{BB962C8B-B14F-4D97-AF65-F5344CB8AC3E}">
        <p14:creationId xmlns:p14="http://schemas.microsoft.com/office/powerpoint/2010/main" val="124244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1/10/21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‹nr.›</a:t>
            </a:fld>
            <a:endParaRPr lang="en-US" dirty="0"/>
          </a:p>
        </p:txBody>
      </p:sp>
    </p:spTree>
    <p:extLst>
      <p:ext uri="{BB962C8B-B14F-4D97-AF65-F5344CB8AC3E}">
        <p14:creationId xmlns:p14="http://schemas.microsoft.com/office/powerpoint/2010/main" val="266742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1/10/21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‹nr.›</a:t>
            </a:fld>
            <a:endParaRPr lang="en-US" dirty="0"/>
          </a:p>
        </p:txBody>
      </p:sp>
    </p:spTree>
    <p:extLst>
      <p:ext uri="{BB962C8B-B14F-4D97-AF65-F5344CB8AC3E}">
        <p14:creationId xmlns:p14="http://schemas.microsoft.com/office/powerpoint/2010/main" val="1358723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1/10/21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‹nr.›</a:t>
            </a:fld>
            <a:endParaRPr lang="en-US" dirty="0"/>
          </a:p>
        </p:txBody>
      </p:sp>
    </p:spTree>
    <p:extLst>
      <p:ext uri="{BB962C8B-B14F-4D97-AF65-F5344CB8AC3E}">
        <p14:creationId xmlns:p14="http://schemas.microsoft.com/office/powerpoint/2010/main" val="4098904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1/10/21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‹nr.›</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99346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1/10/21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‹nr.›</a:t>
            </a:fld>
            <a:endParaRPr lang="en-US" dirty="0"/>
          </a:p>
        </p:txBody>
      </p:sp>
    </p:spTree>
    <p:extLst>
      <p:ext uri="{BB962C8B-B14F-4D97-AF65-F5344CB8AC3E}">
        <p14:creationId xmlns:p14="http://schemas.microsoft.com/office/powerpoint/2010/main" val="512733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1/10/21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‹nr.›</a:t>
            </a:fld>
            <a:endParaRPr lang="en-US" dirty="0"/>
          </a:p>
        </p:txBody>
      </p:sp>
    </p:spTree>
    <p:extLst>
      <p:ext uri="{BB962C8B-B14F-4D97-AF65-F5344CB8AC3E}">
        <p14:creationId xmlns:p14="http://schemas.microsoft.com/office/powerpoint/2010/main" val="2972102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1/10/21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‹nr.›</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5455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1/10/21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‹nr.›</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0440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1/10/21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‹nr.›</a:t>
            </a:fld>
            <a:endParaRPr lang="en-US" dirty="0"/>
          </a:p>
        </p:txBody>
      </p:sp>
    </p:spTree>
    <p:extLst>
      <p:ext uri="{BB962C8B-B14F-4D97-AF65-F5344CB8AC3E}">
        <p14:creationId xmlns:p14="http://schemas.microsoft.com/office/powerpoint/2010/main" val="189984191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9E3B8F-4B83-4E87-9E64-86B055DDD8A5}"/>
              </a:ext>
            </a:extLst>
          </p:cNvPr>
          <p:cNvSpPr>
            <a:spLocks noGrp="1"/>
          </p:cNvSpPr>
          <p:nvPr>
            <p:ph type="ctrTitle"/>
          </p:nvPr>
        </p:nvSpPr>
        <p:spPr>
          <a:xfrm>
            <a:off x="960438" y="639763"/>
            <a:ext cx="6021207" cy="3227387"/>
          </a:xfrm>
        </p:spPr>
        <p:txBody>
          <a:bodyPr anchor="b">
            <a:normAutofit/>
          </a:bodyPr>
          <a:lstStyle/>
          <a:p>
            <a:pPr algn="l"/>
            <a:r>
              <a:rPr lang="da-DK" sz="6000" dirty="0"/>
              <a:t>Designeksamen</a:t>
            </a:r>
          </a:p>
        </p:txBody>
      </p:sp>
      <p:sp>
        <p:nvSpPr>
          <p:cNvPr id="11" name="Rectangle 10">
            <a:extLst>
              <a:ext uri="{FF2B5EF4-FFF2-40B4-BE49-F238E27FC236}">
                <a16:creationId xmlns:a16="http://schemas.microsoft.com/office/drawing/2014/main" id="{5C60DF7C-88F0-40A5-96EC-BABE7A4A3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7534655"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Undertitel 2">
            <a:extLst>
              <a:ext uri="{FF2B5EF4-FFF2-40B4-BE49-F238E27FC236}">
                <a16:creationId xmlns:a16="http://schemas.microsoft.com/office/drawing/2014/main" id="{66EC31F5-37BA-40B0-B13A-2AA9D74B2587}"/>
              </a:ext>
            </a:extLst>
          </p:cNvPr>
          <p:cNvSpPr>
            <a:spLocks noGrp="1"/>
          </p:cNvSpPr>
          <p:nvPr>
            <p:ph type="subTitle" idx="1"/>
          </p:nvPr>
        </p:nvSpPr>
        <p:spPr>
          <a:xfrm>
            <a:off x="960438" y="4525963"/>
            <a:ext cx="6021207" cy="1509712"/>
          </a:xfrm>
        </p:spPr>
        <p:txBody>
          <a:bodyPr anchor="t">
            <a:normAutofit/>
          </a:bodyPr>
          <a:lstStyle/>
          <a:p>
            <a:pPr algn="l"/>
            <a:r>
              <a:rPr lang="da-DK" dirty="0"/>
              <a:t>Ali Akhtar[DAT19A]</a:t>
            </a:r>
            <a:br>
              <a:rPr lang="da-DK" dirty="0"/>
            </a:br>
            <a:r>
              <a:rPr lang="da-DK" dirty="0"/>
              <a:t>Omar Atik[DAT19A]</a:t>
            </a:r>
          </a:p>
        </p:txBody>
      </p:sp>
      <p:pic>
        <p:nvPicPr>
          <p:cNvPr id="4" name="Picture 3">
            <a:extLst>
              <a:ext uri="{FF2B5EF4-FFF2-40B4-BE49-F238E27FC236}">
                <a16:creationId xmlns:a16="http://schemas.microsoft.com/office/drawing/2014/main" id="{A3EE1989-578C-4C45-BB3E-39FD4077ACE8}"/>
              </a:ext>
            </a:extLst>
          </p:cNvPr>
          <p:cNvPicPr>
            <a:picLocks noChangeAspect="1"/>
          </p:cNvPicPr>
          <p:nvPr/>
        </p:nvPicPr>
        <p:blipFill rotWithShape="1">
          <a:blip r:embed="rId2"/>
          <a:srcRect l="34959" r="19709" b="-1"/>
          <a:stretch/>
        </p:blipFill>
        <p:spPr>
          <a:xfrm>
            <a:off x="7534655" y="10"/>
            <a:ext cx="4657345" cy="6857990"/>
          </a:xfrm>
          <a:prstGeom prst="rect">
            <a:avLst/>
          </a:prstGeom>
        </p:spPr>
      </p:pic>
    </p:spTree>
    <p:extLst>
      <p:ext uri="{BB962C8B-B14F-4D97-AF65-F5344CB8AC3E}">
        <p14:creationId xmlns:p14="http://schemas.microsoft.com/office/powerpoint/2010/main" val="52407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48A0FA-04E2-4F93-B019-D2166F930F3D}"/>
              </a:ext>
            </a:extLst>
          </p:cNvPr>
          <p:cNvSpPr>
            <a:spLocks noGrp="1"/>
          </p:cNvSpPr>
          <p:nvPr>
            <p:ph type="title"/>
          </p:nvPr>
        </p:nvSpPr>
        <p:spPr/>
        <p:txBody>
          <a:bodyPr>
            <a:normAutofit/>
          </a:bodyPr>
          <a:lstStyle/>
          <a:p>
            <a:r>
              <a:rPr lang="da-DK"/>
              <a:t>Burndown chart sprint 1</a:t>
            </a:r>
            <a:endParaRPr lang="da-DK" dirty="0"/>
          </a:p>
        </p:txBody>
      </p:sp>
      <p:pic>
        <p:nvPicPr>
          <p:cNvPr id="5" name="Pladsholder til indhold 4">
            <a:extLst>
              <a:ext uri="{FF2B5EF4-FFF2-40B4-BE49-F238E27FC236}">
                <a16:creationId xmlns:a16="http://schemas.microsoft.com/office/drawing/2014/main" id="{10B9D02E-F178-4B26-87B0-99CF40D82C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2252344"/>
            <a:ext cx="12263121" cy="4605655"/>
          </a:xfrm>
        </p:spPr>
      </p:pic>
    </p:spTree>
    <p:extLst>
      <p:ext uri="{BB962C8B-B14F-4D97-AF65-F5344CB8AC3E}">
        <p14:creationId xmlns:p14="http://schemas.microsoft.com/office/powerpoint/2010/main" val="278986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4AA015-2BA2-4E95-B557-DABEDDB9F6E1}"/>
              </a:ext>
            </a:extLst>
          </p:cNvPr>
          <p:cNvSpPr>
            <a:spLocks noGrp="1"/>
          </p:cNvSpPr>
          <p:nvPr>
            <p:ph type="title"/>
          </p:nvPr>
        </p:nvSpPr>
        <p:spPr/>
        <p:txBody>
          <a:bodyPr/>
          <a:lstStyle/>
          <a:p>
            <a:r>
              <a:rPr lang="da-DK" dirty="0"/>
              <a:t>SCRUM BOARD SPRINT 2</a:t>
            </a:r>
          </a:p>
        </p:txBody>
      </p:sp>
      <p:pic>
        <p:nvPicPr>
          <p:cNvPr id="5" name="Pladsholder til indhold 4">
            <a:extLst>
              <a:ext uri="{FF2B5EF4-FFF2-40B4-BE49-F238E27FC236}">
                <a16:creationId xmlns:a16="http://schemas.microsoft.com/office/drawing/2014/main" id="{BD7EA2F3-7ABA-48FC-8827-23B81BFD91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52344"/>
            <a:ext cx="12192000" cy="4605655"/>
          </a:xfrm>
        </p:spPr>
      </p:pic>
    </p:spTree>
    <p:extLst>
      <p:ext uri="{BB962C8B-B14F-4D97-AF65-F5344CB8AC3E}">
        <p14:creationId xmlns:p14="http://schemas.microsoft.com/office/powerpoint/2010/main" val="2179027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2D797C-96C5-4DAB-BC4B-779668B7A936}"/>
              </a:ext>
            </a:extLst>
          </p:cNvPr>
          <p:cNvSpPr>
            <a:spLocks noGrp="1"/>
          </p:cNvSpPr>
          <p:nvPr>
            <p:ph type="title"/>
          </p:nvPr>
        </p:nvSpPr>
        <p:spPr/>
        <p:txBody>
          <a:bodyPr/>
          <a:lstStyle/>
          <a:p>
            <a:r>
              <a:rPr lang="da-DK" dirty="0" err="1"/>
              <a:t>Burndown</a:t>
            </a:r>
            <a:r>
              <a:rPr lang="da-DK" dirty="0"/>
              <a:t> </a:t>
            </a:r>
            <a:r>
              <a:rPr lang="da-DK" dirty="0" err="1"/>
              <a:t>chart</a:t>
            </a:r>
            <a:r>
              <a:rPr lang="da-DK" dirty="0"/>
              <a:t> sprint 2</a:t>
            </a:r>
          </a:p>
        </p:txBody>
      </p:sp>
      <p:pic>
        <p:nvPicPr>
          <p:cNvPr id="5" name="Pladsholder til indhold 4">
            <a:extLst>
              <a:ext uri="{FF2B5EF4-FFF2-40B4-BE49-F238E27FC236}">
                <a16:creationId xmlns:a16="http://schemas.microsoft.com/office/drawing/2014/main" id="{FD090D2B-2DDF-43CF-B219-38E2C32296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52344"/>
            <a:ext cx="12192000" cy="4605655"/>
          </a:xfrm>
        </p:spPr>
      </p:pic>
    </p:spTree>
    <p:extLst>
      <p:ext uri="{BB962C8B-B14F-4D97-AF65-F5344CB8AC3E}">
        <p14:creationId xmlns:p14="http://schemas.microsoft.com/office/powerpoint/2010/main" val="3236533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326004-3FC3-4ADF-814B-EA3F88A189C5}"/>
              </a:ext>
            </a:extLst>
          </p:cNvPr>
          <p:cNvSpPr>
            <a:spLocks noGrp="1"/>
          </p:cNvSpPr>
          <p:nvPr>
            <p:ph type="title"/>
          </p:nvPr>
        </p:nvSpPr>
        <p:spPr/>
        <p:txBody>
          <a:bodyPr/>
          <a:lstStyle/>
          <a:p>
            <a:r>
              <a:rPr lang="da-DK" dirty="0"/>
              <a:t>SCRUM med 2 personer 🤔</a:t>
            </a:r>
          </a:p>
        </p:txBody>
      </p:sp>
      <p:sp>
        <p:nvSpPr>
          <p:cNvPr id="3" name="Pladsholder til indhold 2">
            <a:extLst>
              <a:ext uri="{FF2B5EF4-FFF2-40B4-BE49-F238E27FC236}">
                <a16:creationId xmlns:a16="http://schemas.microsoft.com/office/drawing/2014/main" id="{AA6D80BF-2F05-45A4-8D39-63E2E9430918}"/>
              </a:ext>
            </a:extLst>
          </p:cNvPr>
          <p:cNvSpPr>
            <a:spLocks noGrp="1"/>
          </p:cNvSpPr>
          <p:nvPr>
            <p:ph idx="1"/>
          </p:nvPr>
        </p:nvSpPr>
        <p:spPr/>
        <p:txBody>
          <a:bodyPr/>
          <a:lstStyle/>
          <a:p>
            <a:pPr marL="457200" indent="-457200">
              <a:buFont typeface="Arial" panose="020B0604020202020204" pitchFamily="34" charset="0"/>
              <a:buChar char="•"/>
            </a:pPr>
            <a:r>
              <a:rPr lang="da-DK" dirty="0"/>
              <a:t>Overblik</a:t>
            </a:r>
          </a:p>
          <a:p>
            <a:pPr marL="457200" indent="-457200">
              <a:buFont typeface="Arial" panose="020B0604020202020204" pitchFamily="34" charset="0"/>
              <a:buChar char="•"/>
            </a:pPr>
            <a:r>
              <a:rPr lang="da-DK" dirty="0"/>
              <a:t>Ekstra arbejde</a:t>
            </a:r>
          </a:p>
        </p:txBody>
      </p:sp>
    </p:spTree>
    <p:extLst>
      <p:ext uri="{BB962C8B-B14F-4D97-AF65-F5344CB8AC3E}">
        <p14:creationId xmlns:p14="http://schemas.microsoft.com/office/powerpoint/2010/main" val="1210062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B3DC6B-C8F8-4EF6-AC52-088A3436CC37}"/>
              </a:ext>
            </a:extLst>
          </p:cNvPr>
          <p:cNvSpPr>
            <a:spLocks noGrp="1"/>
          </p:cNvSpPr>
          <p:nvPr>
            <p:ph type="title"/>
          </p:nvPr>
        </p:nvSpPr>
        <p:spPr/>
        <p:txBody>
          <a:bodyPr/>
          <a:lstStyle/>
          <a:p>
            <a:r>
              <a:rPr lang="da-DK" dirty="0"/>
              <a:t>AGENDA</a:t>
            </a:r>
          </a:p>
        </p:txBody>
      </p:sp>
      <p:sp>
        <p:nvSpPr>
          <p:cNvPr id="3" name="Pladsholder til indhold 2">
            <a:extLst>
              <a:ext uri="{FF2B5EF4-FFF2-40B4-BE49-F238E27FC236}">
                <a16:creationId xmlns:a16="http://schemas.microsoft.com/office/drawing/2014/main" id="{B9719531-6A6D-4A45-8ECB-8A4D2EDF1EB1}"/>
              </a:ext>
            </a:extLst>
          </p:cNvPr>
          <p:cNvSpPr>
            <a:spLocks noGrp="1"/>
          </p:cNvSpPr>
          <p:nvPr>
            <p:ph idx="1"/>
          </p:nvPr>
        </p:nvSpPr>
        <p:spPr/>
        <p:txBody>
          <a:bodyPr>
            <a:normAutofit fontScale="92500" lnSpcReduction="10000"/>
          </a:bodyPr>
          <a:lstStyle/>
          <a:p>
            <a:pPr marL="457200" indent="-457200">
              <a:buFont typeface="Arial" panose="020B0604020202020204" pitchFamily="34" charset="0"/>
              <a:buChar char="•"/>
            </a:pPr>
            <a:r>
              <a:rPr lang="da-DK" dirty="0"/>
              <a:t>Problemformulering</a:t>
            </a:r>
          </a:p>
          <a:p>
            <a:pPr marL="457200" indent="-457200">
              <a:buFont typeface="Arial" panose="020B0604020202020204" pitchFamily="34" charset="0"/>
              <a:buChar char="•"/>
            </a:pPr>
            <a:r>
              <a:rPr lang="da-DK" dirty="0"/>
              <a:t>Udviklingsmodel</a:t>
            </a:r>
          </a:p>
          <a:p>
            <a:pPr marL="457200" indent="-457200">
              <a:buFont typeface="Arial" panose="020B0604020202020204" pitchFamily="34" charset="0"/>
              <a:buChar char="•"/>
            </a:pPr>
            <a:r>
              <a:rPr lang="da-DK" dirty="0"/>
              <a:t>Beskrivelse for valg af SCRUM</a:t>
            </a:r>
          </a:p>
          <a:p>
            <a:pPr marL="457200" indent="-457200">
              <a:buFont typeface="Arial" panose="020B0604020202020204" pitchFamily="34" charset="0"/>
              <a:buChar char="•"/>
            </a:pPr>
            <a:r>
              <a:rPr lang="da-DK" dirty="0"/>
              <a:t>Demonstration af produkt</a:t>
            </a:r>
          </a:p>
          <a:p>
            <a:pPr marL="457200" indent="-457200">
              <a:buFont typeface="Arial" panose="020B0604020202020204" pitchFamily="34" charset="0"/>
              <a:buChar char="•"/>
            </a:pPr>
            <a:r>
              <a:rPr lang="da-DK" dirty="0"/>
              <a:t>XP Som udviklingsmodel?</a:t>
            </a:r>
          </a:p>
          <a:p>
            <a:pPr marL="457200" indent="-457200">
              <a:buFont typeface="Arial" panose="020B0604020202020204" pitchFamily="34" charset="0"/>
              <a:buChar char="•"/>
            </a:pPr>
            <a:r>
              <a:rPr lang="da-DK" dirty="0"/>
              <a:t>Udvikling 1 – 2 Sprint</a:t>
            </a:r>
          </a:p>
          <a:p>
            <a:pPr marL="457200" indent="-457200">
              <a:buFont typeface="Arial" panose="020B0604020202020204" pitchFamily="34" charset="0"/>
              <a:buChar char="•"/>
            </a:pPr>
            <a:r>
              <a:rPr lang="da-DK" dirty="0"/>
              <a:t>2 i gruppen med SCRUM</a:t>
            </a:r>
          </a:p>
        </p:txBody>
      </p:sp>
    </p:spTree>
    <p:extLst>
      <p:ext uri="{BB962C8B-B14F-4D97-AF65-F5344CB8AC3E}">
        <p14:creationId xmlns:p14="http://schemas.microsoft.com/office/powerpoint/2010/main" val="2632731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8682E9-9BF0-4BCF-B148-05F072F4E0EA}"/>
              </a:ext>
            </a:extLst>
          </p:cNvPr>
          <p:cNvSpPr>
            <a:spLocks noGrp="1"/>
          </p:cNvSpPr>
          <p:nvPr>
            <p:ph type="title"/>
          </p:nvPr>
        </p:nvSpPr>
        <p:spPr/>
        <p:txBody>
          <a:bodyPr/>
          <a:lstStyle/>
          <a:p>
            <a:r>
              <a:rPr lang="da-DK" dirty="0"/>
              <a:t>Problemformulering</a:t>
            </a:r>
          </a:p>
        </p:txBody>
      </p:sp>
      <p:sp>
        <p:nvSpPr>
          <p:cNvPr id="3" name="Pladsholder til indhold 2">
            <a:extLst>
              <a:ext uri="{FF2B5EF4-FFF2-40B4-BE49-F238E27FC236}">
                <a16:creationId xmlns:a16="http://schemas.microsoft.com/office/drawing/2014/main" id="{1B66B4EB-83F4-4556-8DEE-C9CE303AB75F}"/>
              </a:ext>
            </a:extLst>
          </p:cNvPr>
          <p:cNvSpPr>
            <a:spLocks noGrp="1"/>
          </p:cNvSpPr>
          <p:nvPr>
            <p:ph idx="1"/>
          </p:nvPr>
        </p:nvSpPr>
        <p:spPr>
          <a:xfrm>
            <a:off x="960120" y="2587752"/>
            <a:ext cx="10268712" cy="3539671"/>
          </a:xfrm>
        </p:spPr>
        <p:txBody>
          <a:bodyPr>
            <a:normAutofit/>
          </a:bodyPr>
          <a:lstStyle/>
          <a:p>
            <a:r>
              <a:rPr lang="da-DK" dirty="0"/>
              <a:t>Vi har fået til opgave at udvikle et system til et vikarfirma, hvor firmaet skal kunne håndtere og holde styr på deres vikar samt samarbejde med deres kunder. Dette skal ske ved at der udvikles en hjemmeside som opfylder kundens krav.</a:t>
            </a:r>
          </a:p>
          <a:p>
            <a:endParaRPr lang="da-DK" dirty="0"/>
          </a:p>
        </p:txBody>
      </p:sp>
    </p:spTree>
    <p:extLst>
      <p:ext uri="{BB962C8B-B14F-4D97-AF65-F5344CB8AC3E}">
        <p14:creationId xmlns:p14="http://schemas.microsoft.com/office/powerpoint/2010/main" val="1291639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F5F4C3-EE66-4664-8B40-718B4D41437E}"/>
              </a:ext>
            </a:extLst>
          </p:cNvPr>
          <p:cNvSpPr>
            <a:spLocks noGrp="1"/>
          </p:cNvSpPr>
          <p:nvPr>
            <p:ph type="title"/>
          </p:nvPr>
        </p:nvSpPr>
        <p:spPr/>
        <p:txBody>
          <a:bodyPr/>
          <a:lstStyle/>
          <a:p>
            <a:r>
              <a:rPr lang="da-DK" dirty="0"/>
              <a:t>Udviklingsmodel</a:t>
            </a:r>
          </a:p>
        </p:txBody>
      </p:sp>
      <p:sp>
        <p:nvSpPr>
          <p:cNvPr id="3" name="Pladsholder til indhold 2">
            <a:extLst>
              <a:ext uri="{FF2B5EF4-FFF2-40B4-BE49-F238E27FC236}">
                <a16:creationId xmlns:a16="http://schemas.microsoft.com/office/drawing/2014/main" id="{EE1AB956-8FA5-4587-AB3B-6A6C8ED4EE40}"/>
              </a:ext>
            </a:extLst>
          </p:cNvPr>
          <p:cNvSpPr>
            <a:spLocks noGrp="1"/>
          </p:cNvSpPr>
          <p:nvPr>
            <p:ph idx="1"/>
          </p:nvPr>
        </p:nvSpPr>
        <p:spPr/>
        <p:txBody>
          <a:bodyPr/>
          <a:lstStyle/>
          <a:p>
            <a:pPr marL="457200" indent="-457200">
              <a:buFont typeface="Arial" panose="020B0604020202020204" pitchFamily="34" charset="0"/>
              <a:buChar char="•"/>
            </a:pPr>
            <a:r>
              <a:rPr lang="da-DK" dirty="0"/>
              <a:t>SCRUM</a:t>
            </a:r>
          </a:p>
          <a:p>
            <a:pPr marL="457200" indent="-457200">
              <a:buFont typeface="Arial" panose="020B0604020202020204" pitchFamily="34" charset="0"/>
              <a:buChar char="•"/>
            </a:pPr>
            <a:endParaRPr lang="da-DK" dirty="0"/>
          </a:p>
          <a:p>
            <a:pPr marL="457200" indent="-457200">
              <a:buFont typeface="Arial" panose="020B0604020202020204" pitchFamily="34" charset="0"/>
              <a:buChar char="•"/>
            </a:pPr>
            <a:r>
              <a:rPr lang="da-DK" dirty="0"/>
              <a:t>Elementer fra XP</a:t>
            </a:r>
            <a:br>
              <a:rPr lang="da-DK" dirty="0"/>
            </a:br>
            <a:r>
              <a:rPr lang="da-DK" dirty="0"/>
              <a:t>(Pair </a:t>
            </a:r>
            <a:r>
              <a:rPr lang="da-DK" dirty="0" err="1"/>
              <a:t>programming</a:t>
            </a:r>
            <a:r>
              <a:rPr lang="da-DK" dirty="0"/>
              <a:t>)</a:t>
            </a:r>
            <a:br>
              <a:rPr lang="da-DK" dirty="0"/>
            </a:br>
            <a:r>
              <a:rPr lang="da-DK" dirty="0"/>
              <a:t>(</a:t>
            </a:r>
            <a:r>
              <a:rPr lang="da-DK" dirty="0" err="1"/>
              <a:t>Continuous</a:t>
            </a:r>
            <a:r>
              <a:rPr lang="da-DK" dirty="0"/>
              <a:t> integration)</a:t>
            </a:r>
            <a:br>
              <a:rPr lang="da-DK" dirty="0"/>
            </a:br>
            <a:r>
              <a:rPr lang="da-DK" dirty="0"/>
              <a:t>(</a:t>
            </a:r>
            <a:r>
              <a:rPr lang="da-DK" dirty="0" err="1"/>
              <a:t>Collective</a:t>
            </a:r>
            <a:r>
              <a:rPr lang="da-DK" dirty="0"/>
              <a:t> </a:t>
            </a:r>
            <a:r>
              <a:rPr lang="da-DK" dirty="0" err="1"/>
              <a:t>code-ownership</a:t>
            </a:r>
            <a:r>
              <a:rPr lang="da-DK" dirty="0"/>
              <a:t>).</a:t>
            </a:r>
          </a:p>
        </p:txBody>
      </p:sp>
    </p:spTree>
    <p:extLst>
      <p:ext uri="{BB962C8B-B14F-4D97-AF65-F5344CB8AC3E}">
        <p14:creationId xmlns:p14="http://schemas.microsoft.com/office/powerpoint/2010/main" val="3005960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ACB5BF-F1A0-4DD2-8567-F62A40B146A5}"/>
              </a:ext>
            </a:extLst>
          </p:cNvPr>
          <p:cNvSpPr>
            <a:spLocks noGrp="1"/>
          </p:cNvSpPr>
          <p:nvPr>
            <p:ph type="title"/>
          </p:nvPr>
        </p:nvSpPr>
        <p:spPr/>
        <p:txBody>
          <a:bodyPr>
            <a:noAutofit/>
          </a:bodyPr>
          <a:lstStyle/>
          <a:p>
            <a:r>
              <a:rPr lang="da-DK" sz="5400" dirty="0"/>
              <a:t>Beskrivelse for valg af </a:t>
            </a:r>
            <a:r>
              <a:rPr lang="da-DK" sz="5400" dirty="0" err="1"/>
              <a:t>scrum</a:t>
            </a:r>
            <a:endParaRPr lang="da-DK" sz="5400" dirty="0"/>
          </a:p>
        </p:txBody>
      </p:sp>
      <p:sp>
        <p:nvSpPr>
          <p:cNvPr id="3" name="Pladsholder til indhold 2">
            <a:extLst>
              <a:ext uri="{FF2B5EF4-FFF2-40B4-BE49-F238E27FC236}">
                <a16:creationId xmlns:a16="http://schemas.microsoft.com/office/drawing/2014/main" id="{A18F81DB-3769-4BDE-9532-C88A5C00F40A}"/>
              </a:ext>
            </a:extLst>
          </p:cNvPr>
          <p:cNvSpPr>
            <a:spLocks noGrp="1"/>
          </p:cNvSpPr>
          <p:nvPr>
            <p:ph idx="1"/>
          </p:nvPr>
        </p:nvSpPr>
        <p:spPr/>
        <p:txBody>
          <a:bodyPr/>
          <a:lstStyle/>
          <a:p>
            <a:pPr marL="457200" indent="-457200">
              <a:buFont typeface="Arial" panose="020B0604020202020204" pitchFamily="34" charset="0"/>
              <a:buChar char="•"/>
            </a:pPr>
            <a:r>
              <a:rPr lang="da-DK" dirty="0"/>
              <a:t>Simpelt</a:t>
            </a:r>
          </a:p>
          <a:p>
            <a:pPr marL="457200" indent="-457200">
              <a:buFont typeface="Arial" panose="020B0604020202020204" pitchFamily="34" charset="0"/>
              <a:buChar char="•"/>
            </a:pPr>
            <a:r>
              <a:rPr lang="da-DK" dirty="0"/>
              <a:t>Agile</a:t>
            </a:r>
          </a:p>
          <a:p>
            <a:pPr marL="457200" indent="-457200">
              <a:buFont typeface="Arial" panose="020B0604020202020204" pitchFamily="34" charset="0"/>
              <a:buChar char="•"/>
            </a:pPr>
            <a:r>
              <a:rPr lang="da-DK" dirty="0"/>
              <a:t>Følge udviklingen </a:t>
            </a:r>
          </a:p>
          <a:p>
            <a:pPr marL="457200" indent="-457200">
              <a:buFont typeface="Arial" panose="020B0604020202020204" pitchFamily="34" charset="0"/>
              <a:buChar char="•"/>
            </a:pPr>
            <a:r>
              <a:rPr lang="da-DK" dirty="0"/>
              <a:t>Leveringsklar produkt</a:t>
            </a:r>
          </a:p>
          <a:p>
            <a:pPr marL="457200" indent="-457200">
              <a:buFont typeface="Arial" panose="020B0604020202020204" pitchFamily="34" charset="0"/>
              <a:buChar char="•"/>
            </a:pPr>
            <a:endParaRPr lang="da-DK" dirty="0"/>
          </a:p>
          <a:p>
            <a:pPr marL="457200" indent="-457200">
              <a:buFont typeface="Arial" panose="020B0604020202020204" pitchFamily="34" charset="0"/>
              <a:buChar char="•"/>
            </a:pPr>
            <a:endParaRPr lang="da-DK" dirty="0"/>
          </a:p>
          <a:p>
            <a:pPr marL="457200" indent="-457200">
              <a:buFont typeface="Arial" panose="020B0604020202020204" pitchFamily="34" charset="0"/>
              <a:buChar char="•"/>
            </a:pPr>
            <a:endParaRPr lang="da-DK" dirty="0"/>
          </a:p>
          <a:p>
            <a:pPr marL="457200" indent="-457200">
              <a:buFont typeface="Arial" panose="020B0604020202020204" pitchFamily="34" charset="0"/>
              <a:buChar char="•"/>
            </a:pPr>
            <a:endParaRPr lang="da-DK" dirty="0"/>
          </a:p>
        </p:txBody>
      </p:sp>
    </p:spTree>
    <p:extLst>
      <p:ext uri="{BB962C8B-B14F-4D97-AF65-F5344CB8AC3E}">
        <p14:creationId xmlns:p14="http://schemas.microsoft.com/office/powerpoint/2010/main" val="2769456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4D7F6C-F700-47F2-93D9-AC9A68D5952C}"/>
              </a:ext>
            </a:extLst>
          </p:cNvPr>
          <p:cNvSpPr>
            <a:spLocks noGrp="1"/>
          </p:cNvSpPr>
          <p:nvPr>
            <p:ph type="title"/>
          </p:nvPr>
        </p:nvSpPr>
        <p:spPr/>
        <p:txBody>
          <a:bodyPr>
            <a:normAutofit fontScale="90000"/>
          </a:bodyPr>
          <a:lstStyle/>
          <a:p>
            <a:r>
              <a:rPr lang="da-DK" dirty="0"/>
              <a:t>Demonstration af Produkt</a:t>
            </a:r>
          </a:p>
        </p:txBody>
      </p:sp>
      <p:sp>
        <p:nvSpPr>
          <p:cNvPr id="3" name="Pladsholder til indhold 2">
            <a:extLst>
              <a:ext uri="{FF2B5EF4-FFF2-40B4-BE49-F238E27FC236}">
                <a16:creationId xmlns:a16="http://schemas.microsoft.com/office/drawing/2014/main" id="{1CF5DC4E-C243-41BF-A3C6-4148111FFAA3}"/>
              </a:ext>
            </a:extLst>
          </p:cNvPr>
          <p:cNvSpPr>
            <a:spLocks noGrp="1"/>
          </p:cNvSpPr>
          <p:nvPr>
            <p:ph idx="1"/>
          </p:nvPr>
        </p:nvSpPr>
        <p:spPr/>
        <p:txBody>
          <a:bodyPr/>
          <a:lstStyle/>
          <a:p>
            <a:pPr marL="457200" indent="-457200">
              <a:buFont typeface="Arial" panose="020B0604020202020204" pitchFamily="34" charset="0"/>
              <a:buChar char="•"/>
            </a:pPr>
            <a:r>
              <a:rPr lang="da-DK" dirty="0"/>
              <a:t>Product </a:t>
            </a:r>
            <a:r>
              <a:rPr lang="da-DK" dirty="0" err="1"/>
              <a:t>backlog</a:t>
            </a:r>
            <a:endParaRPr lang="da-DK" dirty="0"/>
          </a:p>
          <a:p>
            <a:pPr marL="457200" indent="-457200">
              <a:buFont typeface="Arial" panose="020B0604020202020204" pitchFamily="34" charset="0"/>
              <a:buChar char="•"/>
            </a:pPr>
            <a:r>
              <a:rPr lang="da-DK" dirty="0"/>
              <a:t>Eksempel af færdigudviklet user-story.</a:t>
            </a:r>
          </a:p>
          <a:p>
            <a:pPr marL="457200" indent="-457200">
              <a:buFontTx/>
              <a:buChar char="-"/>
            </a:pPr>
            <a:endParaRPr lang="da-DK" dirty="0"/>
          </a:p>
        </p:txBody>
      </p:sp>
    </p:spTree>
    <p:extLst>
      <p:ext uri="{BB962C8B-B14F-4D97-AF65-F5344CB8AC3E}">
        <p14:creationId xmlns:p14="http://schemas.microsoft.com/office/powerpoint/2010/main" val="115075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9344AF-D354-4934-9C76-6741F4FBF690}"/>
              </a:ext>
            </a:extLst>
          </p:cNvPr>
          <p:cNvSpPr>
            <a:spLocks noGrp="1"/>
          </p:cNvSpPr>
          <p:nvPr>
            <p:ph type="title"/>
          </p:nvPr>
        </p:nvSpPr>
        <p:spPr/>
        <p:txBody>
          <a:bodyPr>
            <a:normAutofit fontScale="90000"/>
          </a:bodyPr>
          <a:lstStyle/>
          <a:p>
            <a:r>
              <a:rPr lang="da-DK" dirty="0"/>
              <a:t>XP Som udviklingsmodel? 🤔</a:t>
            </a:r>
          </a:p>
        </p:txBody>
      </p:sp>
      <p:sp>
        <p:nvSpPr>
          <p:cNvPr id="3" name="Pladsholder til indhold 2">
            <a:extLst>
              <a:ext uri="{FF2B5EF4-FFF2-40B4-BE49-F238E27FC236}">
                <a16:creationId xmlns:a16="http://schemas.microsoft.com/office/drawing/2014/main" id="{956B983B-89FD-48BF-A77D-08DD6B8CAE31}"/>
              </a:ext>
            </a:extLst>
          </p:cNvPr>
          <p:cNvSpPr>
            <a:spLocks noGrp="1"/>
          </p:cNvSpPr>
          <p:nvPr>
            <p:ph idx="1"/>
          </p:nvPr>
        </p:nvSpPr>
        <p:spPr/>
        <p:txBody>
          <a:bodyPr>
            <a:normAutofit/>
          </a:bodyPr>
          <a:lstStyle/>
          <a:p>
            <a:pPr marL="457200" indent="-457200">
              <a:buFont typeface="Arial" panose="020B0604020202020204" pitchFamily="34" charset="0"/>
              <a:buChar char="•"/>
            </a:pPr>
            <a:r>
              <a:rPr lang="da-DK" dirty="0"/>
              <a:t>Fordele</a:t>
            </a:r>
            <a:br>
              <a:rPr lang="da-DK" dirty="0"/>
            </a:br>
            <a:r>
              <a:rPr lang="da-DK" dirty="0"/>
              <a:t>- Små projekter</a:t>
            </a:r>
            <a:br>
              <a:rPr lang="da-DK" dirty="0"/>
            </a:br>
            <a:r>
              <a:rPr lang="da-DK" dirty="0"/>
              <a:t>- Kundekontakt</a:t>
            </a:r>
            <a:br>
              <a:rPr lang="da-DK" dirty="0"/>
            </a:br>
            <a:r>
              <a:rPr lang="da-DK" dirty="0"/>
              <a:t>- Simpel design = hurtig udvikling</a:t>
            </a:r>
          </a:p>
          <a:p>
            <a:pPr marL="457200" indent="-457200">
              <a:buFont typeface="Arial" panose="020B0604020202020204" pitchFamily="34" charset="0"/>
              <a:buChar char="•"/>
            </a:pPr>
            <a:r>
              <a:rPr lang="da-DK" dirty="0"/>
              <a:t>Ulemper </a:t>
            </a:r>
            <a:br>
              <a:rPr lang="da-DK" dirty="0"/>
            </a:br>
            <a:r>
              <a:rPr lang="da-DK" dirty="0"/>
              <a:t>– Ingen statistik</a:t>
            </a:r>
            <a:br>
              <a:rPr lang="da-DK" dirty="0"/>
            </a:br>
            <a:r>
              <a:rPr lang="da-DK" dirty="0"/>
              <a:t>- Pair programmering </a:t>
            </a:r>
            <a:br>
              <a:rPr lang="da-DK" dirty="0"/>
            </a:br>
            <a:r>
              <a:rPr lang="da-DK" dirty="0"/>
              <a:t>- For Agile</a:t>
            </a:r>
          </a:p>
        </p:txBody>
      </p:sp>
    </p:spTree>
    <p:extLst>
      <p:ext uri="{BB962C8B-B14F-4D97-AF65-F5344CB8AC3E}">
        <p14:creationId xmlns:p14="http://schemas.microsoft.com/office/powerpoint/2010/main" val="3938148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E73561-12F9-4966-8A28-A4311A2655E7}"/>
              </a:ext>
            </a:extLst>
          </p:cNvPr>
          <p:cNvSpPr>
            <a:spLocks noGrp="1"/>
          </p:cNvSpPr>
          <p:nvPr>
            <p:ph type="title"/>
          </p:nvPr>
        </p:nvSpPr>
        <p:spPr/>
        <p:txBody>
          <a:bodyPr/>
          <a:lstStyle/>
          <a:p>
            <a:r>
              <a:rPr lang="da-DK" dirty="0"/>
              <a:t>Udvikling 1 – 2 Sprint</a:t>
            </a:r>
          </a:p>
        </p:txBody>
      </p:sp>
      <p:sp>
        <p:nvSpPr>
          <p:cNvPr id="3" name="Pladsholder til indhold 2">
            <a:extLst>
              <a:ext uri="{FF2B5EF4-FFF2-40B4-BE49-F238E27FC236}">
                <a16:creationId xmlns:a16="http://schemas.microsoft.com/office/drawing/2014/main" id="{54788BF3-BCC3-4450-B6F1-51CA43FA3A33}"/>
              </a:ext>
            </a:extLst>
          </p:cNvPr>
          <p:cNvSpPr>
            <a:spLocks noGrp="1"/>
          </p:cNvSpPr>
          <p:nvPr>
            <p:ph idx="1"/>
          </p:nvPr>
        </p:nvSpPr>
        <p:spPr/>
        <p:txBody>
          <a:bodyPr/>
          <a:lstStyle/>
          <a:p>
            <a:pPr marL="457200" indent="-457200">
              <a:buFont typeface="Arial" panose="020B0604020202020204" pitchFamily="34" charset="0"/>
              <a:buChar char="•"/>
            </a:pPr>
            <a:r>
              <a:rPr lang="da-DK" dirty="0"/>
              <a:t>SCRUM Board</a:t>
            </a:r>
          </a:p>
          <a:p>
            <a:pPr marL="457200" indent="-457200">
              <a:buFont typeface="Arial" panose="020B0604020202020204" pitchFamily="34" charset="0"/>
              <a:buChar char="•"/>
            </a:pPr>
            <a:r>
              <a:rPr lang="da-DK" dirty="0" err="1"/>
              <a:t>Burndown</a:t>
            </a:r>
            <a:r>
              <a:rPr lang="da-DK" dirty="0"/>
              <a:t> </a:t>
            </a:r>
            <a:r>
              <a:rPr lang="da-DK" dirty="0" err="1"/>
              <a:t>chart</a:t>
            </a:r>
            <a:endParaRPr lang="da-DK" dirty="0"/>
          </a:p>
        </p:txBody>
      </p:sp>
    </p:spTree>
    <p:extLst>
      <p:ext uri="{BB962C8B-B14F-4D97-AF65-F5344CB8AC3E}">
        <p14:creationId xmlns:p14="http://schemas.microsoft.com/office/powerpoint/2010/main" val="2197447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E826AE-EC87-4FE9-A569-107720E3FB25}"/>
              </a:ext>
            </a:extLst>
          </p:cNvPr>
          <p:cNvSpPr>
            <a:spLocks noGrp="1"/>
          </p:cNvSpPr>
          <p:nvPr>
            <p:ph type="title"/>
          </p:nvPr>
        </p:nvSpPr>
        <p:spPr/>
        <p:txBody>
          <a:bodyPr/>
          <a:lstStyle/>
          <a:p>
            <a:r>
              <a:rPr lang="da-DK" dirty="0"/>
              <a:t>SCRUM BOARD sprint 1</a:t>
            </a:r>
          </a:p>
        </p:txBody>
      </p:sp>
      <p:pic>
        <p:nvPicPr>
          <p:cNvPr id="5" name="Pladsholder til indhold 4">
            <a:extLst>
              <a:ext uri="{FF2B5EF4-FFF2-40B4-BE49-F238E27FC236}">
                <a16:creationId xmlns:a16="http://schemas.microsoft.com/office/drawing/2014/main" id="{F4F9AC9F-B00B-45E8-A727-00E4671EE8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62438"/>
            <a:ext cx="12192000" cy="4588694"/>
          </a:xfrm>
        </p:spPr>
      </p:pic>
    </p:spTree>
    <p:extLst>
      <p:ext uri="{BB962C8B-B14F-4D97-AF65-F5344CB8AC3E}">
        <p14:creationId xmlns:p14="http://schemas.microsoft.com/office/powerpoint/2010/main" val="1905019087"/>
      </p:ext>
    </p:extLst>
  </p:cSld>
  <p:clrMapOvr>
    <a:masterClrMapping/>
  </p:clrMapOvr>
</p:sld>
</file>

<file path=ppt/theme/theme1.xml><?xml version="1.0" encoding="utf-8"?>
<a:theme xmlns:a="http://schemas.openxmlformats.org/drawingml/2006/main" name="JuxtaposeVTI">
  <a:themeElements>
    <a:clrScheme name="AnalogousFromLightSeedRightStep">
      <a:dk1>
        <a:srgbClr val="000000"/>
      </a:dk1>
      <a:lt1>
        <a:srgbClr val="FFFFFF"/>
      </a:lt1>
      <a:dk2>
        <a:srgbClr val="412D24"/>
      </a:dk2>
      <a:lt2>
        <a:srgbClr val="E8E6E2"/>
      </a:lt2>
      <a:accent1>
        <a:srgbClr val="92A4C4"/>
      </a:accent1>
      <a:accent2>
        <a:srgbClr val="827FBA"/>
      </a:accent2>
      <a:accent3>
        <a:srgbClr val="AD96C6"/>
      </a:accent3>
      <a:accent4>
        <a:srgbClr val="B37FBA"/>
      </a:accent4>
      <a:accent5>
        <a:srgbClr val="C593B5"/>
      </a:accent5>
      <a:accent6>
        <a:srgbClr val="BA7F8F"/>
      </a:accent6>
      <a:hlink>
        <a:srgbClr val="95805A"/>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52</TotalTime>
  <Words>189</Words>
  <Application>Microsoft Macintosh PowerPoint</Application>
  <PresentationFormat>Widescreen</PresentationFormat>
  <Paragraphs>39</Paragraphs>
  <Slides>13</Slides>
  <Notes>0</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13</vt:i4>
      </vt:variant>
    </vt:vector>
  </HeadingPairs>
  <TitlesOfParts>
    <vt:vector size="18" baseType="lpstr">
      <vt:lpstr>Arial</vt:lpstr>
      <vt:lpstr>Franklin Gothic Demi Cond</vt:lpstr>
      <vt:lpstr>Franklin Gothic Medium</vt:lpstr>
      <vt:lpstr>Wingdings</vt:lpstr>
      <vt:lpstr>JuxtaposeVTI</vt:lpstr>
      <vt:lpstr>Designeksamen</vt:lpstr>
      <vt:lpstr>AGENDA</vt:lpstr>
      <vt:lpstr>Problemformulering</vt:lpstr>
      <vt:lpstr>Udviklingsmodel</vt:lpstr>
      <vt:lpstr>Beskrivelse for valg af scrum</vt:lpstr>
      <vt:lpstr>Demonstration af Produkt</vt:lpstr>
      <vt:lpstr>XP Som udviklingsmodel? 🤔</vt:lpstr>
      <vt:lpstr>Udvikling 1 – 2 Sprint</vt:lpstr>
      <vt:lpstr>SCRUM BOARD sprint 1</vt:lpstr>
      <vt:lpstr>Burndown chart sprint 1</vt:lpstr>
      <vt:lpstr>SCRUM BOARD SPRINT 2</vt:lpstr>
      <vt:lpstr>Burndown chart sprint 2</vt:lpstr>
      <vt:lpstr>SCRUM med 2 personer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Designeksamen</dc:title>
  <dc:creator>Omar Issam Atik</dc:creator>
  <cp:lastModifiedBy>Ali Raza Akhtar</cp:lastModifiedBy>
  <cp:revision>9</cp:revision>
  <dcterms:created xsi:type="dcterms:W3CDTF">2021-01-07T20:52:51Z</dcterms:created>
  <dcterms:modified xsi:type="dcterms:W3CDTF">2021-01-10T00:45:26Z</dcterms:modified>
</cp:coreProperties>
</file>