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aa" initials="A" lastIdx="1" clrIdx="0">
    <p:extLst>
      <p:ext uri="{19B8F6BF-5375-455C-9EA6-DF929625EA0E}">
        <p15:presenceInfo xmlns:p15="http://schemas.microsoft.com/office/powerpoint/2012/main" userId="Ali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6T07:33:45.01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5E82-A7B3-9504-862F-529C0714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8B05-18A3-B8F6-E1C2-BB8FDDDF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B69F-D0CB-1256-AFB0-3189DE7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08C5-CFFB-6D42-34F8-EBDD4C7F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4F12-142E-0583-593E-0F65CCA5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E12A-E366-6722-8DAF-2E09F67F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A75B6-69C2-AA86-9157-2B56F639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F971-B87B-3912-75F3-49EE40E6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76A2-1CB4-9753-F185-DBD8D049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400F-0201-AF6B-9AA4-89380C5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C69AD-E5E6-7A30-7A37-A78F2E757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2DBF7-CF6C-E6F2-B1E8-53EA0BB5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4793-DC7A-11B5-DFC7-5F0ACE47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7581-7A5A-F68A-DBE0-C7BC9A8B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CF8B-1E36-8927-E17A-9DF32FC1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6457-79CF-A9A2-20D8-C63C5437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D7E0-C28C-3133-EA49-CBFBEEF6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BE16-C0F3-748D-9662-543122C2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2630-7F6D-4A4B-B4CC-B530ED4F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5331-7F7B-F626-61B8-B3F5B42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668D-9735-8B16-1907-A0A66702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BD4F-35EF-A93F-1FF2-FF63BF0E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6549-5750-9B4C-083E-673AD6DB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9F13-A10A-D114-0080-27BEC19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C882-6F23-AF49-3644-F0D94425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D209-A9F3-410A-F5AC-FD9DDB76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F12C-A6DA-F7A1-4CB7-7EBB3BCCB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09B01-C634-6C49-1E48-F54E3FE5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E199C-B2F7-E308-7197-F06F009E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05AB-C5CB-A35D-291C-E093479A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800A-B2FD-673B-2710-B5AAB9F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5777-D307-C99F-7BDE-075E5C6B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BF23-7D23-13A9-C090-2BED4296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3291-578D-1850-CD76-57FD7636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87213-825C-6F38-EB72-FDF64B8AE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19CFB-4F20-D382-957A-CDC35818A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93C1D-C89E-FBB0-FBC5-109DF6A9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D6C14-9B7A-188B-CA86-D3DFDEE0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CAA4-2075-50E0-3B44-B133E96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ADA7-A509-BF0A-6ABF-129A3687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B6363-D142-C96B-1FEF-8910FD45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7B12-9D05-BB43-AEB0-BE372C1C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A5D6-7699-A045-0A66-6B7FBA97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F02B2-98E5-4D05-C95A-8E63D138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4E76-1E06-56ED-9605-B71D0ACE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F5AB-379D-0812-9614-2475B514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900F-B58B-618A-4E68-B98C7C4B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CB2D-C51D-0691-96FB-153B2EF6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4292-466E-EFDE-3321-DD64B6AC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F7DD5-65C8-B087-461F-13D99AC0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B3BC-87CF-8C30-F537-0FCA2F9E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0D14-C481-1AED-EBD8-5F01D2C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CADA-37CF-9F9D-D995-EE637D71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E5B16-246C-459F-8AB9-9C169C13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F1A32-0068-3B72-CAB1-D579A1DC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8C35-980B-00AA-83AE-A47AA716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9974-3CB7-6155-51DD-63479976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1F65-2105-48E0-675B-8794974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46417-237C-D12F-0C3E-ED0381D4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61D7-5AB1-D697-2924-D88BF1E2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986A-23B9-7762-CA4B-8529310D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F19D-A838-42FD-AE16-B9199DC5327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7C3-0066-A6D1-80B1-6FD18CF07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9DF5-EF34-3E1B-F68E-4C21A12AF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14F6-B685-4CC0-91B2-B96712E4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_ftn2"/><Relationship Id="rId2" Type="http://schemas.openxmlformats.org/officeDocument/2006/relationships/hyperlink" Target="#_ftn1"/><Relationship Id="rId1" Type="http://schemas.openxmlformats.org/officeDocument/2006/relationships/slideLayout" Target="../slideLayouts/slideLayout1.xml"/><Relationship Id="rId4" Type="http://schemas.openxmlformats.org/officeDocument/2006/relationships/hyperlink" Target="#_ftnref1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lirazook844/Chat-bot-with-AI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F25A-3F30-7673-9F40-F55B4A615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Chat bot with Artificial intelligence(AI)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CB5-6CBE-6293-8042-79C36720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443" y="2968487"/>
            <a:ext cx="9144000" cy="2037522"/>
          </a:xfrm>
        </p:spPr>
        <p:txBody>
          <a:bodyPr>
            <a:normAutofit/>
          </a:bodyPr>
          <a:lstStyle/>
          <a:p>
            <a:pPr indent="359410" algn="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Student. Ali N.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Razook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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359410" algn="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Student.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Jalla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N. Khoury</a:t>
            </a:r>
            <a:r>
              <a:rPr lang="en-US" sz="18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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</a:t>
            </a:r>
            <a:r>
              <a:rPr lang="en-US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800" b="1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year Student- Faculty Of Mechanical and Electrical engineering-  Tishreen University .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649-E7EF-9C0C-CF98-12B9F94E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تطوير النموذج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EB9B1-90CD-2DAF-09C9-49EFFFCE7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باستخدام شبكة عصبونية بدخل (تغذية) قياسية الى حد ما وهذه الشبكة تملك طبقتين مخفيتين</a:t>
            </a:r>
            <a:endParaRPr lang="ar-SY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ar-SY" sz="1800" b="1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الهدف من هذه الشبكة هو النظر الى حقيبة كلمات واعطاء الصنف الذي تنتمي له واحدة من العلامات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في ملف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Simplified Arabic" panose="02020603050405020304" pitchFamily="18" charset="-78"/>
              </a:rPr>
              <a:t>json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صورة 7">
            <a:extLst>
              <a:ext uri="{FF2B5EF4-FFF2-40B4-BE49-F238E27FC236}">
                <a16:creationId xmlns:a16="http://schemas.microsoft.com/office/drawing/2014/main" id="{DC5F4896-3E99-CCF6-C898-064BBEE179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017" y="1825625"/>
            <a:ext cx="5909021" cy="3461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19CA1-9BCE-D583-E24A-669F377F772B}"/>
              </a:ext>
            </a:extLst>
          </p:cNvPr>
          <p:cNvSpPr txBox="1"/>
          <p:nvPr/>
        </p:nvSpPr>
        <p:spPr>
          <a:xfrm>
            <a:off x="1683026" y="5422554"/>
            <a:ext cx="348532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Y" sz="2800" dirty="0">
                <a:solidFill>
                  <a:srgbClr val="FFFF00"/>
                </a:solidFill>
              </a:rPr>
              <a:t>تحديد بنية النموذج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923D-394E-C13A-2DB2-CB8B9C36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تدريب وحفظ النموذج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F6F4-4FD9-A367-9F9B-A22C16C90A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1">
              <a:buNone/>
            </a:pPr>
            <a:r>
              <a:rPr lang="ar-SY" dirty="0"/>
              <a:t>عدد ال </a:t>
            </a:r>
            <a:r>
              <a:rPr lang="en-US" dirty="0"/>
              <a:t>epoch</a:t>
            </a:r>
            <a:r>
              <a:rPr lang="ar-SY" dirty="0"/>
              <a:t> التي حددناها هو عدد المرات التي سيرى فيها النموذج نفس المعلومات أثناء التدريب</a:t>
            </a:r>
          </a:p>
          <a:p>
            <a:pPr marL="0" indent="0" algn="l" rtl="1">
              <a:buNone/>
            </a:pPr>
            <a:endParaRPr lang="ar-SY" dirty="0"/>
          </a:p>
          <a:p>
            <a:pPr marL="0" indent="0" algn="l" rtl="1">
              <a:buNone/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عندما ننتهي من تدريب النموذج نستطيع حفظه إلى الملف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model.tflearn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لاستخدامه مع برامج أخرى</a:t>
            </a:r>
            <a:r>
              <a:rPr lang="ar-SY" dirty="0"/>
              <a:t> </a:t>
            </a:r>
            <a:endParaRPr lang="en-US" dirty="0"/>
          </a:p>
        </p:txBody>
      </p:sp>
      <p:pic>
        <p:nvPicPr>
          <p:cNvPr id="5" name="صورة 8">
            <a:extLst>
              <a:ext uri="{FF2B5EF4-FFF2-40B4-BE49-F238E27FC236}">
                <a16:creationId xmlns:a16="http://schemas.microsoft.com/office/drawing/2014/main" id="{2E9628FC-6EA3-0D16-AC98-119EB3CC3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24" y="1961323"/>
            <a:ext cx="5999852" cy="11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023-0EE5-B171-9530-A5B3ABDB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القيام بلتوقع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557E-E3E7-2162-6508-DA9B51269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يجب علينا تذكر أن نموذجنا لن يأخذ إدخال سلسله بل يأخذ حقيبة من الكلمات</a:t>
            </a:r>
          </a:p>
          <a:p>
            <a:pPr marL="0" indent="0" algn="r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لا يعطي جمل على خرجه بل يعطي لائحة من الاحتمالات لكل الاصناف</a:t>
            </a: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ar-SY" sz="1800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Simplified Arabic" panose="02020603050405020304" pitchFamily="18" charset="-78"/>
              </a:rPr>
              <a:t> </a:t>
            </a: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الحصول على دخل من المستخدم.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تحويله الى حقيبة من الكلمات.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الحصول على توقع من النموذج.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إيجاد الصنف الأكثر ملائمة من الإجابات.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•"/>
            </a:pP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اختيار إجابة من الصنف.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1">
              <a:buNone/>
            </a:pPr>
            <a:endParaRPr lang="en-US" dirty="0"/>
          </a:p>
        </p:txBody>
      </p:sp>
      <p:pic>
        <p:nvPicPr>
          <p:cNvPr id="5" name="صورة 10">
            <a:extLst>
              <a:ext uri="{FF2B5EF4-FFF2-40B4-BE49-F238E27FC236}">
                <a16:creationId xmlns:a16="http://schemas.microsoft.com/office/drawing/2014/main" id="{2BD6B5CF-744B-535C-2CFC-95602595D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24001"/>
            <a:ext cx="6019801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170-2EAE-712C-31F0-D5A2EB7A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النتائج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31B9E-45BF-2984-DABD-F1071AEBA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415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r" rtl="1"/>
            <a:r>
              <a:rPr lang="ar-SA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تم الوصول إلى النتيجة المنشودة وهي تصميم بوت دردشة بسيط باستخدام الذكاء الاصطناعي , علما أن هذا البوت قابل للتطوير والتعديل لخدمة أي هدف سواء كان تجاري أو علمي أو ترويجي وما إلى هنالك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صورة 9">
            <a:extLst>
              <a:ext uri="{FF2B5EF4-FFF2-40B4-BE49-F238E27FC236}">
                <a16:creationId xmlns:a16="http://schemas.microsoft.com/office/drawing/2014/main" id="{B0367A70-FDC8-91C4-99A8-008DE21F0F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575583"/>
            <a:ext cx="5696243" cy="337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9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BB797E-F13B-FE9C-7D25-A80361615693}"/>
              </a:ext>
            </a:extLst>
          </p:cNvPr>
          <p:cNvSpPr txBox="1"/>
          <p:nvPr/>
        </p:nvSpPr>
        <p:spPr>
          <a:xfrm>
            <a:off x="6274191" y="5472332"/>
            <a:ext cx="507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dirty="0">
                <a:solidFill>
                  <a:srgbClr val="FF0000"/>
                </a:solidFill>
              </a:rPr>
              <a:t>رابط المشروع وملف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2"/>
              </a:rPr>
              <a:t>https://github.com/Alirazook844/Chat-bot-with-AI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EBBF-0C3B-31E0-21AE-2ABB961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الاستنتاجات والتوصيات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EC2DCC-8C6B-803F-264B-191D2B67B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2107096"/>
            <a:ext cx="5635487" cy="33151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E896A-2812-5062-2C52-96E42EA3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191" y="1338469"/>
            <a:ext cx="5181600" cy="4424155"/>
          </a:xfrm>
        </p:spPr>
        <p:txBody>
          <a:bodyPr>
            <a:normAutofit/>
          </a:bodyPr>
          <a:lstStyle/>
          <a:p>
            <a:pPr marL="342900" lvl="0" indent="-342900" algn="just" rt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يمكن تغيير بارامترات الشبكة العصبونية المستخدمة للتدريب من أجل أداء أفضل.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يمكن زيادة وتغيير قاعدة المعرفة للبوت من أجل خدمة مشروع ما (على سبيل المثال يمكن تصميم بوت طبي يمكنه وصف دواء مقترح لبعض الإصابات الشائعة التي نعاني منها).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Y" sz="20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إن استخدام روبوتات الدردشة يمكن أن يقلل الحاجة إلى اليد العاملة في بعض المواقع في الشركات </a:t>
            </a:r>
          </a:p>
          <a:p>
            <a:pPr algn="r" rtl="1"/>
            <a:r>
              <a:rPr lang="ar-SY" sz="2000" dirty="0">
                <a:cs typeface="Simplified Arabic" panose="02020603050405020304" pitchFamily="18" charset="-78"/>
              </a:rPr>
              <a:t>يمكن جعل الروبوت قادر على التعامل مع أي لغة أو جعله روبوت دردشة صوتي</a:t>
            </a:r>
            <a:endParaRPr lang="en-US" sz="2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CF6A72-A6ED-C305-BBFD-5086B59FA582}"/>
              </a:ext>
            </a:extLst>
          </p:cNvPr>
          <p:cNvSpPr/>
          <p:nvPr/>
        </p:nvSpPr>
        <p:spPr>
          <a:xfrm>
            <a:off x="3339548" y="5989983"/>
            <a:ext cx="2557669" cy="8680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7295D-811B-C2B8-2ED9-05FC1F9D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Chat bot with artificial intelligence(AI)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74C29-1990-1813-A51E-0235752F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08914"/>
          </a:xfrm>
        </p:spPr>
        <p:txBody>
          <a:bodyPr>
            <a:normAutofit/>
          </a:bodyPr>
          <a:lstStyle/>
          <a:p>
            <a:pPr algn="r" rtl="1"/>
            <a:r>
              <a:rPr lang="ar-SY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روبوتات الدردشة هي برامج تحاكي المحادثة البشرية باستخدام الذكاء الاصطناعي </a:t>
            </a:r>
            <a:r>
              <a:rPr lang="ar-SY" dirty="0">
                <a:ea typeface="Calibri" panose="020F0502020204030204" pitchFamily="34" charset="0"/>
                <a:cs typeface="Simplified Arabic" panose="02020603050405020304" pitchFamily="18" charset="-78"/>
              </a:rPr>
              <a:t>ت</a:t>
            </a:r>
            <a:r>
              <a:rPr lang="ar-SY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ستجيب مثل الكيان الذكي عند التحدث معه من خلال النص أو الصوت ويفهم لغة أو أكثر من اللغات البشرية من خلال معالجة اللغة الطبيعية </a:t>
            </a:r>
            <a:r>
              <a:rPr lang="en-US" dirty="0">
                <a:solidFill>
                  <a:srgbClr val="FF0000"/>
                </a:solidFill>
                <a:effectLst/>
                <a:latin typeface="Simplified Arabic" panose="02020603050405020304" pitchFamily="18" charset="-78"/>
                <a:ea typeface="Calibri" panose="020F0502020204030204" pitchFamily="34" charset="0"/>
              </a:rPr>
              <a:t>Natural</a:t>
            </a:r>
            <a:r>
              <a:rPr lang="en-US" dirty="0">
                <a:effectLst/>
                <a:latin typeface="Simplified Arabic" panose="02020603050405020304" pitchFamily="18" charset="-78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Simplified Arabic" panose="02020603050405020304" pitchFamily="18" charset="-78"/>
                <a:ea typeface="Calibri" panose="020F0502020204030204" pitchFamily="34" charset="0"/>
              </a:rPr>
              <a:t>Language Processing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[NLP]</a:t>
            </a:r>
            <a:endParaRPr lang="ar-SY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algn="r" rtl="1"/>
            <a:r>
              <a:rPr lang="ar-SY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في هذا المشروع ، سننشئ روبوت دردشة بسيطاً سيتم استخدامه للإجابة على الأسئلة المتداولة لتسهيل خدمة العملاء.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71AD9B-CF0F-C81C-9B61-1FF25333D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1357"/>
            <a:ext cx="5181600" cy="2999873"/>
          </a:xfrm>
        </p:spPr>
      </p:pic>
    </p:spTree>
    <p:extLst>
      <p:ext uri="{BB962C8B-B14F-4D97-AF65-F5344CB8AC3E}">
        <p14:creationId xmlns:p14="http://schemas.microsoft.com/office/powerpoint/2010/main" val="35705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3A89-0FDB-2DE7-799C-F1A01727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Y" dirty="0">
                <a:solidFill>
                  <a:srgbClr val="FF0000"/>
                </a:solidFill>
              </a:rPr>
              <a:t>تصنيف روبوتات الدردشة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A435-2E07-7C13-51FE-50AF19B8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368855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SY" dirty="0">
                <a:solidFill>
                  <a:srgbClr val="00B050"/>
                </a:solidFill>
              </a:rPr>
              <a:t>معالجة المدخلات</a:t>
            </a:r>
          </a:p>
          <a:p>
            <a:pPr algn="r" rtl="1"/>
            <a:r>
              <a:rPr lang="ar-SY" dirty="0"/>
              <a:t>النموذج القائم على القواعد</a:t>
            </a:r>
          </a:p>
          <a:p>
            <a:pPr algn="r" rtl="1"/>
            <a:r>
              <a:rPr lang="ar-SY" dirty="0"/>
              <a:t>النموذج القائم على الاسترجاع</a:t>
            </a:r>
          </a:p>
          <a:p>
            <a:pPr algn="r" rtl="1"/>
            <a:r>
              <a:rPr lang="ar-SY" dirty="0"/>
              <a:t>النموذج التوليدي</a:t>
            </a:r>
          </a:p>
          <a:p>
            <a:pPr marL="0" indent="0" algn="r" rtl="1">
              <a:buNone/>
            </a:pPr>
            <a:endParaRPr lang="ar-SY" dirty="0"/>
          </a:p>
          <a:p>
            <a:pPr marL="0" indent="0" algn="r" rtl="1">
              <a:buNone/>
            </a:pPr>
            <a:r>
              <a:rPr lang="ar-SY" dirty="0">
                <a:solidFill>
                  <a:srgbClr val="00B050"/>
                </a:solidFill>
              </a:rPr>
              <a:t>وفقا للأذونات</a:t>
            </a:r>
          </a:p>
          <a:p>
            <a:pPr algn="r" rtl="1"/>
            <a:r>
              <a:rPr lang="ar-SY" dirty="0"/>
              <a:t>مفتوحة المصدر</a:t>
            </a:r>
          </a:p>
          <a:p>
            <a:pPr algn="r" rtl="1"/>
            <a:r>
              <a:rPr lang="ar-SY" dirty="0"/>
              <a:t>ذات رمز ملكية (مغلقة)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899D-688E-B6F1-A09F-752F5195E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25887" cy="3553619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SY" dirty="0">
                <a:solidFill>
                  <a:srgbClr val="00B050"/>
                </a:solidFill>
              </a:rPr>
              <a:t>مجال المعرفة</a:t>
            </a:r>
          </a:p>
          <a:p>
            <a:pPr algn="r" rtl="1"/>
            <a:r>
              <a:rPr lang="ar-SY" dirty="0"/>
              <a:t>ذات مجال مفتوح</a:t>
            </a:r>
          </a:p>
          <a:p>
            <a:pPr algn="r" rtl="1"/>
            <a:r>
              <a:rPr lang="ar-SY" dirty="0"/>
              <a:t>ذات مجال مغلق</a:t>
            </a:r>
          </a:p>
          <a:p>
            <a:pPr marL="0" indent="0" algn="r" rtl="1">
              <a:buNone/>
            </a:pPr>
            <a:endParaRPr lang="ar-SY" dirty="0"/>
          </a:p>
          <a:p>
            <a:pPr marL="0" indent="0" algn="r" rtl="1">
              <a:buNone/>
            </a:pPr>
            <a:r>
              <a:rPr lang="ar-SY" dirty="0">
                <a:solidFill>
                  <a:srgbClr val="00B050"/>
                </a:solidFill>
              </a:rPr>
              <a:t>تبعا للأهداف</a:t>
            </a:r>
          </a:p>
          <a:p>
            <a:pPr algn="r" rtl="1"/>
            <a:r>
              <a:rPr lang="ar-SY" dirty="0"/>
              <a:t>روبوتات محادثة تثقيفية</a:t>
            </a:r>
          </a:p>
          <a:p>
            <a:pPr algn="r" rtl="1"/>
            <a:r>
              <a:rPr lang="ar-SY" dirty="0"/>
              <a:t>روبوتات دردشة</a:t>
            </a:r>
          </a:p>
          <a:p>
            <a:pPr algn="r" rtl="1"/>
            <a:r>
              <a:rPr lang="ar-SY" dirty="0"/>
              <a:t>روبوتات محادثة قائمة على المهام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62625-4031-19B6-AE87-9A52B89C8C88}"/>
              </a:ext>
            </a:extLst>
          </p:cNvPr>
          <p:cNvSpPr txBox="1"/>
          <p:nvPr/>
        </p:nvSpPr>
        <p:spPr>
          <a:xfrm>
            <a:off x="1683026" y="5404811"/>
            <a:ext cx="923676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ar-SY" sz="3600" b="1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لا تنتمي روبوتات المحادثة حصريًا إلى فئة أو أخرى ، ولكن هذه الفئات موجودة في كل روبوت محادثة بنسب متفاوتة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1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4D3-1349-5DDE-3FA9-ABC43227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Y" dirty="0">
                <a:solidFill>
                  <a:srgbClr val="FF0000"/>
                </a:solidFill>
              </a:rPr>
              <a:t>تثبيت الحزم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EA6-001D-A2DF-1990-33967DF5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end-to-end open source platform for machine learning</a:t>
            </a:r>
          </a:p>
          <a:p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the fundamental package for scientific computing in Python</a:t>
            </a:r>
          </a:p>
          <a:p>
            <a:r>
              <a:rPr lang="en-US" dirty="0" err="1"/>
              <a:t>Nltk</a:t>
            </a:r>
            <a:r>
              <a:rPr lang="en-US" dirty="0"/>
              <a:t>(natural language tool kit):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a leading platform for building Python programs to work with human language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82498A-2298-A34A-4081-8F1BAE0063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78" y="1288448"/>
            <a:ext cx="4199622" cy="10836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2D1A5F-B843-FB9D-62E0-87EE273E20B6}"/>
              </a:ext>
            </a:extLst>
          </p:cNvPr>
          <p:cNvSpPr txBox="1"/>
          <p:nvPr/>
        </p:nvSpPr>
        <p:spPr>
          <a:xfrm>
            <a:off x="6851374" y="3061252"/>
            <a:ext cx="3260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Tflearn</a:t>
            </a:r>
            <a:r>
              <a:rPr lang="en-US" sz="2800" dirty="0"/>
              <a:t>: </a:t>
            </a:r>
            <a:r>
              <a:rPr lang="en-US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modular and transparent deep learning library built on top of </a:t>
            </a:r>
            <a:r>
              <a:rPr lang="en-US" sz="28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Tensorflow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7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1C8E-2AC0-066D-E9CE-B5FDCFA9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بيانات التدريب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CFAA0-DA39-FA23-4014-C9B16FE4E1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64974"/>
            <a:ext cx="7046843" cy="512790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066F27-3856-7A3B-7435-60BD095F8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8" y="1690687"/>
            <a:ext cx="3538330" cy="20331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51495C-3631-369F-624A-0AD1ACF888A7}"/>
              </a:ext>
            </a:extLst>
          </p:cNvPr>
          <p:cNvSpPr txBox="1"/>
          <p:nvPr/>
        </p:nvSpPr>
        <p:spPr>
          <a:xfrm>
            <a:off x="8521148" y="4811081"/>
            <a:ext cx="353833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ar-SY" sz="2400" b="1" dirty="0">
                <a:solidFill>
                  <a:srgbClr val="FFFF00"/>
                </a:solidFill>
              </a:rPr>
              <a:t>عبارة عن ملف يحتوي البيانات التي سنزود بها  روبوت الدردشة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34E0-33B7-072F-7565-1DD6C3A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تحميل البيانات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6C7-88C9-BED0-005E-6978AAFF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4870" y="1825624"/>
            <a:ext cx="4528929" cy="405833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Y" sz="2200" dirty="0"/>
              <a:t>نشكل حزمة من الرسائل المتوقعة من المستخدم</a:t>
            </a:r>
          </a:p>
          <a:p>
            <a:pPr algn="r" rtl="1"/>
            <a:r>
              <a:rPr lang="ar-SY" sz="2200" dirty="0"/>
              <a:t>نربط هذة الرسائل الى مجموعة من الاجابات الملائمة</a:t>
            </a:r>
          </a:p>
          <a:p>
            <a:pPr algn="r" rtl="1"/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العلامة 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TAG</a:t>
            </a:r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لكل قاموس 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dictionary</a:t>
            </a:r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 في الملف يحدد المجموعة التي تنتمي لها كل رسالة</a:t>
            </a:r>
            <a:endParaRPr lang="ar-SY" sz="2200" dirty="0"/>
          </a:p>
          <a:p>
            <a:pPr algn="r" rtl="1"/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باستخدام هذه البيانات سوف نقوم بتدريب الشبكة العصبونية</a:t>
            </a:r>
            <a:endParaRPr lang="ar-SY" sz="2200" dirty="0"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algn="r" rtl="1"/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كلما زاد عدد العلامات 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tags</a:t>
            </a:r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والإجابات 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responses</a:t>
            </a:r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والأنماط 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patterns</a:t>
            </a:r>
            <a: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التي نزودها لروبوت الدردشة كلما كانت الدردشة </a:t>
            </a: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أفضل </a:t>
            </a:r>
            <a:endParaRPr lang="ar-SY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5" name="صورة 3">
            <a:extLst>
              <a:ext uri="{FF2B5EF4-FFF2-40B4-BE49-F238E27FC236}">
                <a16:creationId xmlns:a16="http://schemas.microsoft.com/office/drawing/2014/main" id="{5D2CFA1D-B6CA-9FBB-0859-B6C1462B5C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474" y="1825626"/>
            <a:ext cx="6063796" cy="40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5420-C91A-0A04-272C-B07EA311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استخراج البيانات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DD15-5688-3C36-0A1E-209BFF6A2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إعداد لوائح فارغة لتخزين هذه القيم</a:t>
            </a:r>
            <a:endParaRPr lang="ar-SY" dirty="0">
              <a:effectLst/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34290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كل نمط سنقوم بتحويله الى لائحة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(list) 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من الكلمات باستخدام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</a:t>
            </a:r>
            <a:r>
              <a:rPr lang="ru-RU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nltk.word_tokenizer 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بدلا من بقائها على شكل سلاسل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(strings).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بعدها سنقوم بإضافة كل نمط الى (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docs_x list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) وعلامته الخاصة الى 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(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docs_y list</a:t>
            </a: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72472ED-80DF-D4D8-C9D7-E8BEF5D4A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825" y="1690689"/>
            <a:ext cx="5555976" cy="35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9F4C-6C77-AE2D-2494-963AC268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اشتقاق الكلمة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03851-BDD3-00C0-E438-7DE1AA05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18653"/>
          </a:xfrm>
        </p:spPr>
        <p:txBody>
          <a:bodyPr/>
          <a:lstStyle/>
          <a:p>
            <a:pPr marL="0" indent="0" algn="r">
              <a:buNone/>
            </a:pPr>
            <a:r>
              <a:rPr lang="ar-SY" dirty="0">
                <a:latin typeface="Calibri" panose="020F0502020204030204" pitchFamily="34" charset="0"/>
                <a:cs typeface="Simplified Arabic" panose="02020603050405020304" pitchFamily="18" charset="-78"/>
              </a:rPr>
              <a:t>هو محاولة ايجاد جذر الكلمة</a:t>
            </a:r>
          </a:p>
          <a:p>
            <a:pPr marL="0" indent="0" algn="r">
              <a:buNone/>
            </a:pPr>
            <a:endParaRPr lang="ar-SY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ar-SY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تفيد عملية الاشتقاق هذه بتقليل المفردات في نموذجنا ومحاولة ايجاد المعنى الأعم الذي تعنيه الجمل</a:t>
            </a:r>
            <a:endParaRPr lang="ar-SY" dirty="0"/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DA830803-A0A3-B54F-F0B9-D62F0C4DE9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783" y="2093844"/>
            <a:ext cx="6202017" cy="24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46C52-8163-7532-145D-30FF49CAB7F6}"/>
              </a:ext>
            </a:extLst>
          </p:cNvPr>
          <p:cNvSpPr txBox="1"/>
          <p:nvPr/>
        </p:nvSpPr>
        <p:spPr>
          <a:xfrm>
            <a:off x="5261114" y="5908100"/>
            <a:ext cx="670559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ar-SY" sz="3200" b="1" dirty="0">
                <a:solidFill>
                  <a:srgbClr val="FFFF00"/>
                </a:solidFill>
              </a:rPr>
              <a:t>هنا تكمن الفائدة من استخدام الذكاء الاصطناعي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0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90AD-6C67-0749-05A3-07DDA011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حقيبة الكلمات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07D2-3403-099B-E625-58FB88056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خوارزميات تعلم الالة والشبكات العصبية تتطلب ادخال رقمي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Y" sz="18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ما سنفعله هو تمثيل كل جملة بلائحة بطول كمية الكلمات في نموذج المفردات وكل موقع في هذه اللائحة سيمثل كلمة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en-US" sz="1800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en-US" sz="1800" dirty="0">
              <a:latin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Y" sz="18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اذا كان الموقع في اللائحة هو 1 هذا يعني أن الكلمة موجودة في الجملة</a:t>
            </a:r>
            <a:endParaRPr lang="en-US" sz="1800" dirty="0"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en-US" sz="1800" dirty="0">
              <a:effectLst/>
              <a:latin typeface="Simplified Arabic" panose="02020603050405020304" pitchFamily="18" charset="-78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Y" sz="18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واذا كان الموقع في اللائحة هو 0 هذا يعني أن الكلمة غير موجودة</a:t>
            </a:r>
            <a:endParaRPr lang="en-US" sz="1800" dirty="0">
              <a:latin typeface="Simplified Arabic" panose="02020603050405020304" pitchFamily="18" charset="-78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endParaRPr lang="en-US" sz="18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 algn="r">
              <a:buNone/>
            </a:pPr>
            <a:r>
              <a:rPr lang="ar-SY" sz="18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بشكل مشابه لحقيبة الكلمات نشكل لوائح خرج التي هي بطول كمية العلامات</a:t>
            </a:r>
            <a:r>
              <a:rPr lang="ru-RU" sz="1800" dirty="0">
                <a:effectLst/>
                <a:latin typeface="Simplified Arabic" panose="02020603050405020304" pitchFamily="18" charset="-78"/>
                <a:ea typeface="Calibri" panose="020F0502020204030204" pitchFamily="34" charset="0"/>
              </a:rPr>
              <a:t> (tags) </a:t>
            </a:r>
            <a:r>
              <a:rPr lang="ar-SY" sz="18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التي نملكها في مجموعة البيانات</a:t>
            </a:r>
            <a:endParaRPr lang="en-US" dirty="0"/>
          </a:p>
        </p:txBody>
      </p:sp>
      <p:pic>
        <p:nvPicPr>
          <p:cNvPr id="5" name="صورة 6">
            <a:extLst>
              <a:ext uri="{FF2B5EF4-FFF2-40B4-BE49-F238E27FC236}">
                <a16:creationId xmlns:a16="http://schemas.microsoft.com/office/drawing/2014/main" id="{6C0529F4-F30C-6942-8361-1EE454D959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809" y="1577009"/>
            <a:ext cx="5989981" cy="44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Roboto</vt:lpstr>
      <vt:lpstr>Simplified Arabic</vt:lpstr>
      <vt:lpstr>Symbol</vt:lpstr>
      <vt:lpstr>Times New Roman</vt:lpstr>
      <vt:lpstr>Office Theme</vt:lpstr>
      <vt:lpstr>Chat bot with Artificial intelligence(AI)   </vt:lpstr>
      <vt:lpstr>Chat bot with artificial intelligence(AI)</vt:lpstr>
      <vt:lpstr>تصنيف روبوتات الدردشة</vt:lpstr>
      <vt:lpstr>تثبيت الحزم</vt:lpstr>
      <vt:lpstr>بيانات التدريب</vt:lpstr>
      <vt:lpstr>تحميل البيانات</vt:lpstr>
      <vt:lpstr>استخراج البيانات</vt:lpstr>
      <vt:lpstr>اشتقاق الكلمة</vt:lpstr>
      <vt:lpstr>حقيبة الكلمات</vt:lpstr>
      <vt:lpstr>تطوير النموذج</vt:lpstr>
      <vt:lpstr>تدريب وحفظ النموذج</vt:lpstr>
      <vt:lpstr>القيام بلتوقع</vt:lpstr>
      <vt:lpstr>النتائج</vt:lpstr>
      <vt:lpstr>الاستنتاجات والتوصيات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with artificial intelligence(AI)</dc:title>
  <dc:creator>Aliaa</dc:creator>
  <cp:lastModifiedBy>Aliaa</cp:lastModifiedBy>
  <cp:revision>3</cp:revision>
  <dcterms:created xsi:type="dcterms:W3CDTF">2022-06-16T11:19:06Z</dcterms:created>
  <dcterms:modified xsi:type="dcterms:W3CDTF">2022-06-17T21:21:53Z</dcterms:modified>
</cp:coreProperties>
</file>