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2" r:id="rId6"/>
    <p:sldId id="266" r:id="rId7"/>
    <p:sldId id="276" r:id="rId8"/>
    <p:sldId id="280" r:id="rId9"/>
    <p:sldId id="278" r:id="rId10"/>
    <p:sldId id="267" r:id="rId11"/>
    <p:sldId id="264" r:id="rId12"/>
    <p:sldId id="279" r:id="rId13"/>
    <p:sldId id="265" r:id="rId14"/>
    <p:sldId id="274" r:id="rId15"/>
    <p:sldId id="275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01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6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22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2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55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88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fa-IR" sz="5400" dirty="0">
                <a:solidFill>
                  <a:schemeClr val="bg1"/>
                </a:solidFill>
                <a:cs typeface="B Nazanin" panose="00000400000000000000" pitchFamily="2" charset="-78"/>
              </a:rPr>
              <a:t>به کارگیری موثر پردازنده </a:t>
            </a:r>
            <a:r>
              <a:rPr lang="fa-IR" sz="5400" dirty="0" err="1">
                <a:solidFill>
                  <a:schemeClr val="bg1"/>
                </a:solidFill>
                <a:cs typeface="B Nazanin" panose="00000400000000000000" pitchFamily="2" charset="-78"/>
              </a:rPr>
              <a:t>گرافیکی</a:t>
            </a:r>
            <a:r>
              <a:rPr lang="fa-IR" sz="5400" dirty="0">
                <a:solidFill>
                  <a:schemeClr val="bg1"/>
                </a:solidFill>
                <a:cs typeface="B Nazanin" panose="00000400000000000000" pitchFamily="2" charset="-78"/>
              </a:rPr>
              <a:t> در تست نرم افزار</a:t>
            </a:r>
            <a:endParaRPr lang="en-US" sz="5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Autofit/>
          </a:bodyPr>
          <a:lstStyle/>
          <a:p>
            <a:pPr algn="ctr" rtl="1"/>
            <a:r>
              <a:rPr lang="fa-IR" sz="2000" dirty="0" err="1">
                <a:solidFill>
                  <a:srgbClr val="7CEBFF"/>
                </a:solidFill>
                <a:cs typeface="B Nazanin" panose="00000400000000000000" pitchFamily="2" charset="-78"/>
              </a:rPr>
              <a:t>ارائه‌ی</a:t>
            </a:r>
            <a:r>
              <a:rPr lang="fa-IR" sz="2000" dirty="0">
                <a:solidFill>
                  <a:srgbClr val="7CEBFF"/>
                </a:solidFill>
                <a:cs typeface="B Nazanin" panose="00000400000000000000" pitchFamily="2" charset="-78"/>
              </a:rPr>
              <a:t> اختیاری درس آزمون نرم افزار              علیرضا ابره فروش                             بهار ۱۴۰۲ </a:t>
            </a:r>
            <a:endParaRPr lang="en-US" sz="2000" dirty="0">
              <a:solidFill>
                <a:srgbClr val="7CEBFF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80685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8A240D-BB33-F909-EAE0-ED1E81CA40EF}"/>
              </a:ext>
            </a:extLst>
          </p:cNvPr>
          <p:cNvSpPr txBox="1">
            <a:spLocks/>
          </p:cNvSpPr>
          <p:nvPr/>
        </p:nvSpPr>
        <p:spPr>
          <a:xfrm>
            <a:off x="581192" y="710408"/>
            <a:ext cx="11029616" cy="939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>
                <a:solidFill>
                  <a:srgbClr val="FFFEFF"/>
                </a:solidFill>
                <a:cs typeface="B Nazanin" panose="00000400000000000000" pitchFamily="2" charset="-78"/>
              </a:rPr>
              <a:t>General-Purpose computing on GPUs (GPGPU)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8EF3-B36A-24AB-41D1-275B92B8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Utilizes GPUs for non-graphical tasks, exploiting data-level parallelism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Software testing can benefit from GPUs due to the data parallelism inherent in test case execution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207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7AFB-F008-CF01-1977-CC3834D5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3401-24FA-AB91-3B6B-F19D707D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conclusion, we have demonstrated the potential of GPU acceleration in reducing test suite execution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Our approach provides significant benefits, including cost savings, increased fault detection likelihood, and energy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Further research can address the limitations and explore broader application domains.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610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9AEA-D38D-00EC-FC74-71677F57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References: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B70361-828C-6D86-7C9E-3AB2DDBB3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108" y="2761131"/>
            <a:ext cx="11069784" cy="2443978"/>
          </a:xfrm>
        </p:spPr>
      </p:pic>
    </p:spTree>
    <p:extLst>
      <p:ext uri="{BB962C8B-B14F-4D97-AF65-F5344CB8AC3E}">
        <p14:creationId xmlns:p14="http://schemas.microsoft.com/office/powerpoint/2010/main" val="43201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fa-IR" dirty="0">
                <a:solidFill>
                  <a:srgbClr val="FFFFFF"/>
                </a:solidFill>
                <a:cs typeface="B Nazanin" panose="00000400000000000000" pitchFamily="2" charset="-78"/>
              </a:rPr>
              <a:t>با تشکر از توجه شما</a:t>
            </a:r>
            <a:endParaRPr lang="en-US" dirty="0">
              <a:solidFill>
                <a:srgbClr val="FFFFFF"/>
              </a:solidFill>
              <a:cs typeface="B Nazanin" panose="00000400000000000000" pitchFamily="2" charset="-7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9DE1EA39-8C4C-E6A0-42B6-27BA0D06A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80685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8A240D-BB33-F909-EAE0-ED1E81CA40EF}"/>
              </a:ext>
            </a:extLst>
          </p:cNvPr>
          <p:cNvSpPr txBox="1">
            <a:spLocks/>
          </p:cNvSpPr>
          <p:nvPr/>
        </p:nvSpPr>
        <p:spPr>
          <a:xfrm>
            <a:off x="581192" y="710408"/>
            <a:ext cx="11029616" cy="939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err="1">
                <a:solidFill>
                  <a:srgbClr val="FFFEFF"/>
                </a:solidFill>
                <a:cs typeface="B Nazanin" panose="00000400000000000000" pitchFamily="2" charset="-78"/>
              </a:rPr>
              <a:t>INtroduction</a:t>
            </a:r>
            <a:endParaRPr lang="en-US" sz="4000" dirty="0">
              <a:solidFill>
                <a:srgbClr val="FFFEFF"/>
              </a:solidFill>
              <a:cs typeface="B Nazanin" panose="00000400000000000000" pitchFamily="2" charset="-78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D561B61-4F9C-2383-AC7F-D91639B04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1861" y="2181225"/>
            <a:ext cx="5028278" cy="3678238"/>
          </a:xfrm>
        </p:spPr>
      </p:pic>
    </p:spTree>
    <p:extLst>
      <p:ext uri="{BB962C8B-B14F-4D97-AF65-F5344CB8AC3E}">
        <p14:creationId xmlns:p14="http://schemas.microsoft.com/office/powerpoint/2010/main" val="326292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80685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8A240D-BB33-F909-EAE0-ED1E81CA40EF}"/>
              </a:ext>
            </a:extLst>
          </p:cNvPr>
          <p:cNvSpPr txBox="1">
            <a:spLocks/>
          </p:cNvSpPr>
          <p:nvPr/>
        </p:nvSpPr>
        <p:spPr>
          <a:xfrm>
            <a:off x="581192" y="710408"/>
            <a:ext cx="11029616" cy="939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rgbClr val="FFFEFF"/>
                </a:solidFill>
                <a:cs typeface="B Nazanin" panose="00000400000000000000" pitchFamily="2" charset="-78"/>
              </a:rPr>
              <a:t>Contrasting approach with existing literature on GPGPU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8EF3-B36A-24AB-41D1-275B92B8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approach leaves the program and its logic untouched, focusing on parallelizing test case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No program transformation from CPU to GPU program is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Original program logic is maintained, ensuring the same results as CPU testing.</a:t>
            </a:r>
          </a:p>
        </p:txBody>
      </p:sp>
    </p:spTree>
    <p:extLst>
      <p:ext uri="{BB962C8B-B14F-4D97-AF65-F5344CB8AC3E}">
        <p14:creationId xmlns:p14="http://schemas.microsoft.com/office/powerpoint/2010/main" val="226349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76A8-0DDF-3740-3919-A54D76C4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80FE-7BD3-85EC-749D-190A66807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1 testcase per 1 </a:t>
            </a:r>
            <a:r>
              <a:rPr lang="en-US" sz="5400" dirty="0" err="1"/>
              <a:t>gpu</a:t>
            </a:r>
            <a:r>
              <a:rPr lang="en-US" sz="5400" dirty="0"/>
              <a:t> thread</a:t>
            </a:r>
          </a:p>
        </p:txBody>
      </p:sp>
    </p:spTree>
    <p:extLst>
      <p:ext uri="{BB962C8B-B14F-4D97-AF65-F5344CB8AC3E}">
        <p14:creationId xmlns:p14="http://schemas.microsoft.com/office/powerpoint/2010/main" val="323887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76A8-0DDF-3740-3919-A54D76C4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suggested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80FE-7BD3-85EC-749D-190A66807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8D7E1-40DF-A128-8E3F-1EFC7E31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38" y="2180496"/>
            <a:ext cx="5906012" cy="3749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67B277-5E3C-C025-F50B-189E9B1D5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70" y="2823729"/>
            <a:ext cx="5470357" cy="23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3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76A8-0DDF-3740-3919-A54D76C4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80FE-7BD3-85EC-749D-190A66807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 speed-ups up to a factor of 27</a:t>
            </a:r>
          </a:p>
        </p:txBody>
      </p:sp>
    </p:spTree>
    <p:extLst>
      <p:ext uri="{BB962C8B-B14F-4D97-AF65-F5344CB8AC3E}">
        <p14:creationId xmlns:p14="http://schemas.microsoft.com/office/powerpoint/2010/main" val="37469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80685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8A240D-BB33-F909-EAE0-ED1E81CA40EF}"/>
              </a:ext>
            </a:extLst>
          </p:cNvPr>
          <p:cNvSpPr txBox="1">
            <a:spLocks/>
          </p:cNvSpPr>
          <p:nvPr/>
        </p:nvSpPr>
        <p:spPr>
          <a:xfrm>
            <a:off x="581192" y="710408"/>
            <a:ext cx="11029616" cy="939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rgbClr val="FFFEFF"/>
                </a:solidFill>
                <a:cs typeface="B Nazanin" panose="00000400000000000000" pitchFamily="2" charset="-78"/>
              </a:rPr>
              <a:t>Simultaneous execution of test cases using GPUs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8EF3-B36A-24AB-41D1-275B92B8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Each test case runs on a separate GPU thread, independent of other test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GPU device management code acts as a wrapper for the original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No thread synchronization is needed due to the independence of test case executions.</a:t>
            </a:r>
          </a:p>
        </p:txBody>
      </p:sp>
    </p:spTree>
    <p:extLst>
      <p:ext uri="{BB962C8B-B14F-4D97-AF65-F5344CB8AC3E}">
        <p14:creationId xmlns:p14="http://schemas.microsoft.com/office/powerpoint/2010/main" val="174701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80685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8A240D-BB33-F909-EAE0-ED1E81CA40EF}"/>
              </a:ext>
            </a:extLst>
          </p:cNvPr>
          <p:cNvSpPr txBox="1">
            <a:spLocks/>
          </p:cNvSpPr>
          <p:nvPr/>
        </p:nvSpPr>
        <p:spPr>
          <a:xfrm>
            <a:off x="581192" y="710408"/>
            <a:ext cx="11029616" cy="939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>
                <a:solidFill>
                  <a:srgbClr val="FFFEFF"/>
                </a:solidFill>
                <a:cs typeface="B Nazanin" panose="00000400000000000000" pitchFamily="2" charset="-78"/>
              </a:rPr>
              <a:t>GPU 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8EF3-B36A-24AB-41D1-275B92B8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Massively parallel processors with unmatched multi-threaded performance</a:t>
            </a:r>
          </a:p>
          <a:p>
            <a:r>
              <a:rPr lang="en-US" sz="2800" dirty="0"/>
              <a:t>State-of-the-art GPU architectures offer over 1500 GFLOPS, compared to around 100 GFLOPS for traditional CPUs</a:t>
            </a:r>
          </a:p>
          <a:p>
            <a:r>
              <a:rPr lang="en-US" sz="2800" dirty="0"/>
              <a:t>Energy-efficient and cost-effective compared to multi-core CPUs or PC clusters</a:t>
            </a:r>
          </a:p>
        </p:txBody>
      </p:sp>
    </p:spTree>
    <p:extLst>
      <p:ext uri="{BB962C8B-B14F-4D97-AF65-F5344CB8AC3E}">
        <p14:creationId xmlns:p14="http://schemas.microsoft.com/office/powerpoint/2010/main" val="92615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80685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8A240D-BB33-F909-EAE0-ED1E81CA40EF}"/>
              </a:ext>
            </a:extLst>
          </p:cNvPr>
          <p:cNvSpPr txBox="1">
            <a:spLocks/>
          </p:cNvSpPr>
          <p:nvPr/>
        </p:nvSpPr>
        <p:spPr>
          <a:xfrm>
            <a:off x="581192" y="710408"/>
            <a:ext cx="11029616" cy="939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>
                <a:solidFill>
                  <a:srgbClr val="FFFEFF"/>
                </a:solidFill>
                <a:cs typeface="B Nazanin" panose="00000400000000000000" pitchFamily="2" charset="-78"/>
              </a:rPr>
              <a:t>GPU 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8EF3-B36A-24AB-41D1-275B92B8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Significant reduction in test suite execution time, leading to cost savings.</a:t>
            </a:r>
          </a:p>
          <a:p>
            <a:endParaRPr lang="en-US" sz="2800" dirty="0"/>
          </a:p>
          <a:p>
            <a:r>
              <a:rPr lang="en-US" sz="2800" dirty="0"/>
              <a:t>Ability to execute more test cases within the same allotted time, increasing fault detection likelihood.</a:t>
            </a:r>
          </a:p>
        </p:txBody>
      </p:sp>
    </p:spTree>
    <p:extLst>
      <p:ext uri="{BB962C8B-B14F-4D97-AF65-F5344CB8AC3E}">
        <p14:creationId xmlns:p14="http://schemas.microsoft.com/office/powerpoint/2010/main" val="7483800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337</TotalTime>
  <Words>313</Words>
  <Application>Microsoft Office PowerPoint</Application>
  <PresentationFormat>Widescreen</PresentationFormat>
  <Paragraphs>47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Wingdings 2</vt:lpstr>
      <vt:lpstr>Dividend</vt:lpstr>
      <vt:lpstr>به کارگیری موثر پردازنده گرافیکی در تست نرم افزار</vt:lpstr>
      <vt:lpstr>Tech Requirements</vt:lpstr>
      <vt:lpstr>Tech Requirements</vt:lpstr>
      <vt:lpstr>PowerPoint Presentation</vt:lpstr>
      <vt:lpstr>The suggested approach</vt:lpstr>
      <vt:lpstr>PowerPoint Presentation</vt:lpstr>
      <vt:lpstr>Tech Requirements</vt:lpstr>
      <vt:lpstr>Tech Requirements</vt:lpstr>
      <vt:lpstr>Tech Requirements</vt:lpstr>
      <vt:lpstr>Tech Requirements</vt:lpstr>
      <vt:lpstr>Conclusion</vt:lpstr>
      <vt:lpstr>References:</vt:lpstr>
      <vt:lpstr>با تشکر از توجه شما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کارگیری موثر پردازنده گرافیکی در تست نرم افزار</dc:title>
  <dc:creator>Alireza</dc:creator>
  <cp:lastModifiedBy>Alireza</cp:lastModifiedBy>
  <cp:revision>8</cp:revision>
  <dcterms:created xsi:type="dcterms:W3CDTF">2023-06-06T20:19:20Z</dcterms:created>
  <dcterms:modified xsi:type="dcterms:W3CDTF">2023-06-07T16:52:27Z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