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63"/>
  </p:notesMasterIdLst>
  <p:sldIdLst>
    <p:sldId id="256" r:id="rId3"/>
    <p:sldId id="257" r:id="rId4"/>
    <p:sldId id="258" r:id="rId5"/>
    <p:sldId id="259" r:id="rId6"/>
    <p:sldId id="260" r:id="rId7"/>
    <p:sldId id="261" r:id="rId8"/>
    <p:sldId id="314" r:id="rId9"/>
    <p:sldId id="321" r:id="rId10"/>
    <p:sldId id="262" r:id="rId11"/>
    <p:sldId id="263" r:id="rId12"/>
    <p:sldId id="264" r:id="rId13"/>
    <p:sldId id="316" r:id="rId14"/>
    <p:sldId id="317" r:id="rId15"/>
    <p:sldId id="318" r:id="rId16"/>
    <p:sldId id="319" r:id="rId17"/>
    <p:sldId id="320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6" r:id="rId29"/>
    <p:sldId id="277" r:id="rId30"/>
    <p:sldId id="279" r:id="rId31"/>
    <p:sldId id="280" r:id="rId32"/>
    <p:sldId id="324" r:id="rId33"/>
    <p:sldId id="285" r:id="rId34"/>
    <p:sldId id="286" r:id="rId35"/>
    <p:sldId id="287" r:id="rId36"/>
    <p:sldId id="288" r:id="rId37"/>
    <p:sldId id="290" r:id="rId38"/>
    <p:sldId id="322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15" r:id="rId58"/>
    <p:sldId id="310" r:id="rId59"/>
    <p:sldId id="311" r:id="rId60"/>
    <p:sldId id="312" r:id="rId61"/>
    <p:sldId id="323" r:id="rId62"/>
  </p:sldIdLst>
  <p:sldSz cx="9144000" cy="6858000" type="screen4x3"/>
  <p:notesSz cx="7099300" cy="10234613"/>
  <p:custDataLst>
    <p:tags r:id="rId64"/>
  </p:custDataLst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15" autoAdjust="0"/>
  </p:normalViewPr>
  <p:slideViewPr>
    <p:cSldViewPr>
      <p:cViewPr varScale="1">
        <p:scale>
          <a:sx n="64" d="100"/>
          <a:sy n="64" d="100"/>
        </p:scale>
        <p:origin x="-1344" y="-10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ags" Target="tags/tag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3" name="AutoShape 2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4" name="Text Box 3"/>
          <p:cNvSpPr txBox="1">
            <a:spLocks noChangeArrowheads="1"/>
          </p:cNvSpPr>
          <p:nvPr/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5" name="Text Box 4"/>
          <p:cNvSpPr txBox="1">
            <a:spLocks noChangeArrowheads="1"/>
          </p:cNvSpPr>
          <p:nvPr/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6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4925" cy="38354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8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709613" y="4862513"/>
            <a:ext cx="5676900" cy="460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840" tIns="48240" rIns="96840" bIns="4824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61448" name="Text Box 7"/>
          <p:cNvSpPr txBox="1">
            <a:spLocks noChangeArrowheads="1"/>
          </p:cNvSpPr>
          <p:nvPr/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4021138" y="9721850"/>
            <a:ext cx="30734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840" tIns="48240" rIns="96840" bIns="48240" numCol="1" anchor="b" anchorCtr="0" compatLnSpc="1">
            <a:prstTxWarp prst="textNoShape">
              <a:avLst/>
            </a:prstTxWarp>
          </a:bodyPr>
          <a:lstStyle>
            <a:lvl1pPr algn="r"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300" smtClean="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fld id="{1E641F19-0AB3-4682-9F0C-D1C28AB3F5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830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2F91A10-2A3A-4BEC-828D-CC2531ED104A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1</a:t>
            </a:fld>
            <a:endParaRPr lang="en-US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246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F73DB49-F129-4745-8953-5964DD05693D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</a:t>
            </a:fld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6246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079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0AFE921-8855-4E73-9C29-E0FF578F2234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10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065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CF8B8DE-BB47-422F-87C9-7CDA2936D6DF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10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066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066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1500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0B3AF35-3274-4ADD-9563-4D1914B585AE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11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168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123C6FB-9F4B-4483-A131-90D7CBB72C40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11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168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68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6002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2F8C72E-6C85-4CAD-B386-32E2903DB926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12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8806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E24CA86-D3F8-4B57-ADA4-AE273EB17ED9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12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8806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332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988029D-B529-4206-9D6F-72B450DB0455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13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8909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A53DF0E-8303-446A-A015-DBAB6B1F99F7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13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8909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2974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54919B1-E296-45C6-A7C2-41271904F878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14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011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71C4F0B-A4E2-49F4-BCCA-275347796D62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14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9011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7018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2F19287-E659-4444-A401-9578B3F5DF8C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15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113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69487A6-A4E5-4C65-BD46-28E3B61F8230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15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9114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4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066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4BBDBA4-EFC8-4850-8E66-21E4BAAF36F9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16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270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0357B92-CA68-4084-BC8B-CDCED658744D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16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270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958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4BBDBA4-EFC8-4850-8E66-21E4BAAF36F9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17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270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0357B92-CA68-4084-BC8B-CDCED658744D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17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270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4201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963CC2C-77BB-480C-AC60-308081F9DE6A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18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373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88FD15D-7E07-41D5-909D-FBF5E06DBB08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18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373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373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2662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D38D2D3-E4D5-49FD-9193-5BF2657B7AFB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19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475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A401DC7-7A0B-4A5B-80BE-5C3111F144EF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19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475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5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850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C73B5C7-FEBE-438A-9E48-924352A9DCF7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2</a:t>
            </a:fld>
            <a:endParaRPr lang="en-US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349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371CF56-7A78-440A-9FDB-F47CE3D085A0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</a:t>
            </a:fld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6349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9650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3AE8EFE-216B-47C3-A682-4C0399D3C29C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20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577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442179B-DEF3-4E1D-BA1A-333D86475F27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20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578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8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9983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BB381CC-F2B9-41F9-86ED-7B827AE8ABB1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21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73FD5F5-5463-4C05-A8DB-3F54D3DD1A97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21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680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6370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B431066-FEEF-4089-9D75-DDB2084DC4ED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22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782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877790D-511E-4A47-A944-FD85C90B9325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22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782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1459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D2F8A5D-4AD4-4D7E-BD05-A5EED0BB8884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23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E556629-B16E-45B5-92FA-D358D66F5751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23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885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9844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449332A-D2A7-46CE-B68B-4FE303EA4815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24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987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1ACB9DA-0D34-4F63-A221-5F14925E8211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24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987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9036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1F2D183-A190-496C-8D54-11315F6B7196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25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8089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833E885-0B0A-489E-93FC-99869BA7DE4D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25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8090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90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2262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97AE623-4051-4F7C-84E6-77F52C2B6CEB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26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8192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24BF950-F0AF-4016-8325-9A17B324372F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26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8192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5617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16C596D-8858-4A5E-84D9-41B59AE9C18E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27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C6437AE-090C-49AA-9983-ECF223EF01D7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27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8294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0321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175F661-2F6A-42A7-B67E-D91B71E8AB36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28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8397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AF9869A-7C6A-4CE8-9BC0-9CC5D388ADB4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28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8397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2726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6BD5E12-422F-44F2-877E-70D428C59589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29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8601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2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025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9FEA417-D97D-49C2-8297-0A3EBE7AF843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3</a:t>
            </a:fld>
            <a:endParaRPr lang="en-US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451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579D5C3-B250-4D71-9B46-EC67672EBBC0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3</a:t>
            </a:fld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6451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1443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DA6FE46-FDCD-4129-AF9D-B6DD245DDF6A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30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8704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AE15E1C-8E77-43EA-B42B-306605FFCC9F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30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8704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4486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82D1598-7085-4898-9755-F09142E764F5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31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8499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242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BCB1475-D0C9-4A2E-AF6B-6105CB2C9FD6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32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216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6147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3C6C5C3-E623-4739-A25E-62AC69D541CA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33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318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738BE25-2A56-4745-8E11-BD23F8905C27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33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9318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2462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3623379-6A46-48F1-8F5B-0067F8A0DC07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34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421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fa-IR" dirty="0">
                <a:latin typeface="Arial" charset="0"/>
                <a:cs typeface="Arial" charset="0"/>
              </a:rPr>
              <a:t>تا</a:t>
            </a:r>
            <a:r>
              <a:rPr lang="fa-IR" baseline="0" dirty="0">
                <a:latin typeface="Arial" charset="0"/>
                <a:cs typeface="Arial" charset="0"/>
              </a:rPr>
              <a:t> الان </a:t>
            </a:r>
            <a:r>
              <a:rPr lang="fa-IR" baseline="0" dirty="0" err="1">
                <a:latin typeface="Arial" charset="0"/>
                <a:cs typeface="Arial" charset="0"/>
              </a:rPr>
              <a:t>ياد</a:t>
            </a:r>
            <a:r>
              <a:rPr lang="fa-IR" baseline="0" dirty="0">
                <a:latin typeface="Arial" charset="0"/>
                <a:cs typeface="Arial" charset="0"/>
              </a:rPr>
              <a:t> </a:t>
            </a:r>
            <a:r>
              <a:rPr lang="fa-IR" baseline="0" dirty="0" err="1">
                <a:latin typeface="Arial" charset="0"/>
                <a:cs typeface="Arial" charset="0"/>
              </a:rPr>
              <a:t>گرفتيم</a:t>
            </a:r>
            <a:r>
              <a:rPr lang="fa-IR" baseline="0" dirty="0">
                <a:latin typeface="Arial" charset="0"/>
                <a:cs typeface="Arial" charset="0"/>
              </a:rPr>
              <a:t> كامپيوتر چطور كار مي‌كند. حالا </a:t>
            </a:r>
            <a:r>
              <a:rPr lang="fa-IR" dirty="0">
                <a:latin typeface="Arial" charset="0"/>
                <a:cs typeface="Arial" charset="0"/>
              </a:rPr>
              <a:t>فرض</a:t>
            </a:r>
            <a:r>
              <a:rPr lang="fa-IR" baseline="0" dirty="0">
                <a:latin typeface="Arial" charset="0"/>
                <a:cs typeface="Arial" charset="0"/>
              </a:rPr>
              <a:t> كنيد 100 عدد داريم و </a:t>
            </a:r>
            <a:r>
              <a:rPr lang="fa-IR" baseline="0" dirty="0" err="1">
                <a:latin typeface="Arial" charset="0"/>
                <a:cs typeface="Arial" charset="0"/>
              </a:rPr>
              <a:t>مي‌خواهيم</a:t>
            </a:r>
            <a:r>
              <a:rPr lang="fa-IR" baseline="0" dirty="0">
                <a:latin typeface="Arial" charset="0"/>
                <a:cs typeface="Arial" charset="0"/>
              </a:rPr>
              <a:t> </a:t>
            </a:r>
            <a:r>
              <a:rPr lang="fa-IR" baseline="0" dirty="0" err="1">
                <a:latin typeface="Arial" charset="0"/>
                <a:cs typeface="Arial" charset="0"/>
              </a:rPr>
              <a:t>ميانه</a:t>
            </a:r>
            <a:r>
              <a:rPr lang="fa-IR" baseline="0" dirty="0">
                <a:latin typeface="Arial" charset="0"/>
                <a:cs typeface="Arial" charset="0"/>
              </a:rPr>
              <a:t> آنها را با استفاده از كامپيوتر پيدا كنيم!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fa-IR" baseline="0" dirty="0">
                <a:latin typeface="Arial" charset="0"/>
                <a:cs typeface="Arial" charset="0"/>
              </a:rPr>
              <a:t>چطور اين كار را انجام دهيم؟ چطور اين اعداد را به كامپيوتر </a:t>
            </a:r>
            <a:r>
              <a:rPr lang="fa-IR" baseline="0" dirty="0" err="1">
                <a:latin typeface="Arial" charset="0"/>
                <a:cs typeface="Arial" charset="0"/>
              </a:rPr>
              <a:t>بدهيم</a:t>
            </a:r>
            <a:r>
              <a:rPr lang="fa-IR" baseline="0" dirty="0">
                <a:latin typeface="Arial" charset="0"/>
                <a:cs typeface="Arial" charset="0"/>
              </a:rPr>
              <a:t>؟ چطور كامپيوتر اين كار را انجام دهد؟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fa-IR" baseline="0" dirty="0">
                <a:latin typeface="Arial" charset="0"/>
                <a:cs typeface="Arial" charset="0"/>
              </a:rPr>
              <a:t>توجه كنيد كه سخت افزار كامپيوتر فقط و فقط اعمال </a:t>
            </a:r>
            <a:r>
              <a:rPr lang="fa-IR" baseline="0" dirty="0" err="1">
                <a:latin typeface="Arial" charset="0"/>
                <a:cs typeface="Arial" charset="0"/>
              </a:rPr>
              <a:t>پابه</a:t>
            </a:r>
            <a:r>
              <a:rPr lang="fa-IR" baseline="0" dirty="0">
                <a:latin typeface="Arial" charset="0"/>
                <a:cs typeface="Arial" charset="0"/>
              </a:rPr>
              <a:t> ابتدايي را </a:t>
            </a:r>
            <a:r>
              <a:rPr lang="fa-IR" baseline="0" dirty="0" err="1">
                <a:latin typeface="Arial" charset="0"/>
                <a:cs typeface="Arial" charset="0"/>
              </a:rPr>
              <a:t>مي‌شناسد</a:t>
            </a:r>
            <a:r>
              <a:rPr lang="fa-IR" baseline="0" dirty="0">
                <a:latin typeface="Arial" charset="0"/>
                <a:cs typeface="Arial" charset="0"/>
              </a:rPr>
              <a:t>!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fa-IR" baseline="0" dirty="0">
                <a:latin typeface="Arial" charset="0"/>
                <a:cs typeface="Arial" charset="0"/>
              </a:rPr>
              <a:t>پس يك كار پيچيده مانند مرتب سازي و پيدا كردن </a:t>
            </a:r>
            <a:r>
              <a:rPr lang="fa-IR" baseline="0" dirty="0" err="1">
                <a:latin typeface="Arial" charset="0"/>
                <a:cs typeface="Arial" charset="0"/>
              </a:rPr>
              <a:t>ميانه</a:t>
            </a:r>
            <a:r>
              <a:rPr lang="fa-IR" baseline="0" dirty="0">
                <a:latin typeface="Arial" charset="0"/>
                <a:cs typeface="Arial" charset="0"/>
              </a:rPr>
              <a:t> بايد به مراحل بسيار </a:t>
            </a:r>
            <a:r>
              <a:rPr lang="fa-IR" baseline="0" dirty="0" err="1">
                <a:latin typeface="Arial" charset="0"/>
                <a:cs typeface="Arial" charset="0"/>
              </a:rPr>
              <a:t>كوچكتري</a:t>
            </a:r>
            <a:r>
              <a:rPr lang="fa-IR" baseline="0" dirty="0">
                <a:latin typeface="Arial" charset="0"/>
                <a:cs typeface="Arial" charset="0"/>
              </a:rPr>
              <a:t> كه مطابق اعمال پايه‌اي كامپيوتر است </a:t>
            </a:r>
            <a:r>
              <a:rPr lang="fa-IR" baseline="0" dirty="0" err="1">
                <a:latin typeface="Arial" charset="0"/>
                <a:cs typeface="Arial" charset="0"/>
              </a:rPr>
              <a:t>شكسته</a:t>
            </a:r>
            <a:r>
              <a:rPr lang="fa-IR" baseline="0" dirty="0">
                <a:latin typeface="Arial" charset="0"/>
                <a:cs typeface="Arial" charset="0"/>
              </a:rPr>
              <a:t> شود --» به آن الگوريتم </a:t>
            </a:r>
            <a:r>
              <a:rPr lang="fa-IR" baseline="0" dirty="0" err="1">
                <a:latin typeface="Arial" charset="0"/>
                <a:cs typeface="Arial" charset="0"/>
              </a:rPr>
              <a:t>گوييم</a:t>
            </a:r>
            <a:endParaRPr lang="en-US" dirty="0">
              <a:latin typeface="Arial" charset="0"/>
              <a:cs typeface="Arial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8761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372BE78-AC34-494B-B09C-4F4AA96FFA37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35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523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6F9343A-A971-4048-899A-AAE1900F16D6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35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9523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20515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D9BE4CB-4700-4803-9DF3-3493E3B6B6F6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36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728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F20630C-1305-47FA-BB5D-7CB658865A86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36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9728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22846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D9BE4CB-4700-4803-9DF3-3493E3B6B6F6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37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728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F20630C-1305-47FA-BB5D-7CB658865A86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37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9728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44185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C2C7F88-CBA8-4041-AB8B-191F2AC99A08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38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830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D217053-C669-4BB0-B019-B7EFAA46E58D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38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9830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26615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3F4A4E4-B9E4-4AA8-BC0A-8177E7E03EFC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39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933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0C06B5C-B7C9-4B03-89EA-ADC01C45D4EC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39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9933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433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24963C5-2209-453A-8705-124295B16B99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4</a:t>
            </a:fld>
            <a:endParaRPr lang="en-US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553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26FD02F-4F03-4567-BE93-3EB64772A3E8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4</a:t>
            </a:fld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6554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4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03063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D5B1CC3-75B7-4F74-B6EB-A71EBA7CDD20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40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0035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4A7E45F-5E6C-4A9F-964D-4A5C930601BE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40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0035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035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46304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AEB06D1-51B2-4051-911A-0D821ED9F79E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41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0137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5C7037B-ACEB-4C33-8E79-203D53196EB7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41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0138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138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82678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B4DA673-240B-4218-AB3A-58D027AC8B5C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42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0240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ED8CCAF-755E-4EA0-907A-AD3140F0EEB0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42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0240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rtl="1" eaLnBrk="1" hangingPunct="1">
              <a:spcBef>
                <a:spcPts val="450"/>
              </a:spcBef>
              <a:buClrTx/>
              <a:buFontTx/>
              <a:buNone/>
            </a:pPr>
            <a:r>
              <a:rPr lang="fa-IR" dirty="0" smtClean="0">
                <a:latin typeface="Arial" charset="0"/>
                <a:cs typeface="Arial" charset="0"/>
              </a:rPr>
              <a:t>مفهوم</a:t>
            </a:r>
            <a:r>
              <a:rPr lang="fa-IR" baseline="0" dirty="0" smtClean="0">
                <a:latin typeface="Arial" charset="0"/>
                <a:cs typeface="Arial" charset="0"/>
              </a:rPr>
              <a:t> كلي زبان! زبان فارسي/انگليسي/...: </a:t>
            </a:r>
            <a:r>
              <a:rPr lang="fa-IR" baseline="0" dirty="0" err="1" smtClean="0">
                <a:latin typeface="Arial" charset="0"/>
                <a:cs typeface="Arial" charset="0"/>
              </a:rPr>
              <a:t>راهي</a:t>
            </a:r>
            <a:r>
              <a:rPr lang="fa-IR" baseline="0" dirty="0" smtClean="0">
                <a:latin typeface="Arial" charset="0"/>
                <a:cs typeface="Arial" charset="0"/>
              </a:rPr>
              <a:t> براي تعامل </a:t>
            </a:r>
          </a:p>
          <a:p>
            <a:pPr algn="r" rtl="1" eaLnBrk="1" hangingPunct="1">
              <a:spcBef>
                <a:spcPts val="450"/>
              </a:spcBef>
              <a:buClrTx/>
              <a:buFontTx/>
              <a:buNone/>
            </a:pPr>
            <a:r>
              <a:rPr lang="fa-IR" baseline="0" dirty="0" smtClean="0">
                <a:latin typeface="Arial" charset="0"/>
                <a:cs typeface="Arial" charset="0"/>
              </a:rPr>
              <a:t>در اينجا هم ما </a:t>
            </a:r>
            <a:r>
              <a:rPr lang="fa-IR" baseline="0" dirty="0" err="1" smtClean="0">
                <a:latin typeface="Arial" charset="0"/>
                <a:cs typeface="Arial" charset="0"/>
              </a:rPr>
              <a:t>راهي</a:t>
            </a:r>
            <a:r>
              <a:rPr lang="fa-IR" baseline="0" dirty="0" smtClean="0">
                <a:latin typeface="Arial" charset="0"/>
                <a:cs typeface="Arial" charset="0"/>
              </a:rPr>
              <a:t> براي تعامل با يك ماشين لازم داريم!</a:t>
            </a:r>
          </a:p>
          <a:p>
            <a:pPr algn="r" rtl="1" eaLnBrk="1" hangingPunct="1">
              <a:spcBef>
                <a:spcPts val="450"/>
              </a:spcBef>
              <a:buClrTx/>
              <a:buFontTx/>
              <a:buNone/>
            </a:pPr>
            <a:r>
              <a:rPr lang="fa-IR" baseline="0" dirty="0" smtClean="0">
                <a:latin typeface="Arial" charset="0"/>
                <a:cs typeface="Arial" charset="0"/>
              </a:rPr>
              <a:t>تعامل ما با ماشين اين است كه </a:t>
            </a:r>
            <a:r>
              <a:rPr lang="fa-IR" baseline="0" dirty="0" err="1" smtClean="0">
                <a:latin typeface="Arial" charset="0"/>
                <a:cs typeface="Arial" charset="0"/>
              </a:rPr>
              <a:t>بتوانيم</a:t>
            </a:r>
            <a:r>
              <a:rPr lang="fa-IR" baseline="0" dirty="0" smtClean="0">
                <a:latin typeface="Arial" charset="0"/>
                <a:cs typeface="Arial" charset="0"/>
              </a:rPr>
              <a:t> الگوريتم حل مساله را به آن </a:t>
            </a:r>
            <a:r>
              <a:rPr lang="fa-IR" baseline="0" dirty="0" err="1" smtClean="0">
                <a:latin typeface="Arial" charset="0"/>
                <a:cs typeface="Arial" charset="0"/>
              </a:rPr>
              <a:t>بدهيم</a:t>
            </a:r>
            <a:r>
              <a:rPr lang="fa-IR" baseline="0" dirty="0" smtClean="0">
                <a:latin typeface="Arial" charset="0"/>
                <a:cs typeface="Arial" charset="0"/>
              </a:rPr>
              <a:t> </a:t>
            </a: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27170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BBD043C-4D3C-4A9F-9F8D-09B925CC6745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43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0342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620FDE5-B17E-47B9-90AB-4D176E5CD634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43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0342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42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1734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99DC1DE-688F-4210-A728-1C0B84928F06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44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0445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F8E77F9-106F-4CCF-9F35-41190009AB3D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44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0445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45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21328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93652B7-2C86-4B47-B534-BF3DAB25DCE2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45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0547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94F976F-A7CA-4112-B5D6-F0D3F1919223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45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0547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47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28709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FD1AEC6-1F22-4202-A605-722592C0888A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46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0649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1" name="Text Box 3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734F0C4-201C-440A-8686-1AD8D3044764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46</a:t>
            </a:fld>
            <a:endParaRPr lang="en-US" sz="13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87169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1024702-1427-497A-BDEA-963936FC535D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47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0752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B825959-71A4-41ED-8FA6-D42DABCC9D20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47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0752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18899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08E2525-F9CC-456F-8D22-31A40D0D8A34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48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0854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CE35F29-3034-4ABC-BCE9-1AA235ED3CAD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48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0854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4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31038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DFF444C-A782-4D52-9143-214BA284A0FF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49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0957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744A33D-673A-4845-A0FE-636CC5F8C44A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49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0957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957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063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1A32EFF-B4EC-4647-AF80-525697F7BA4F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5</a:t>
            </a:fld>
            <a:endParaRPr lang="en-US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656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CB4C69A-6247-404B-B1EA-91246DD11983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5</a:t>
            </a:fld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6656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656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25179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80F3D69-002C-405A-B09E-1D336CAC1065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50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1059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94D41C2-912D-449C-81BA-26B4DC60CE19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50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1059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059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61080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C9102E7-0A41-42FA-81A8-365D8ECED50B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51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1161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F32160C-85BF-47B5-AB90-43C0FB77F4F5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51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1162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12204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8D8C7EF-695A-4EA4-907F-402C8D4CCDB3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52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1264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6AACB1A-1F4E-4B98-855F-400F9263CF07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52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1264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4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00862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A907115-1D02-46F4-9D30-715536571E0D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53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1366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91BF4E4-1BAE-499E-8A41-711C42BC6309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53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1366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366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05440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641EB3A-C086-4C1B-AB7F-552F0699AEF5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54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1469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E063303-1C0F-4D3C-B0A6-6616D22F4A1F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54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1469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77228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8E4A057-2544-4629-B49F-EFD864F77229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55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1571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BA8E6B8-CFA0-4536-928D-D517136D5F95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55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1571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19371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641EB3A-C086-4C1B-AB7F-552F0699AEF5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56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1469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E063303-1C0F-4D3C-B0A6-6616D22F4A1F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56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1469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Create</a:t>
            </a:r>
            <a:r>
              <a:rPr lang="en-US" baseline="0" dirty="0">
                <a:latin typeface="Arial" charset="0"/>
                <a:cs typeface="Arial" charset="0"/>
              </a:rPr>
              <a:t> and debug all error in the code blocks!!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baseline="0" dirty="0" err="1" smtClean="0">
                <a:latin typeface="Arial" charset="0"/>
                <a:cs typeface="Arial" charset="0"/>
              </a:rPr>
              <a:t>int</a:t>
            </a:r>
            <a:r>
              <a:rPr lang="en-US" baseline="0" dirty="0" smtClean="0">
                <a:latin typeface="Arial" charset="0"/>
                <a:cs typeface="Arial" charset="0"/>
              </a:rPr>
              <a:t> </a:t>
            </a:r>
            <a:r>
              <a:rPr lang="en-US" baseline="0" dirty="0" err="1" smtClean="0">
                <a:latin typeface="Arial" charset="0"/>
                <a:cs typeface="Arial" charset="0"/>
              </a:rPr>
              <a:t>x,y</a:t>
            </a:r>
            <a:r>
              <a:rPr lang="en-US" baseline="0" dirty="0" smtClean="0">
                <a:latin typeface="Arial" charset="0"/>
                <a:cs typeface="Arial" charset="0"/>
              </a:rPr>
              <a:t>;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baseline="0" dirty="0" smtClean="0">
                <a:latin typeface="Arial" charset="0"/>
                <a:cs typeface="Arial" charset="0"/>
              </a:rPr>
              <a:t>float z</a:t>
            </a:r>
            <a:r>
              <a:rPr lang="en-US" baseline="0" dirty="0">
                <a:latin typeface="Arial" charset="0"/>
                <a:cs typeface="Arial" charset="0"/>
              </a:rPr>
              <a:t>;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baseline="0" dirty="0" err="1">
                <a:latin typeface="Arial" charset="0"/>
                <a:cs typeface="Arial" charset="0"/>
              </a:rPr>
              <a:t>scanf</a:t>
            </a:r>
            <a:r>
              <a:rPr lang="en-US" baseline="0" dirty="0">
                <a:latin typeface="Arial" charset="0"/>
                <a:cs typeface="Arial" charset="0"/>
              </a:rPr>
              <a:t>("%</a:t>
            </a:r>
            <a:r>
              <a:rPr lang="en-US" baseline="0" dirty="0" err="1">
                <a:latin typeface="Arial" charset="0"/>
                <a:cs typeface="Arial" charset="0"/>
              </a:rPr>
              <a:t>i%f</a:t>
            </a:r>
            <a:r>
              <a:rPr lang="en-US" baseline="0" dirty="0">
                <a:latin typeface="Arial" charset="0"/>
                <a:cs typeface="Arial" charset="0"/>
              </a:rPr>
              <a:t>, x, y);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baseline="0" dirty="0">
                <a:latin typeface="Arial" charset="0"/>
                <a:cs typeface="Arial" charset="0"/>
              </a:rPr>
              <a:t>z = x / z;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baseline="0" dirty="0">
                <a:latin typeface="Arial" charset="0"/>
                <a:cs typeface="Arial" charset="0"/>
              </a:rPr>
              <a:t>print("%f", z);</a:t>
            </a: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18730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889E731-CD0E-4AC0-86DF-223E5D4C6AB4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57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1776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3508429-8252-40E3-A8A1-23628416E9DC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57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1776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776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05220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A855EDC-B27E-427D-A83E-68E4D1867C1C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58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1878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878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789" name="Text Box 3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01449E6-6BD8-4F59-9BE0-6284D9D2E29E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58</a:t>
            </a:fld>
            <a:endParaRPr lang="en-US" sz="13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85033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380F461-F6DC-4A3B-B46E-90EEFC8035F6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59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1981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4A3ED7F-070E-431E-BEB9-22DE0F238A00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59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1981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981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602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2A23CA6-CF81-4C78-BCCD-10F0CDB5D9AF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6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758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8F115CB-4A27-41B3-A6BE-6CBFA4E22796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6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6758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95563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BCB1475-D0C9-4A2E-AF6B-6105CB2C9FD6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60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216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68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5E96674-57CF-47D3-B150-B55AA1E39004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7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861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61C5034-DC03-4D3B-A53C-1C549AEDE8BD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7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6861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61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4718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5E96674-57CF-47D3-B150-B55AA1E39004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8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861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61C5034-DC03-4D3B-A53C-1C549AEDE8BD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8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6861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61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4574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FE3C702-EAE8-4410-A760-564EC9516060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9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963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DAF0315-2FB2-4631-BDE6-D5E6A276D919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9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6963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963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989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7F144D-AB87-4665-B439-48FF711D84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575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835047-F664-4848-A94C-9EB1971F97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286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713" y="150813"/>
            <a:ext cx="2093912" cy="61706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0813"/>
            <a:ext cx="6132513" cy="61706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889ACC-4723-4528-9267-5060520424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73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268052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52984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533036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13213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413" y="1143000"/>
            <a:ext cx="4113212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39393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300689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410120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6402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663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A5127E-C4A5-4EBF-83B2-19E20B489F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1868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50941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42110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713" y="150813"/>
            <a:ext cx="2093912" cy="61706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0813"/>
            <a:ext cx="6132513" cy="61706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11100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A107A8-E2A6-4DDE-8AE9-7D710B2844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60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13213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413" y="1143000"/>
            <a:ext cx="4113212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DE3870-C9F8-4D71-8645-54A1B4C44D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270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6152F-60B9-4612-B680-3DA6D48F7E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0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D0368B-1BE2-48B2-BC71-FB78339607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70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4FBDF1-5A24-4353-9400-DEC29DA931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23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F9FF41-F858-4356-97D6-1B40C5B13B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42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CE322-E0ED-4913-9509-9722F3C684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276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0813"/>
            <a:ext cx="792162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378825" cy="517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  <p:sp>
        <p:nvSpPr>
          <p:cNvPr id="1028" name="Freeform 3"/>
          <p:cNvSpPr>
            <a:spLocks noChangeArrowheads="1"/>
          </p:cNvSpPr>
          <p:nvPr/>
        </p:nvSpPr>
        <p:spPr bwMode="auto">
          <a:xfrm>
            <a:off x="304800" y="990600"/>
            <a:ext cx="8305800" cy="76200"/>
          </a:xfrm>
          <a:custGeom>
            <a:avLst/>
            <a:gdLst>
              <a:gd name="T0" fmla="*/ 0 w 1000"/>
              <a:gd name="T1" fmla="*/ 0 h 1000"/>
              <a:gd name="T2" fmla="*/ 4858893 w 1000"/>
              <a:gd name="T3" fmla="*/ 0 h 1000"/>
              <a:gd name="T4" fmla="*/ 4858893 w 1000"/>
              <a:gd name="T5" fmla="*/ 76200 h 1000"/>
              <a:gd name="T6" fmla="*/ 0 w 1000"/>
              <a:gd name="T7" fmla="*/ 76200 h 1000"/>
              <a:gd name="T8" fmla="*/ 0 w 1000"/>
              <a:gd name="T9" fmla="*/ 0 h 1000"/>
              <a:gd name="T10" fmla="*/ 83058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38160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Line 4"/>
          <p:cNvSpPr>
            <a:spLocks noChangeShapeType="1"/>
          </p:cNvSpPr>
          <p:nvPr/>
        </p:nvSpPr>
        <p:spPr bwMode="auto">
          <a:xfrm>
            <a:off x="304800" y="6324600"/>
            <a:ext cx="8382000" cy="1588"/>
          </a:xfrm>
          <a:prstGeom prst="line">
            <a:avLst/>
          </a:prstGeom>
          <a:noFill/>
          <a:ln w="3816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3962400" y="6477000"/>
            <a:ext cx="606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B8E0838C-3BF6-400C-9F2F-05AC2A44E7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6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388100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32" name="Picture 7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72225"/>
            <a:ext cx="4572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20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1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4803343 w 1000"/>
              <a:gd name="T3" fmla="*/ 0 h 1000"/>
              <a:gd name="T4" fmla="*/ 4803343 w 1000"/>
              <a:gd name="T5" fmla="*/ 109538 h 1000"/>
              <a:gd name="T6" fmla="*/ 0 w 1000"/>
              <a:gd name="T7" fmla="*/ 109538 h 1000"/>
              <a:gd name="T8" fmla="*/ 0 w 1000"/>
              <a:gd name="T9" fmla="*/ 0 h 1000"/>
              <a:gd name="T10" fmla="*/ 77724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25560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051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400800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2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46825"/>
            <a:ext cx="4572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3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0813"/>
            <a:ext cx="792162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054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378825" cy="517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20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1219200" y="1065213"/>
            <a:ext cx="6934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100" dirty="0">
                <a:solidFill>
                  <a:srgbClr val="005000"/>
                </a:solidFill>
              </a:rPr>
              <a:t>Introduction to Programming</a:t>
            </a:r>
          </a:p>
        </p:txBody>
      </p: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1524000" y="3200400"/>
            <a:ext cx="6553200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>
                <a:solidFill>
                  <a:srgbClr val="000000"/>
                </a:solidFill>
              </a:rPr>
              <a:t>Lecture 1:</a:t>
            </a:r>
          </a:p>
          <a:p>
            <a:pPr algn="ctr" eaLnBrk="1" hangingPunct="1">
              <a:spcBef>
                <a:spcPts val="2500"/>
              </a:spcBef>
              <a:buClrTx/>
              <a:buFontTx/>
              <a:buNone/>
            </a:pPr>
            <a:r>
              <a:rPr lang="en-US" sz="4000" dirty="0">
                <a:solidFill>
                  <a:srgbClr val="000000"/>
                </a:solidFill>
              </a:rPr>
              <a:t>Introduction </a:t>
            </a:r>
          </a:p>
          <a:p>
            <a:pPr eaLnBrk="1" hangingPunct="1">
              <a:spcBef>
                <a:spcPts val="1875"/>
              </a:spcBef>
              <a:buClrTx/>
              <a:buFontTx/>
              <a:buNone/>
            </a:pPr>
            <a:r>
              <a:rPr lang="en-US" sz="3000" dirty="0">
                <a:solidFill>
                  <a:srgbClr val="000000"/>
                </a:solidFill>
              </a:rPr>
              <a:t>		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93D69C4-D2DA-4D19-94C8-BA1E49EAF02C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10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6868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900" dirty="0">
                <a:solidFill>
                  <a:srgbClr val="293A83"/>
                </a:solidFill>
              </a:rPr>
              <a:t>Computers: The </a:t>
            </a:r>
            <a:r>
              <a:rPr lang="en-US" sz="3900" i="1" dirty="0">
                <a:solidFill>
                  <a:srgbClr val="C00000"/>
                </a:solidFill>
              </a:rPr>
              <a:t>Computing</a:t>
            </a:r>
            <a:r>
              <a:rPr lang="en-US" sz="3900" dirty="0">
                <a:solidFill>
                  <a:srgbClr val="C00000"/>
                </a:solidFill>
              </a:rPr>
              <a:t> </a:t>
            </a:r>
            <a:r>
              <a:rPr lang="en-US" sz="3900" dirty="0">
                <a:solidFill>
                  <a:srgbClr val="293A83"/>
                </a:solidFill>
              </a:rPr>
              <a:t>Machines</a:t>
            </a:r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686800" cy="5113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019175" indent="-347663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400" dirty="0">
                <a:solidFill>
                  <a:srgbClr val="000000"/>
                </a:solidFill>
              </a:rPr>
              <a:t>Computers classification: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Supercomputers</a:t>
            </a:r>
          </a:p>
          <a:p>
            <a:pPr lvl="2" eaLnBrk="1" hangingPunct="1">
              <a:lnSpc>
                <a:spcPct val="90000"/>
              </a:lnSpc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600" dirty="0">
                <a:solidFill>
                  <a:srgbClr val="000000"/>
                </a:solidFill>
              </a:rPr>
              <a:t>Weather forecast, </a:t>
            </a:r>
            <a:r>
              <a:rPr lang="en-US" sz="2600" dirty="0" smtClean="0">
                <a:solidFill>
                  <a:srgbClr val="000000"/>
                </a:solidFill>
              </a:rPr>
              <a:t>Large scale simulation</a:t>
            </a:r>
            <a:r>
              <a:rPr lang="en-US" sz="2600" dirty="0">
                <a:solidFill>
                  <a:srgbClr val="000000"/>
                </a:solidFill>
              </a:rPr>
              <a:t>, …  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Mainframe computers</a:t>
            </a:r>
          </a:p>
          <a:p>
            <a:pPr lvl="2" eaLnBrk="1" hangingPunct="1">
              <a:lnSpc>
                <a:spcPct val="90000"/>
              </a:lnSpc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600" dirty="0">
                <a:solidFill>
                  <a:srgbClr val="000000"/>
                </a:solidFill>
              </a:rPr>
              <a:t>The servers in large companies: Google, …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Midsize computers</a:t>
            </a:r>
          </a:p>
          <a:p>
            <a:pPr lvl="2" eaLnBrk="1" hangingPunct="1">
              <a:lnSpc>
                <a:spcPct val="90000"/>
              </a:lnSpc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600" dirty="0">
                <a:solidFill>
                  <a:srgbClr val="000000"/>
                </a:solidFill>
              </a:rPr>
              <a:t>The servers in CE department 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Micro</a:t>
            </a:r>
            <a:r>
              <a:rPr lang="tr-TR" sz="2800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000000"/>
                </a:solidFill>
              </a:rPr>
              <a:t>computers</a:t>
            </a:r>
            <a:r>
              <a:rPr lang="tr-TR" sz="2800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000000"/>
                </a:solidFill>
              </a:rPr>
              <a:t>(also called PC</a:t>
            </a:r>
            <a:r>
              <a:rPr lang="tr-TR" sz="2800" dirty="0">
                <a:solidFill>
                  <a:srgbClr val="000000"/>
                </a:solidFill>
              </a:rPr>
              <a:t>)</a:t>
            </a:r>
          </a:p>
          <a:p>
            <a:pPr lvl="2" eaLnBrk="1" hangingPunct="1">
              <a:lnSpc>
                <a:spcPct val="90000"/>
              </a:lnSpc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600" dirty="0" smtClean="0">
                <a:solidFill>
                  <a:srgbClr val="000000"/>
                </a:solidFill>
              </a:rPr>
              <a:t>Our </a:t>
            </a:r>
            <a:r>
              <a:rPr lang="en-US" sz="2600" dirty="0">
                <a:solidFill>
                  <a:srgbClr val="000000"/>
                </a:solidFill>
              </a:rPr>
              <a:t>laptop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Pocket PCs</a:t>
            </a:r>
          </a:p>
          <a:p>
            <a:pPr lvl="2" eaLnBrk="1" hangingPunct="1">
              <a:lnSpc>
                <a:spcPct val="90000"/>
              </a:lnSpc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600" dirty="0" smtClean="0">
                <a:solidFill>
                  <a:srgbClr val="000000"/>
                </a:solidFill>
              </a:rPr>
              <a:t>Our mobile </a:t>
            </a:r>
            <a:r>
              <a:rPr lang="en-US" sz="2600" dirty="0">
                <a:solidFill>
                  <a:srgbClr val="000000"/>
                </a:solidFill>
              </a:rPr>
              <a:t>phones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99C1F8C-E443-4B21-A2BF-1A9AB4F64D0B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11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Computers</a:t>
            </a:r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6868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Computers are anywhere, anytime. </a:t>
            </a:r>
            <a:r>
              <a:rPr lang="en-US" sz="2800" dirty="0">
                <a:solidFill>
                  <a:srgbClr val="CC0000"/>
                </a:solidFill>
              </a:rPr>
              <a:t>Why?</a:t>
            </a:r>
          </a:p>
          <a:p>
            <a:pPr lvl="1" eaLnBrk="1" hangingPunct="1">
              <a:lnSpc>
                <a:spcPct val="8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They can solve many different problems. </a:t>
            </a:r>
            <a:r>
              <a:rPr lang="en-US" sz="2800" dirty="0">
                <a:solidFill>
                  <a:srgbClr val="CC0000"/>
                </a:solidFill>
              </a:rPr>
              <a:t>How?</a:t>
            </a:r>
          </a:p>
          <a:p>
            <a:pPr eaLnBrk="1" hangingPunct="1">
              <a:lnSpc>
                <a:spcPct val="120000"/>
              </a:lnSpc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  <a:ea typeface="新細明體" pitchFamily="16" charset="-120"/>
              </a:rPr>
              <a:t>Computers are </a:t>
            </a:r>
            <a:r>
              <a:rPr lang="en-US" sz="2800" i="1" dirty="0">
                <a:solidFill>
                  <a:srgbClr val="CC0000"/>
                </a:solidFill>
                <a:ea typeface="新細明體" pitchFamily="16" charset="-120"/>
              </a:rPr>
              <a:t>programmable</a:t>
            </a:r>
            <a:r>
              <a:rPr lang="en-US" sz="2800" dirty="0">
                <a:solidFill>
                  <a:srgbClr val="CC0000"/>
                </a:solidFill>
                <a:ea typeface="新細明體" pitchFamily="16" charset="-120"/>
              </a:rPr>
              <a:t> </a:t>
            </a:r>
            <a:r>
              <a:rPr lang="en-US" sz="2800" i="1" dirty="0">
                <a:solidFill>
                  <a:srgbClr val="CC0000"/>
                </a:solidFill>
                <a:ea typeface="新細明體" pitchFamily="16" charset="-120"/>
              </a:rPr>
              <a:t>machines</a:t>
            </a:r>
            <a:r>
              <a:rPr lang="en-US" sz="2800" dirty="0">
                <a:solidFill>
                  <a:srgbClr val="000000"/>
                </a:solidFill>
                <a:ea typeface="新細明體" pitchFamily="16" charset="-120"/>
              </a:rPr>
              <a:t> capable of performing calculations (computation)</a:t>
            </a:r>
          </a:p>
          <a:p>
            <a:pPr lvl="1" eaLnBrk="1" hangingPunct="1">
              <a:lnSpc>
                <a:spcPct val="12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  <a:ea typeface="新細明體" pitchFamily="16" charset="-120"/>
              </a:rPr>
              <a:t>Changing program leads to different operation</a:t>
            </a:r>
          </a:p>
          <a:p>
            <a:pPr eaLnBrk="1" hangingPunct="1">
              <a:lnSpc>
                <a:spcPct val="120000"/>
              </a:lnSpc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i="1" dirty="0">
                <a:solidFill>
                  <a:srgbClr val="CC0000"/>
                </a:solidFill>
                <a:ea typeface="新細明體" pitchFamily="16" charset="-120"/>
              </a:rPr>
              <a:t>Special-purpose</a:t>
            </a:r>
            <a:r>
              <a:rPr lang="en-US" sz="2800" i="1" dirty="0">
                <a:solidFill>
                  <a:srgbClr val="006600"/>
                </a:solidFill>
                <a:ea typeface="新細明體" pitchFamily="16" charset="-120"/>
              </a:rPr>
              <a:t> </a:t>
            </a:r>
            <a:r>
              <a:rPr lang="en-US" sz="2800" dirty="0">
                <a:solidFill>
                  <a:srgbClr val="000000"/>
                </a:solidFill>
                <a:ea typeface="新細明體" pitchFamily="16" charset="-120"/>
              </a:rPr>
              <a:t>machines</a:t>
            </a: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>
                <a:solidFill>
                  <a:schemeClr val="tx1"/>
                </a:solidFill>
                <a:ea typeface="新細明體" pitchFamily="16" charset="-120"/>
              </a:rPr>
              <a:t>Calculators, game-playing machines, …</a:t>
            </a:r>
          </a:p>
          <a:p>
            <a:pPr eaLnBrk="1" hangingPunct="1">
              <a:lnSpc>
                <a:spcPct val="120000"/>
              </a:lnSpc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i="1" dirty="0">
                <a:solidFill>
                  <a:srgbClr val="CC0000"/>
                </a:solidFill>
                <a:ea typeface="新細明體" pitchFamily="16" charset="-120"/>
              </a:rPr>
              <a:t>General-purpose</a:t>
            </a:r>
            <a:r>
              <a:rPr lang="en-US" sz="2800" i="1" dirty="0">
                <a:solidFill>
                  <a:srgbClr val="006600"/>
                </a:solidFill>
                <a:ea typeface="新細明體" pitchFamily="16" charset="-120"/>
              </a:rPr>
              <a:t> </a:t>
            </a:r>
            <a:r>
              <a:rPr lang="en-US" sz="2800" dirty="0">
                <a:solidFill>
                  <a:srgbClr val="000000"/>
                </a:solidFill>
                <a:ea typeface="新細明體" pitchFamily="16" charset="-120"/>
              </a:rPr>
              <a:t>computers</a:t>
            </a:r>
            <a:r>
              <a:rPr lang="en-US" sz="2800" i="1" dirty="0">
                <a:solidFill>
                  <a:srgbClr val="FF9900"/>
                </a:solidFill>
                <a:ea typeface="新細明體" pitchFamily="16" charset="-120"/>
              </a:rPr>
              <a:t> </a:t>
            </a: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>
                <a:solidFill>
                  <a:schemeClr val="tx1"/>
                </a:solidFill>
                <a:ea typeface="新細明體" pitchFamily="16" charset="-120"/>
              </a:rPr>
              <a:t>Personal computers, notebooks, 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C2F3C04-3027-4C8D-AF45-4537E606C39E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12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Data Units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Computers are </a:t>
            </a:r>
            <a:r>
              <a:rPr lang="en-US" sz="3200" dirty="0">
                <a:solidFill>
                  <a:srgbClr val="CC0000"/>
                </a:solidFill>
              </a:rPr>
              <a:t>digital</a:t>
            </a:r>
            <a:r>
              <a:rPr lang="en-US" sz="3200" dirty="0">
                <a:solidFill>
                  <a:srgbClr val="000000"/>
                </a:solidFill>
              </a:rPr>
              <a:t> machines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Data processed or stored in computer is represented as two-state values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either 1 or 0 - </a:t>
            </a:r>
            <a:r>
              <a:rPr lang="en-US" sz="2800" dirty="0" err="1">
                <a:solidFill>
                  <a:srgbClr val="CC0000"/>
                </a:solidFill>
              </a:rPr>
              <a:t>BI</a:t>
            </a:r>
            <a:r>
              <a:rPr lang="en-US" sz="2800" dirty="0" err="1">
                <a:solidFill>
                  <a:srgbClr val="000000"/>
                </a:solidFill>
              </a:rPr>
              <a:t>nary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digi</a:t>
            </a:r>
            <a:r>
              <a:rPr lang="en-US" sz="2800" dirty="0" err="1">
                <a:solidFill>
                  <a:srgbClr val="CC0000"/>
                </a:solidFill>
              </a:rPr>
              <a:t>T</a:t>
            </a:r>
            <a:r>
              <a:rPr lang="en-US" sz="2800" dirty="0" err="1">
                <a:solidFill>
                  <a:srgbClr val="000000"/>
                </a:solidFill>
              </a:rPr>
              <a:t>s</a:t>
            </a:r>
            <a:r>
              <a:rPr lang="en-US" sz="2800" dirty="0">
                <a:solidFill>
                  <a:srgbClr val="000000"/>
                </a:solidFill>
              </a:rPr>
              <a:t> (BIT)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1 Byte = 8 bits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1 kilobyte (KB) = 1024 bytes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1 megabyte (MB) = 1024 kilobyte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1 gigabyte (GB) = 1024 megabyte</a:t>
            </a:r>
          </a:p>
        </p:txBody>
      </p:sp>
    </p:spTree>
    <p:extLst>
      <p:ext uri="{BB962C8B-B14F-4D97-AF65-F5344CB8AC3E}">
        <p14:creationId xmlns:p14="http://schemas.microsoft.com/office/powerpoint/2010/main" val="3068109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EEAF92B-0A70-4B82-A418-35404083CB41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13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2969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Data Representation/Coding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686800" cy="516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How to represent our data by 0-1?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In other word, there are some 0 and 1 in the computer, what is the meaning?</a:t>
            </a:r>
          </a:p>
          <a:p>
            <a:pPr marL="341312" lvl="1" indent="0" eaLnBrk="1" hangingPunct="1">
              <a:spcBef>
                <a:spcPts val="700"/>
              </a:spcBef>
              <a:buClr>
                <a:srgbClr val="006633"/>
              </a:buClr>
              <a:buSzPct val="85000"/>
            </a:pPr>
            <a:endParaRPr lang="en-US" sz="1400" dirty="0">
              <a:solidFill>
                <a:srgbClr val="CC0000"/>
              </a:solidFill>
            </a:endParaRPr>
          </a:p>
          <a:p>
            <a:pPr marL="341312" lvl="1" indent="0" eaLnBrk="1" hangingPunct="1">
              <a:spcBef>
                <a:spcPts val="700"/>
              </a:spcBef>
              <a:buClr>
                <a:srgbClr val="006633"/>
              </a:buClr>
              <a:buSzPct val="85000"/>
            </a:pPr>
            <a:r>
              <a:rPr lang="en-US" sz="2800" b="1" i="1" dirty="0">
                <a:solidFill>
                  <a:srgbClr val="CC0000"/>
                </a:solidFill>
              </a:rPr>
              <a:t>	  Coding (Representation Standards)</a:t>
            </a:r>
          </a:p>
          <a:p>
            <a:pPr marL="341312" lvl="1" indent="0" eaLnBrk="1" hangingPunct="1">
              <a:spcBef>
                <a:spcPts val="700"/>
              </a:spcBef>
              <a:buClr>
                <a:srgbClr val="006633"/>
              </a:buClr>
              <a:buSzPct val="85000"/>
            </a:pPr>
            <a:endParaRPr lang="en-US" sz="1400" dirty="0">
              <a:solidFill>
                <a:srgbClr val="CC0000"/>
              </a:solidFill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Major (common) representations (coding)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  <a:tabLst/>
            </a:pPr>
            <a:r>
              <a:rPr lang="en-US" sz="2800" dirty="0">
                <a:solidFill>
                  <a:srgbClr val="000000"/>
                </a:solidFill>
              </a:rPr>
              <a:t>Integer numbers: 1, 1000, -123, 0, …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  <a:tabLst/>
            </a:pPr>
            <a:r>
              <a:rPr lang="en-US" sz="2800" dirty="0">
                <a:solidFill>
                  <a:srgbClr val="000000"/>
                </a:solidFill>
              </a:rPr>
              <a:t>Floating point numbers: 1.1, 11.232, -12.23, …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  <a:tabLst/>
            </a:pPr>
            <a:r>
              <a:rPr lang="en-US" sz="2800" dirty="0">
                <a:solidFill>
                  <a:srgbClr val="000000"/>
                </a:solidFill>
              </a:rPr>
              <a:t>Characters: ‘A’, ‘</a:t>
            </a:r>
            <a:r>
              <a:rPr lang="fa-IR" sz="3200" dirty="0">
                <a:solidFill>
                  <a:srgbClr val="000000"/>
                </a:solidFill>
                <a:latin typeface="Times New Roman" pitchFamily="18" charset="0"/>
                <a:cs typeface="B Nazanin" pitchFamily="2" charset="-78"/>
              </a:rPr>
              <a:t>ب</a:t>
            </a:r>
            <a:r>
              <a:rPr lang="en-US" sz="2800" dirty="0">
                <a:solidFill>
                  <a:srgbClr val="000000"/>
                </a:solidFill>
              </a:rPr>
              <a:t>’, ‘@’, …</a:t>
            </a:r>
            <a:endParaRPr lang="en-US" sz="2800" dirty="0">
              <a:solidFill>
                <a:srgbClr val="CC0000"/>
              </a:solidFill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endParaRPr lang="en-US" sz="3200" dirty="0">
              <a:solidFill>
                <a:srgbClr val="000000"/>
              </a:solidFill>
            </a:endParaRPr>
          </a:p>
          <a:p>
            <a:pPr lvl="1"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s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In other word, there are some 0 and 1 in the computer, what is the meaning?</a:t>
            </a:r>
          </a:p>
          <a:p>
            <a:pPr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endParaRPr lang="en-US" sz="3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6500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883B4D5-1458-4E40-953A-AC24F9B02925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14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Integer Number Coding 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686800" cy="4911725"/>
          </a:xfrm>
          <a:prstGeom prst="rect">
            <a:avLst/>
          </a:prstGeom>
          <a:noFill/>
          <a:ln>
            <a:noFill/>
          </a:ln>
          <a:effectLst>
            <a:innerShdw blurRad="63500" dist="50800" dir="5400000">
              <a:schemeClr val="accent6">
                <a:lumMod val="75000"/>
                <a:alpha val="50000"/>
              </a:scheme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There are different representations</a:t>
            </a:r>
          </a:p>
          <a:p>
            <a:pPr marL="742950" lvl="1" indent="-285750" eaLnBrk="1" hangingPunct="1">
              <a:lnSpc>
                <a:spcPct val="8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  <a:tabLst/>
            </a:pPr>
            <a:r>
              <a:rPr lang="en-US" sz="2800" dirty="0">
                <a:solidFill>
                  <a:srgbClr val="000000"/>
                </a:solidFill>
              </a:rPr>
              <a:t>You will learn them (in details) in other courses (e.g. Computer Architecture)</a:t>
            </a:r>
            <a:endParaRPr lang="en-US" sz="2800" dirty="0">
              <a:solidFill>
                <a:srgbClr val="CC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One </a:t>
            </a:r>
            <a:r>
              <a:rPr lang="en-US" sz="3200" dirty="0" smtClean="0">
                <a:solidFill>
                  <a:srgbClr val="000000"/>
                </a:solidFill>
              </a:rPr>
              <a:t>of the </a:t>
            </a:r>
            <a:r>
              <a:rPr lang="en-US" sz="3200" dirty="0">
                <a:solidFill>
                  <a:srgbClr val="000000"/>
                </a:solidFill>
              </a:rPr>
              <a:t>(simple) coding is sing-magnitude coding</a:t>
            </a:r>
          </a:p>
          <a:p>
            <a:pPr marL="742950" lvl="1" indent="-285750" eaLnBrk="1" hangingPunct="1">
              <a:lnSpc>
                <a:spcPct val="8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  <a:tabLst/>
            </a:pPr>
            <a:r>
              <a:rPr lang="en-US" sz="2800" dirty="0">
                <a:solidFill>
                  <a:srgbClr val="000000"/>
                </a:solidFill>
              </a:rPr>
              <a:t>If we have n bit for coding integers</a:t>
            </a:r>
          </a:p>
          <a:p>
            <a:pPr marL="1219200" lvl="2" indent="-285750" eaLnBrk="1" hangingPunct="1">
              <a:lnSpc>
                <a:spcPct val="8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  <a:tabLst/>
            </a:pPr>
            <a:r>
              <a:rPr lang="en-US" sz="2400" dirty="0">
                <a:solidFill>
                  <a:schemeClr val="tx1"/>
                </a:solidFill>
              </a:rPr>
              <a:t>The left bit (the MSB): </a:t>
            </a:r>
            <a:r>
              <a:rPr lang="en-US" sz="2400" dirty="0">
                <a:solidFill>
                  <a:srgbClr val="CC0000"/>
                </a:solidFill>
              </a:rPr>
              <a:t>sign</a:t>
            </a:r>
          </a:p>
          <a:p>
            <a:pPr marL="1219200" lvl="2" indent="-285750" eaLnBrk="1" hangingPunct="1">
              <a:lnSpc>
                <a:spcPct val="8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  <a:tabLst/>
            </a:pPr>
            <a:r>
              <a:rPr lang="en-US" sz="2400" dirty="0">
                <a:solidFill>
                  <a:schemeClr val="tx1"/>
                </a:solidFill>
              </a:rPr>
              <a:t>n-1 bits:</a:t>
            </a:r>
            <a:r>
              <a:rPr lang="en-US" sz="2400" dirty="0">
                <a:solidFill>
                  <a:srgbClr val="CC0000"/>
                </a:solidFill>
              </a:rPr>
              <a:t> magnitude</a:t>
            </a:r>
          </a:p>
          <a:p>
            <a:pPr marL="742950" lvl="1" indent="-285750" eaLnBrk="1" hangingPunct="1">
              <a:lnSpc>
                <a:spcPct val="8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  <a:tabLst/>
            </a:pPr>
            <a:r>
              <a:rPr lang="en-US" sz="2800" dirty="0">
                <a:solidFill>
                  <a:schemeClr val="tx1"/>
                </a:solidFill>
              </a:rPr>
              <a:t>E.g., 8 bit for coding</a:t>
            </a:r>
            <a:endParaRPr lang="en-US" sz="2800" dirty="0">
              <a:solidFill>
                <a:schemeClr val="tx1"/>
              </a:solidFill>
              <a:sym typeface="Wingdings" pitchFamily="2" charset="2"/>
            </a:endParaRPr>
          </a:p>
          <a:p>
            <a:pPr marL="1219200" lvl="2" indent="-285750" eaLnBrk="1" hangingPunct="1">
              <a:lnSpc>
                <a:spcPct val="8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  <a:tabLst/>
            </a:pPr>
            <a:r>
              <a:rPr lang="en-US" sz="2800" dirty="0">
                <a:solidFill>
                  <a:schemeClr val="tx1"/>
                </a:solidFill>
                <a:sym typeface="Wingdings" pitchFamily="2" charset="2"/>
              </a:rPr>
              <a:t>4   </a:t>
            </a:r>
            <a:r>
              <a:rPr lang="en-US" sz="2800" dirty="0" smtClean="0">
                <a:solidFill>
                  <a:schemeClr val="tx1"/>
                </a:solidFill>
                <a:sym typeface="Wingdings" pitchFamily="2" charset="2"/>
              </a:rPr>
              <a:t>00000100			-</a:t>
            </a:r>
            <a:r>
              <a:rPr lang="en-US" sz="2800" dirty="0">
                <a:solidFill>
                  <a:schemeClr val="tx1"/>
                </a:solidFill>
                <a:sym typeface="Wingdings" pitchFamily="2" charset="2"/>
              </a:rPr>
              <a:t>4  </a:t>
            </a:r>
            <a:r>
              <a:rPr lang="en-US" sz="2800" dirty="0" smtClean="0">
                <a:solidFill>
                  <a:schemeClr val="tx1"/>
                </a:solidFill>
                <a:sym typeface="Wingdings" pitchFamily="2" charset="2"/>
              </a:rPr>
              <a:t>10000100</a:t>
            </a:r>
          </a:p>
          <a:p>
            <a:pPr marL="1219200" lvl="2" indent="-285750" eaLnBrk="1" hangingPunct="1">
              <a:lnSpc>
                <a:spcPct val="8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  <a:tabLst/>
            </a:pPr>
            <a:r>
              <a:rPr lang="en-US" sz="2800" dirty="0" smtClean="0">
                <a:solidFill>
                  <a:schemeClr val="tx1"/>
                </a:solidFill>
                <a:sym typeface="Wingdings" pitchFamily="2" charset="2"/>
              </a:rPr>
              <a:t>0  </a:t>
            </a:r>
            <a:r>
              <a:rPr lang="en-US" sz="2800" dirty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sz="2800" dirty="0" smtClean="0">
                <a:solidFill>
                  <a:schemeClr val="tx1"/>
                </a:solidFill>
                <a:sym typeface="Wingdings" pitchFamily="2" charset="2"/>
              </a:rPr>
              <a:t>00000000</a:t>
            </a:r>
            <a:r>
              <a:rPr lang="en-US" sz="2800" dirty="0">
                <a:solidFill>
                  <a:schemeClr val="tx1"/>
                </a:solidFill>
                <a:sym typeface="Wingdings" pitchFamily="2" charset="2"/>
              </a:rPr>
              <a:t>			</a:t>
            </a:r>
            <a:r>
              <a:rPr lang="en-US" sz="2800" dirty="0" smtClean="0">
                <a:solidFill>
                  <a:schemeClr val="tx1"/>
                </a:solidFill>
                <a:sym typeface="Wingdings" pitchFamily="2" charset="2"/>
              </a:rPr>
              <a:t>-0 </a:t>
            </a:r>
            <a:r>
              <a:rPr lang="en-US" sz="2800" dirty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sz="2800" dirty="0" smtClean="0">
                <a:solidFill>
                  <a:schemeClr val="tx1"/>
                </a:solidFill>
                <a:sym typeface="Wingdings" pitchFamily="2" charset="2"/>
              </a:rPr>
              <a:t>10000000 :-P :-D</a:t>
            </a:r>
            <a:endParaRPr lang="en-US" sz="2800" dirty="0">
              <a:solidFill>
                <a:schemeClr val="tx1"/>
              </a:solidFill>
            </a:endParaRPr>
          </a:p>
          <a:p>
            <a:pPr marL="1219200" lvl="2" indent="-285750" eaLnBrk="1" hangingPunct="1">
              <a:lnSpc>
                <a:spcPct val="8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  <a:tabLst/>
            </a:pP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7286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0C1CD34-F7F0-40CA-A47B-82A3C06F2321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15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31747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Floating Point Number Coding 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686800" cy="509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Usually, this coding pattern 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endParaRPr lang="en-US" sz="28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endParaRPr lang="en-US" sz="28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You will see all details in other courses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Two precisions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Single precision</a:t>
            </a:r>
          </a:p>
          <a:p>
            <a:pPr lvl="2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exponent: 8 bit, fraction: 23 bit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Double precision:</a:t>
            </a:r>
          </a:p>
          <a:p>
            <a:pPr lvl="2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exponent: 11 bit, fraction: 52 bit </a:t>
            </a:r>
          </a:p>
          <a:p>
            <a:pPr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endParaRPr lang="en-US" sz="2400" dirty="0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1916832"/>
            <a:ext cx="7543800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67149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A1B94BA-0BA0-435C-B88C-AEFD4D49134E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16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Character Coding</a:t>
            </a:r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507288" cy="493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019175" indent="-347663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Common character encoding: </a:t>
            </a:r>
            <a:r>
              <a:rPr lang="en-US" sz="3200" dirty="0">
                <a:solidFill>
                  <a:srgbClr val="CC0000"/>
                </a:solidFill>
              </a:rPr>
              <a:t>ASCII</a:t>
            </a:r>
          </a:p>
          <a:p>
            <a:pPr lvl="1" eaLnBrk="1" hangingPunct="1">
              <a:spcBef>
                <a:spcPts val="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Character	ASCII Code 			Binary (</a:t>
            </a:r>
            <a:r>
              <a:rPr lang="en-US" sz="2800" dirty="0">
                <a:solidFill>
                  <a:srgbClr val="C00000"/>
                </a:solidFill>
              </a:rPr>
              <a:t>8 bit</a:t>
            </a:r>
            <a:r>
              <a:rPr lang="en-US" sz="2800" dirty="0">
                <a:solidFill>
                  <a:srgbClr val="000000"/>
                </a:solidFill>
              </a:rPr>
              <a:t>) </a:t>
            </a:r>
          </a:p>
          <a:p>
            <a:pPr lvl="1" eaLnBrk="1" hangingPunct="1">
              <a:spcBef>
                <a:spcPts val="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‘0’				48							00110000</a:t>
            </a:r>
          </a:p>
          <a:p>
            <a:pPr lvl="1" eaLnBrk="1" hangingPunct="1">
              <a:spcBef>
                <a:spcPts val="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‘A’				65							01000001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8 bits can represent 256 characters; but,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There are so many characters (Farsi, Arabic, …)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Solution: UTF (Variable length coding)</a:t>
            </a:r>
          </a:p>
          <a:p>
            <a:pPr lvl="2" eaLnBrk="1" hangingPunct="1">
              <a:spcBef>
                <a:spcPts val="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0xxxxxxx: 1 byte code</a:t>
            </a:r>
          </a:p>
          <a:p>
            <a:pPr lvl="2" eaLnBrk="1" hangingPunct="1">
              <a:spcBef>
                <a:spcPts val="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110xxxxx 10xxxxxx: 2 byte code</a:t>
            </a:r>
          </a:p>
          <a:p>
            <a:pPr lvl="2" eaLnBrk="1" hangingPunct="1">
              <a:spcBef>
                <a:spcPts val="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7286135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A1B94BA-0BA0-435C-B88C-AEFD4D49134E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17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Computer Organization </a:t>
            </a:r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3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019175" indent="-347663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Major Components </a:t>
            </a:r>
          </a:p>
          <a:p>
            <a:pPr lvl="1" eaLnBrk="1" hangingPunct="1">
              <a:lnSpc>
                <a:spcPct val="90000"/>
              </a:lnSpc>
              <a:spcBef>
                <a:spcPts val="62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500" dirty="0">
                <a:solidFill>
                  <a:srgbClr val="000000"/>
                </a:solidFill>
              </a:rPr>
              <a:t>Hardware </a:t>
            </a:r>
          </a:p>
          <a:p>
            <a:pPr lvl="2" eaLnBrk="1" hangingPunct="1">
              <a:lnSpc>
                <a:spcPct val="90000"/>
              </a:lnSpc>
              <a:spcBef>
                <a:spcPts val="60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400" i="1" dirty="0">
                <a:solidFill>
                  <a:srgbClr val="CC0000"/>
                </a:solidFill>
                <a:ea typeface="新細明體" pitchFamily="16" charset="-120"/>
              </a:rPr>
              <a:t>Physical devices</a:t>
            </a:r>
            <a:r>
              <a:rPr lang="en-US" sz="2400" i="1" dirty="0">
                <a:solidFill>
                  <a:srgbClr val="FF9900"/>
                </a:solidFill>
                <a:ea typeface="新細明體" pitchFamily="16" charset="-120"/>
              </a:rPr>
              <a:t> </a:t>
            </a:r>
            <a:r>
              <a:rPr lang="en-US" sz="2400" dirty="0">
                <a:solidFill>
                  <a:srgbClr val="000000"/>
                </a:solidFill>
                <a:ea typeface="新細明體" pitchFamily="16" charset="-120"/>
              </a:rPr>
              <a:t>that are </a:t>
            </a:r>
            <a:r>
              <a:rPr lang="en-US" sz="2400" i="1" dirty="0">
                <a:solidFill>
                  <a:srgbClr val="CC0000"/>
                </a:solidFill>
                <a:ea typeface="新細明體" pitchFamily="16" charset="-120"/>
              </a:rPr>
              <a:t>wired</a:t>
            </a:r>
            <a:r>
              <a:rPr lang="en-US" sz="2400" dirty="0">
                <a:solidFill>
                  <a:srgbClr val="CC0000"/>
                </a:solidFill>
                <a:ea typeface="新細明體" pitchFamily="16" charset="-120"/>
              </a:rPr>
              <a:t> </a:t>
            </a:r>
            <a:r>
              <a:rPr lang="en-US" sz="2400" dirty="0">
                <a:solidFill>
                  <a:srgbClr val="000000"/>
                </a:solidFill>
                <a:ea typeface="新細明體" pitchFamily="16" charset="-120"/>
              </a:rPr>
              <a:t>and performs </a:t>
            </a:r>
            <a:r>
              <a:rPr lang="en-US" sz="2400" i="1" dirty="0">
                <a:solidFill>
                  <a:srgbClr val="CC0000"/>
                </a:solidFill>
                <a:ea typeface="新細明體" pitchFamily="16" charset="-120"/>
              </a:rPr>
              <a:t>basic</a:t>
            </a:r>
            <a:r>
              <a:rPr lang="en-US" sz="2400" dirty="0">
                <a:solidFill>
                  <a:srgbClr val="000000"/>
                </a:solidFill>
                <a:ea typeface="新細明體" pitchFamily="16" charset="-120"/>
              </a:rPr>
              <a:t> operations</a:t>
            </a:r>
          </a:p>
          <a:p>
            <a:pPr lvl="1" eaLnBrk="1" hangingPunct="1">
              <a:lnSpc>
                <a:spcPct val="90000"/>
              </a:lnSpc>
              <a:spcBef>
                <a:spcPts val="62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500" dirty="0">
                <a:solidFill>
                  <a:srgbClr val="000000"/>
                </a:solidFill>
              </a:rPr>
              <a:t>Software</a:t>
            </a:r>
          </a:p>
          <a:p>
            <a:pPr lvl="2" eaLnBrk="1" hangingPunct="1">
              <a:lnSpc>
                <a:spcPct val="90000"/>
              </a:lnSpc>
              <a:spcBef>
                <a:spcPts val="60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Set of </a:t>
            </a:r>
            <a:r>
              <a:rPr lang="en-US" sz="2400" i="1" dirty="0">
                <a:solidFill>
                  <a:srgbClr val="CC0000"/>
                </a:solidFill>
              </a:rPr>
              <a:t>programs</a:t>
            </a:r>
            <a:r>
              <a:rPr lang="en-US" sz="2400" dirty="0">
                <a:solidFill>
                  <a:srgbClr val="000000"/>
                </a:solidFill>
              </a:rPr>
              <a:t> that run on the hardware </a:t>
            </a:r>
          </a:p>
          <a:p>
            <a:pPr lvl="2" eaLnBrk="1" hangingPunct="1">
              <a:lnSpc>
                <a:spcPct val="90000"/>
              </a:lnSpc>
              <a:spcBef>
                <a:spcPts val="275"/>
              </a:spcBef>
              <a:buClrTx/>
              <a:buSzPct val="75000"/>
              <a:buFontTx/>
              <a:buNone/>
            </a:pPr>
            <a:endParaRPr lang="en-US" sz="110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Hardware </a:t>
            </a:r>
          </a:p>
          <a:p>
            <a:pPr lvl="1" eaLnBrk="1" hangingPunct="1">
              <a:lnSpc>
                <a:spcPct val="90000"/>
              </a:lnSpc>
              <a:spcBef>
                <a:spcPts val="62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500" dirty="0">
                <a:solidFill>
                  <a:srgbClr val="000000"/>
                </a:solidFill>
              </a:rPr>
              <a:t>CPU (Central Processing Unit)</a:t>
            </a:r>
          </a:p>
          <a:p>
            <a:pPr lvl="1" eaLnBrk="1" hangingPunct="1">
              <a:lnSpc>
                <a:spcPct val="90000"/>
              </a:lnSpc>
              <a:spcBef>
                <a:spcPts val="62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500" dirty="0">
                <a:solidFill>
                  <a:srgbClr val="000000"/>
                </a:solidFill>
              </a:rPr>
              <a:t>Main Memory </a:t>
            </a:r>
          </a:p>
          <a:p>
            <a:pPr lvl="1" eaLnBrk="1" hangingPunct="1">
              <a:lnSpc>
                <a:spcPct val="90000"/>
              </a:lnSpc>
              <a:spcBef>
                <a:spcPts val="62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500" dirty="0">
                <a:solidFill>
                  <a:srgbClr val="000000"/>
                </a:solidFill>
              </a:rPr>
              <a:t>Secondary Storage</a:t>
            </a:r>
          </a:p>
          <a:p>
            <a:pPr lvl="1" eaLnBrk="1" hangingPunct="1">
              <a:lnSpc>
                <a:spcPct val="90000"/>
              </a:lnSpc>
              <a:spcBef>
                <a:spcPts val="62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500" dirty="0">
                <a:solidFill>
                  <a:srgbClr val="000000"/>
                </a:solidFill>
              </a:rPr>
              <a:t>Input/output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688058D-23D7-48AE-8D41-439B635F5950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18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Computer Organization </a:t>
            </a: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 bwMode="auto">
          <a:xfrm>
            <a:off x="-180528" y="6130925"/>
            <a:ext cx="9433048" cy="97048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1434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864" y="1096125"/>
            <a:ext cx="8229600" cy="5672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DD1860C-704C-4479-A4FE-DD61B277A954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19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Computer Organization: CPU</a:t>
            </a:r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686800" cy="4935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 smtClean="0">
                <a:solidFill>
                  <a:srgbClr val="000000"/>
                </a:solidFill>
              </a:rPr>
              <a:t>ALU </a:t>
            </a:r>
            <a:r>
              <a:rPr lang="en-US" sz="2800" dirty="0">
                <a:solidFill>
                  <a:srgbClr val="000000"/>
                </a:solidFill>
              </a:rPr>
              <a:t>(Arithmetic Logic Unit)</a:t>
            </a:r>
          </a:p>
          <a:p>
            <a:pPr lvl="1" eaLnBrk="1" hangingPunct="1">
              <a:spcBef>
                <a:spcPts val="62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500" dirty="0">
                <a:solidFill>
                  <a:srgbClr val="000000"/>
                </a:solidFill>
              </a:rPr>
              <a:t>Performs mathematic calculations</a:t>
            </a:r>
          </a:p>
          <a:p>
            <a:pPr lvl="1" eaLnBrk="1" hangingPunct="1">
              <a:spcBef>
                <a:spcPts val="62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500" dirty="0">
                <a:solidFill>
                  <a:srgbClr val="000000"/>
                </a:solidFill>
              </a:rPr>
              <a:t>Makes decision based on conditions</a:t>
            </a:r>
          </a:p>
          <a:p>
            <a:pPr eaLnBrk="1" hangingPunct="1"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Special Floating Point processors</a:t>
            </a:r>
          </a:p>
          <a:p>
            <a:pPr eaLnBrk="1" hangingPunct="1"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Set of working area: </a:t>
            </a:r>
            <a:r>
              <a:rPr lang="en-US" sz="2800" dirty="0">
                <a:solidFill>
                  <a:srgbClr val="CC0000"/>
                </a:solidFill>
              </a:rPr>
              <a:t>Registers</a:t>
            </a:r>
          </a:p>
          <a:p>
            <a:pPr eaLnBrk="1" hangingPunct="1"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 smtClean="0">
                <a:solidFill>
                  <a:srgbClr val="000000"/>
                </a:solidFill>
              </a:rPr>
              <a:t>Control </a:t>
            </a:r>
            <a:r>
              <a:rPr lang="en-US" sz="2800" dirty="0">
                <a:solidFill>
                  <a:srgbClr val="000000"/>
                </a:solidFill>
              </a:rPr>
              <a:t>Unit</a:t>
            </a:r>
          </a:p>
          <a:p>
            <a:pPr lvl="1" eaLnBrk="1" hangingPunct="1">
              <a:spcBef>
                <a:spcPts val="62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500" dirty="0">
                <a:solidFill>
                  <a:srgbClr val="000000"/>
                </a:solidFill>
              </a:rPr>
              <a:t>Controls system operation </a:t>
            </a:r>
          </a:p>
          <a:p>
            <a:pPr eaLnBrk="1" hangingPunct="1"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 smtClean="0">
                <a:solidFill>
                  <a:srgbClr val="000000"/>
                </a:solidFill>
              </a:rPr>
              <a:t>Operation </a:t>
            </a:r>
            <a:r>
              <a:rPr lang="en-US" sz="2800" dirty="0">
                <a:solidFill>
                  <a:srgbClr val="000000"/>
                </a:solidFill>
              </a:rPr>
              <a:t>and operands are required</a:t>
            </a:r>
          </a:p>
          <a:p>
            <a:pPr lvl="1" eaLnBrk="1" hangingPunct="1">
              <a:spcBef>
                <a:spcPts val="6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Which are provided by instructions in the </a:t>
            </a:r>
            <a:r>
              <a:rPr lang="en-US" sz="2400" dirty="0">
                <a:solidFill>
                  <a:srgbClr val="CC0000"/>
                </a:solidFill>
              </a:rPr>
              <a:t>main</a:t>
            </a:r>
            <a:r>
              <a:rPr lang="en-US" sz="2400" dirty="0">
                <a:solidFill>
                  <a:srgbClr val="000000"/>
                </a:solidFill>
              </a:rPr>
              <a:t> memory</a:t>
            </a:r>
          </a:p>
        </p:txBody>
      </p:sp>
      <p:pic>
        <p:nvPicPr>
          <p:cNvPr id="1536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667000"/>
            <a:ext cx="16764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36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371600"/>
            <a:ext cx="1333500" cy="1039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C9569AB-9A41-438E-A0CF-A0E7CC39E43E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2</a:t>
            </a:fld>
            <a:endParaRPr lang="en-US" sz="1200" dirty="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457200" y="762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What We Will Learn</a:t>
            </a:r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What is this course?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Computer organization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Hardware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Software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Algorithms &amp; Programming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Algorithm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Programming Language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Solving problems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196CABF-43B5-4250-9FF7-780F0F0091B5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20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600">
                <a:solidFill>
                  <a:srgbClr val="293A83"/>
                </a:solidFill>
              </a:rPr>
              <a:t>Computer Organization: Main Memory</a:t>
            </a: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Ordered sequence of cells (memory cells)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Directly connected to CPU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All programs must be in main memory before execution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When power is turned off, </a:t>
            </a:r>
          </a:p>
          <a:p>
            <a:pPr marL="341312" lvl="1" indent="0" eaLnBrk="1" hangingPunct="1">
              <a:spcBef>
                <a:spcPts val="700"/>
              </a:spcBef>
              <a:buClr>
                <a:srgbClr val="006633"/>
              </a:buClr>
              <a:buSzPct val="85000"/>
            </a:pPr>
            <a:r>
              <a:rPr lang="en-US" sz="3200" dirty="0">
                <a:solidFill>
                  <a:srgbClr val="000000"/>
                </a:solidFill>
              </a:rPr>
              <a:t>Main memory is cleared </a:t>
            </a:r>
          </a:p>
        </p:txBody>
      </p:sp>
      <p:pic>
        <p:nvPicPr>
          <p:cNvPr id="1638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495800"/>
            <a:ext cx="2667000" cy="152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51448D9-C555-4DE0-83E3-CEF39EAB3AC0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21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200">
                <a:solidFill>
                  <a:srgbClr val="293A83"/>
                </a:solidFill>
              </a:rPr>
              <a:t>Computer Organization: Secondary Storage</a:t>
            </a:r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Provides permanent storage for information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Examples of secondary storages: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Hard Disks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Floppy Disks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Flash/Cool/USB Disks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CD/DVD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Tapes</a:t>
            </a:r>
          </a:p>
        </p:txBody>
      </p:sp>
      <p:pic>
        <p:nvPicPr>
          <p:cNvPr id="1741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4800600"/>
            <a:ext cx="1155700" cy="1065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741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648200"/>
            <a:ext cx="1524000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741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971800"/>
            <a:ext cx="19050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8E77D2A-9FDA-412B-AE0F-BAD6CD7FC40E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22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600">
                <a:solidFill>
                  <a:srgbClr val="293A83"/>
                </a:solidFill>
              </a:rPr>
              <a:t>Computer Organization: Input Devices</a:t>
            </a:r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512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Devices that feed data and programs into computers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Examples: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Keyboard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Mouse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Network Interface Card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Joystick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Microphone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endParaRPr lang="en-US" sz="2800">
              <a:solidFill>
                <a:srgbClr val="000000"/>
              </a:solidFill>
            </a:endParaRPr>
          </a:p>
        </p:txBody>
      </p:sp>
      <p:pic>
        <p:nvPicPr>
          <p:cNvPr id="1843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495800"/>
            <a:ext cx="1447800" cy="102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843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743200"/>
            <a:ext cx="1244600" cy="120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8439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114800"/>
            <a:ext cx="901700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8440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743200"/>
            <a:ext cx="12954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9884D40-15E8-4413-A8F1-9E2B3EDDD6DE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23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400">
                <a:solidFill>
                  <a:srgbClr val="293A83"/>
                </a:solidFill>
              </a:rPr>
              <a:t>Computer Organization: Output Devices</a:t>
            </a:r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512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Devices that computer uses to generate results/outputs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Examples: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Printer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Monitor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Speaker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Network Interface Card</a:t>
            </a:r>
          </a:p>
          <a:p>
            <a:pPr lvl="1" eaLnBrk="1" hangingPunct="1">
              <a:spcBef>
                <a:spcPts val="700"/>
              </a:spcBef>
              <a:buClrTx/>
              <a:buSzPct val="85000"/>
              <a:buFontTx/>
              <a:buNone/>
            </a:pPr>
            <a:endParaRPr lang="en-US" sz="2800">
              <a:solidFill>
                <a:srgbClr val="000000"/>
              </a:solidFill>
            </a:endParaRP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endParaRPr lang="en-US" sz="2800">
              <a:solidFill>
                <a:srgbClr val="000000"/>
              </a:solidFill>
            </a:endParaRPr>
          </a:p>
        </p:txBody>
      </p:sp>
      <p:pic>
        <p:nvPicPr>
          <p:cNvPr id="1946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100" y="2514600"/>
            <a:ext cx="15621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6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4419600"/>
            <a:ext cx="1511300" cy="989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63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700" y="2743200"/>
            <a:ext cx="1308100" cy="105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64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350" y="3962400"/>
            <a:ext cx="21336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C6337CD-A38B-424D-A3F7-2A68DBBA1FE4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24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Computer Organization: Software</a:t>
            </a:r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382000" cy="558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What can do the Hardware?</a:t>
            </a:r>
          </a:p>
          <a:p>
            <a:pPr lvl="1" eaLnBrk="1" hangingPunct="1">
              <a:spcBef>
                <a:spcPts val="67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700" dirty="0">
                <a:solidFill>
                  <a:srgbClr val="000000"/>
                </a:solidFill>
              </a:rPr>
              <a:t>No useful operation, if there isn’t any </a:t>
            </a:r>
            <a:r>
              <a:rPr lang="en-US" sz="2700" dirty="0" smtClean="0">
                <a:solidFill>
                  <a:srgbClr val="000000"/>
                </a:solidFill>
              </a:rPr>
              <a:t>software</a:t>
            </a:r>
          </a:p>
          <a:p>
            <a:pPr lvl="1" eaLnBrk="1" hangingPunct="1">
              <a:spcBef>
                <a:spcPts val="67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700" dirty="0" smtClean="0">
                <a:solidFill>
                  <a:srgbClr val="000000"/>
                </a:solidFill>
              </a:rPr>
              <a:t>We should </a:t>
            </a:r>
            <a:r>
              <a:rPr lang="en-US" sz="2700" i="1" dirty="0" smtClean="0">
                <a:solidFill>
                  <a:srgbClr val="000000"/>
                </a:solidFill>
              </a:rPr>
              <a:t>say/plan/program</a:t>
            </a:r>
            <a:r>
              <a:rPr lang="en-US" sz="2700" dirty="0" smtClean="0">
                <a:solidFill>
                  <a:srgbClr val="000000"/>
                </a:solidFill>
              </a:rPr>
              <a:t> it to do something</a:t>
            </a:r>
            <a:endParaRPr lang="en-US" sz="27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Software</a:t>
            </a:r>
          </a:p>
          <a:p>
            <a:pPr lvl="1" eaLnBrk="1" hangingPunct="1">
              <a:spcBef>
                <a:spcPts val="67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700" dirty="0" smtClean="0">
                <a:solidFill>
                  <a:srgbClr val="000000"/>
                </a:solidFill>
              </a:rPr>
              <a:t>Programs </a:t>
            </a:r>
            <a:r>
              <a:rPr lang="en-US" sz="2700" dirty="0">
                <a:solidFill>
                  <a:srgbClr val="000000"/>
                </a:solidFill>
              </a:rPr>
              <a:t>which are designed for a specific task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Major </a:t>
            </a:r>
            <a:r>
              <a:rPr lang="en-US" sz="3200" dirty="0" smtClean="0">
                <a:solidFill>
                  <a:srgbClr val="000000"/>
                </a:solidFill>
              </a:rPr>
              <a:t>Software types</a:t>
            </a:r>
            <a:endParaRPr lang="en-US" sz="3200" dirty="0">
              <a:solidFill>
                <a:srgbClr val="000000"/>
              </a:solidFill>
            </a:endParaRPr>
          </a:p>
          <a:p>
            <a:pPr lvl="1" eaLnBrk="1" hangingPunct="1">
              <a:spcBef>
                <a:spcPts val="67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700" dirty="0">
                <a:solidFill>
                  <a:srgbClr val="000000"/>
                </a:solidFill>
              </a:rPr>
              <a:t>Operating System</a:t>
            </a:r>
          </a:p>
          <a:p>
            <a:pPr lvl="1" eaLnBrk="1" hangingPunct="1">
              <a:spcBef>
                <a:spcPts val="67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700" dirty="0">
                <a:solidFill>
                  <a:srgbClr val="000000"/>
                </a:solidFill>
              </a:rPr>
              <a:t>Libraries</a:t>
            </a:r>
          </a:p>
          <a:p>
            <a:pPr lvl="1" eaLnBrk="1" hangingPunct="1">
              <a:spcBef>
                <a:spcPts val="67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700" dirty="0" smtClean="0">
                <a:solidFill>
                  <a:srgbClr val="000000"/>
                </a:solidFill>
              </a:rPr>
              <a:t>Applications </a:t>
            </a:r>
            <a:r>
              <a:rPr lang="en-US" sz="2000" dirty="0" smtClean="0">
                <a:solidFill>
                  <a:srgbClr val="000000"/>
                </a:solidFill>
              </a:rPr>
              <a:t>(</a:t>
            </a:r>
            <a:r>
              <a:rPr lang="en-US" sz="2000" dirty="0" smtClean="0">
                <a:solidFill>
                  <a:srgbClr val="CC0000"/>
                </a:solidFill>
              </a:rPr>
              <a:t>this course</a:t>
            </a:r>
            <a:r>
              <a:rPr lang="en-US" sz="2000" dirty="0" smtClean="0">
                <a:solidFill>
                  <a:srgbClr val="000000"/>
                </a:solidFill>
              </a:rPr>
              <a:t>) </a:t>
            </a:r>
            <a:endParaRPr lang="en-US" sz="27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1688"/>
              </a:spcBef>
              <a:buClrTx/>
              <a:buFontTx/>
              <a:buNone/>
            </a:pPr>
            <a:endParaRPr lang="en-US" sz="27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0324BBE-D68B-4BCE-B405-270C2B0A245C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25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Computer </a:t>
            </a:r>
            <a:r>
              <a:rPr lang="en-US" sz="4000" dirty="0" smtClean="0">
                <a:solidFill>
                  <a:srgbClr val="293A83"/>
                </a:solidFill>
              </a:rPr>
              <a:t>HW &amp; SW Organization</a:t>
            </a:r>
            <a:endParaRPr lang="en-US" sz="4000" dirty="0">
              <a:solidFill>
                <a:srgbClr val="293A83"/>
              </a:solidFill>
            </a:endParaRPr>
          </a:p>
        </p:txBody>
      </p:sp>
      <p:pic>
        <p:nvPicPr>
          <p:cNvPr id="1026" name="Picture 2" descr="Image result for hardware os application libra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12776"/>
            <a:ext cx="7814965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90F0550-E552-45F5-8955-71272F7EF4F0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26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Computer Organization: OS</a:t>
            </a:r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019175" indent="-347663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  <a:ea typeface="新細明體" pitchFamily="16" charset="-120"/>
              </a:rPr>
              <a:t>OS </a:t>
            </a:r>
          </a:p>
          <a:p>
            <a:pPr lvl="1" eaLnBrk="1" hangingPunct="1">
              <a:lnSpc>
                <a:spcPct val="12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i="1" dirty="0">
                <a:solidFill>
                  <a:srgbClr val="CC0000"/>
                </a:solidFill>
                <a:ea typeface="新細明體" pitchFamily="16" charset="-120"/>
              </a:rPr>
              <a:t>Manages </a:t>
            </a:r>
            <a:r>
              <a:rPr lang="en-US" sz="2800" dirty="0">
                <a:solidFill>
                  <a:srgbClr val="000000"/>
                </a:solidFill>
                <a:ea typeface="新細明體" pitchFamily="16" charset="-120"/>
              </a:rPr>
              <a:t>the </a:t>
            </a:r>
            <a:r>
              <a:rPr lang="en-US" sz="2800" dirty="0" smtClean="0">
                <a:solidFill>
                  <a:srgbClr val="000000"/>
                </a:solidFill>
                <a:ea typeface="新細明體" pitchFamily="16" charset="-120"/>
              </a:rPr>
              <a:t>hardware</a:t>
            </a:r>
          </a:p>
          <a:p>
            <a:pPr lvl="2" eaLnBrk="1" hangingPunct="1">
              <a:lnSpc>
                <a:spcPct val="12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 smtClean="0">
                <a:solidFill>
                  <a:srgbClr val="000000"/>
                </a:solidFill>
                <a:ea typeface="新細明體" pitchFamily="16" charset="-120"/>
              </a:rPr>
              <a:t>HW is a shared resources</a:t>
            </a:r>
            <a:endParaRPr lang="en-US" sz="2400" dirty="0">
              <a:solidFill>
                <a:srgbClr val="000000"/>
              </a:solidFill>
              <a:ea typeface="新細明體" pitchFamily="16" charset="-120"/>
            </a:endParaRPr>
          </a:p>
          <a:p>
            <a:pPr lvl="1" eaLnBrk="1" hangingPunct="1">
              <a:lnSpc>
                <a:spcPct val="12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  <a:ea typeface="新細明體" pitchFamily="16" charset="-120"/>
              </a:rPr>
              <a:t>Application programmers can easily use </a:t>
            </a:r>
            <a:r>
              <a:rPr lang="en-US" sz="2800" dirty="0" smtClean="0">
                <a:solidFill>
                  <a:srgbClr val="000000"/>
                </a:solidFill>
                <a:ea typeface="新細明體" pitchFamily="16" charset="-120"/>
              </a:rPr>
              <a:t>HW</a:t>
            </a:r>
            <a:endParaRPr lang="en-US" sz="2800" dirty="0">
              <a:solidFill>
                <a:srgbClr val="000000"/>
              </a:solidFill>
              <a:ea typeface="新細明體" pitchFamily="16" charset="-120"/>
            </a:endParaRPr>
          </a:p>
          <a:p>
            <a:pPr lvl="2" eaLnBrk="1" hangingPunct="1">
              <a:lnSpc>
                <a:spcPct val="120000"/>
              </a:lnSpc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600" i="1" dirty="0">
                <a:solidFill>
                  <a:srgbClr val="CC0000"/>
                </a:solidFill>
                <a:ea typeface="新細明體" pitchFamily="16" charset="-120"/>
              </a:rPr>
              <a:t>Without knowing the HW details</a:t>
            </a:r>
          </a:p>
          <a:p>
            <a:pPr lvl="2" eaLnBrk="1" hangingPunct="1">
              <a:lnSpc>
                <a:spcPct val="120000"/>
              </a:lnSpc>
              <a:spcBef>
                <a:spcPts val="175"/>
              </a:spcBef>
              <a:buClrTx/>
              <a:buSzPct val="75000"/>
              <a:buFontTx/>
              <a:buNone/>
            </a:pPr>
            <a:endParaRPr lang="en-US" sz="700" i="1" dirty="0">
              <a:solidFill>
                <a:srgbClr val="CC3300"/>
              </a:solidFill>
              <a:ea typeface="新細明體" pitchFamily="16" charset="-120"/>
            </a:endParaRPr>
          </a:p>
          <a:p>
            <a:pPr eaLnBrk="1" hangingPunct="1">
              <a:lnSpc>
                <a:spcPct val="12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  <a:ea typeface="新細明體" pitchFamily="16" charset="-120"/>
              </a:rPr>
              <a:t>Common operating systems </a:t>
            </a:r>
          </a:p>
          <a:p>
            <a:pPr lvl="1" eaLnBrk="1" hangingPunct="1">
              <a:lnSpc>
                <a:spcPct val="12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  <a:ea typeface="新細明體" pitchFamily="16" charset="-120"/>
              </a:rPr>
              <a:t>Windows XP/Vista/8/10, Linux, Unix, 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F6A092B-9B0E-406C-90B4-5F7DB5DFFBFE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27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Computer Organization: Libraries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The libraries provide the most common functionalities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In mathematic programs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sin(x), cos(x), matrix multiplication/inversion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In graphical programs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Draw a line/cycle, set color, new window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In multimedia programs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Open/close files, jump, …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5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0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3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8" dur="5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1" dur="500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67CF946-E51F-4F87-BA67-57875917F628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28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800">
                <a:solidFill>
                  <a:srgbClr val="293A83"/>
                </a:solidFill>
              </a:rPr>
              <a:t>Computer Organization: Applications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3820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  <a:ea typeface="新細明體" pitchFamily="16" charset="-120"/>
              </a:rPr>
              <a:t>An application program </a:t>
            </a:r>
          </a:p>
          <a:p>
            <a:pPr lvl="1" eaLnBrk="1" hangingPunct="1">
              <a:lnSpc>
                <a:spcPct val="12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  <a:ea typeface="新細明體" pitchFamily="16" charset="-120"/>
              </a:rPr>
              <a:t>Users use them to do some specific things</a:t>
            </a:r>
          </a:p>
          <a:p>
            <a:pPr lvl="1" eaLnBrk="1" hangingPunct="1">
              <a:lnSpc>
                <a:spcPct val="12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i="1">
                <a:solidFill>
                  <a:srgbClr val="CC0000"/>
                </a:solidFill>
                <a:ea typeface="新細明體" pitchFamily="16" charset="-120"/>
              </a:rPr>
              <a:t>Without knowing the details</a:t>
            </a:r>
            <a:r>
              <a:rPr lang="en-US" sz="2800">
                <a:solidFill>
                  <a:srgbClr val="CC0000"/>
                </a:solidFill>
                <a:ea typeface="新細明體" pitchFamily="16" charset="-120"/>
              </a:rPr>
              <a:t> </a:t>
            </a:r>
            <a:r>
              <a:rPr lang="en-US" sz="2800" i="1">
                <a:solidFill>
                  <a:srgbClr val="CC0000"/>
                </a:solidFill>
                <a:ea typeface="新細明體" pitchFamily="16" charset="-120"/>
              </a:rPr>
              <a:t>of the computer</a:t>
            </a:r>
          </a:p>
          <a:p>
            <a:pPr eaLnBrk="1" hangingPunct="1">
              <a:lnSpc>
                <a:spcPct val="12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  <a:ea typeface="新細明體" pitchFamily="16" charset="-120"/>
              </a:rPr>
              <a:t>Common application programs </a:t>
            </a:r>
          </a:p>
          <a:p>
            <a:pPr lvl="1" eaLnBrk="1" hangingPunct="1">
              <a:lnSpc>
                <a:spcPct val="12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i="1">
                <a:solidFill>
                  <a:srgbClr val="CC0000"/>
                </a:solidFill>
                <a:ea typeface="新細明體" pitchFamily="16" charset="-120"/>
              </a:rPr>
              <a:t>Word</a:t>
            </a:r>
            <a:r>
              <a:rPr lang="en-US" sz="2800">
                <a:solidFill>
                  <a:srgbClr val="000000"/>
                </a:solidFill>
                <a:ea typeface="新細明體" pitchFamily="16" charset="-120"/>
              </a:rPr>
              <a:t>, </a:t>
            </a:r>
            <a:r>
              <a:rPr lang="en-US" sz="2800" i="1">
                <a:solidFill>
                  <a:srgbClr val="CC0000"/>
                </a:solidFill>
                <a:ea typeface="新細明體" pitchFamily="16" charset="-120"/>
              </a:rPr>
              <a:t>Internet Explorer</a:t>
            </a:r>
            <a:r>
              <a:rPr lang="en-US" sz="2800">
                <a:solidFill>
                  <a:srgbClr val="000000"/>
                </a:solidFill>
                <a:ea typeface="新細明體" pitchFamily="16" charset="-120"/>
              </a:rPr>
              <a:t>, </a:t>
            </a:r>
            <a:r>
              <a:rPr lang="en-US" sz="2800" i="1">
                <a:solidFill>
                  <a:srgbClr val="CC0000"/>
                </a:solidFill>
                <a:ea typeface="新細明體" pitchFamily="16" charset="-120"/>
              </a:rPr>
              <a:t>FireFox</a:t>
            </a:r>
            <a:r>
              <a:rPr lang="en-US" sz="2800" i="1">
                <a:solidFill>
                  <a:srgbClr val="CC3300"/>
                </a:solidFill>
                <a:ea typeface="新細明體" pitchFamily="16" charset="-120"/>
              </a:rPr>
              <a:t>, </a:t>
            </a:r>
            <a:r>
              <a:rPr lang="en-US" sz="2800" i="1">
                <a:solidFill>
                  <a:srgbClr val="CC0000"/>
                </a:solidFill>
                <a:ea typeface="新細明體" pitchFamily="16" charset="-120"/>
              </a:rPr>
              <a:t>Messengers </a:t>
            </a:r>
            <a:r>
              <a:rPr lang="en-US" sz="2800" i="1">
                <a:solidFill>
                  <a:srgbClr val="CC3300"/>
                </a:solidFill>
                <a:ea typeface="新細明體" pitchFamily="16" charset="-120"/>
              </a:rPr>
              <a:t> </a:t>
            </a:r>
          </a:p>
          <a:p>
            <a:pPr eaLnBrk="1" hangingPunct="1">
              <a:lnSpc>
                <a:spcPct val="12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Common applications in mathematic: </a:t>
            </a:r>
          </a:p>
          <a:p>
            <a:pPr lvl="1" eaLnBrk="1" hangingPunct="1">
              <a:lnSpc>
                <a:spcPct val="12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i="1">
                <a:solidFill>
                  <a:srgbClr val="CC0000"/>
                </a:solidFill>
              </a:rPr>
              <a:t>Matlab, Mathematica, Maple, GAMS, AIMMS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8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1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6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9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Programming Execution Phases</a:t>
            </a: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74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Program is loaded from secondary storage to main memory by OS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OS gives the control to the program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Instructions run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Required inputs are got from input device &amp; saved in main memory &amp; used by CPU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Result is saved in main/secondary memory or sent to output devices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endParaRPr lang="en-US" sz="3200">
              <a:solidFill>
                <a:srgbClr val="000000"/>
              </a:solidFill>
            </a:endParaRPr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AB20B9D-854E-4AA4-BEEE-8718F1301048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29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178513E-5770-4242-93A7-CFB7CD05C8F5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3</a:t>
            </a:fld>
            <a:endParaRPr lang="en-US" sz="1200" dirty="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457200" y="762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What We Will Learn</a:t>
            </a: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What is this course?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Computer organization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C2C2C2"/>
                </a:solidFill>
              </a:rPr>
              <a:t>Hardware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C2C2C2"/>
                </a:solidFill>
              </a:rPr>
              <a:t>Software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Algorithms &amp; Programming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C2C2C2"/>
                </a:solidFill>
              </a:rPr>
              <a:t>Algorithm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C2C2C2"/>
                </a:solidFill>
              </a:rPr>
              <a:t>Programming Language </a:t>
            </a:r>
          </a:p>
          <a:p>
            <a:pPr lvl="1" eaLnBrk="1" hangingPunct="1">
              <a:spcBef>
                <a:spcPts val="700"/>
              </a:spcBef>
              <a:buClrTx/>
              <a:buSzPct val="85000"/>
              <a:buFontTx/>
              <a:buNone/>
            </a:pPr>
            <a:endParaRPr lang="en-US" sz="2800" dirty="0">
              <a:solidFill>
                <a:srgbClr val="C2C2C2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2B9AF89-3E65-484B-81FE-50784842ED58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30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Instruction Execution Steps 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Basic steps in running instructions 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Read instruction from main memory: </a:t>
            </a:r>
            <a:r>
              <a:rPr lang="en-US" sz="2800">
                <a:solidFill>
                  <a:srgbClr val="CC0000"/>
                </a:solidFill>
              </a:rPr>
              <a:t>fetch</a:t>
            </a:r>
            <a:r>
              <a:rPr lang="en-US" sz="2400">
                <a:solidFill>
                  <a:srgbClr val="000000"/>
                </a:solidFill>
              </a:rPr>
              <a:t> </a:t>
            </a:r>
          </a:p>
          <a:p>
            <a:pPr lvl="1" eaLnBrk="1" hangingPunct="1">
              <a:lnSpc>
                <a:spcPct val="80000"/>
              </a:lnSpc>
              <a:spcBef>
                <a:spcPts val="52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1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“000110…011”</a:t>
            </a: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>
                <a:solidFill>
                  <a:srgbClr val="CC0000"/>
                </a:solidFill>
              </a:rPr>
              <a:t>Decode</a:t>
            </a:r>
            <a:r>
              <a:rPr lang="en-US" sz="2800">
                <a:solidFill>
                  <a:srgbClr val="000000"/>
                </a:solidFill>
              </a:rPr>
              <a:t> the instruction </a:t>
            </a:r>
          </a:p>
          <a:p>
            <a:pPr lvl="1" eaLnBrk="1" hangingPunct="1">
              <a:lnSpc>
                <a:spcPct val="80000"/>
              </a:lnSpc>
              <a:spcBef>
                <a:spcPts val="47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19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add 1 to memory location XYZ save result in ABC</a:t>
            </a: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Get required </a:t>
            </a:r>
            <a:r>
              <a:rPr lang="en-US" sz="2800">
                <a:solidFill>
                  <a:srgbClr val="CC0000"/>
                </a:solidFill>
              </a:rPr>
              <a:t>operands</a:t>
            </a:r>
            <a:r>
              <a:rPr lang="en-US" sz="2800">
                <a:solidFill>
                  <a:srgbClr val="000000"/>
                </a:solidFill>
              </a:rPr>
              <a:t> from main memory</a:t>
            </a:r>
          </a:p>
          <a:p>
            <a:pPr lvl="1" eaLnBrk="1" hangingPunct="1">
              <a:lnSpc>
                <a:spcPct val="80000"/>
              </a:lnSpc>
              <a:spcBef>
                <a:spcPts val="52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1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Read value of location XYZ to </a:t>
            </a:r>
            <a:r>
              <a:rPr lang="en-US" sz="21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temp1</a:t>
            </a: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>
                <a:solidFill>
                  <a:srgbClr val="CC0000"/>
                </a:solidFill>
              </a:rPr>
              <a:t>Run</a:t>
            </a:r>
            <a:r>
              <a:rPr lang="en-US" sz="2800">
                <a:solidFill>
                  <a:srgbClr val="000000"/>
                </a:solidFill>
              </a:rPr>
              <a:t> the instruction </a:t>
            </a:r>
          </a:p>
          <a:p>
            <a:pPr lvl="1" eaLnBrk="1" hangingPunct="1">
              <a:lnSpc>
                <a:spcPct val="80000"/>
              </a:lnSpc>
              <a:spcBef>
                <a:spcPts val="52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1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temp2 = temp1 + 1</a:t>
            </a: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Save the </a:t>
            </a:r>
            <a:r>
              <a:rPr lang="en-US" sz="2800">
                <a:solidFill>
                  <a:srgbClr val="CC0000"/>
                </a:solidFill>
              </a:rPr>
              <a:t>result</a:t>
            </a:r>
            <a:r>
              <a:rPr lang="en-US" sz="2800">
                <a:solidFill>
                  <a:srgbClr val="000000"/>
                </a:solidFill>
              </a:rPr>
              <a:t> </a:t>
            </a:r>
          </a:p>
          <a:p>
            <a:pPr lvl="1" eaLnBrk="1" hangingPunct="1">
              <a:lnSpc>
                <a:spcPct val="80000"/>
              </a:lnSpc>
              <a:spcBef>
                <a:spcPts val="52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1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Write temp2 in memory location ABC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2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5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0" dur="5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3" dur="50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8" dur="500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1" dur="500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6" dur="500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9" dur="500"/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4" dur="500"/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7" dur="500"/>
                                        <p:tgtEl>
                                          <p:spTgt spid="28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"/>
          <p:cNvSpPr txBox="1">
            <a:spLocks noChangeArrowheads="1"/>
          </p:cNvSpPr>
          <p:nvPr/>
        </p:nvSpPr>
        <p:spPr bwMode="auto">
          <a:xfrm>
            <a:off x="457200" y="150813"/>
            <a:ext cx="8686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How to be general purpose machine? </a:t>
            </a:r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9019728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Hardware is simple &amp; general purpose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Only a small set of basic instructions </a:t>
            </a:r>
            <a:r>
              <a:rPr lang="en-US" sz="2400" dirty="0" smtClean="0">
                <a:solidFill>
                  <a:srgbClr val="000000"/>
                </a:solidFill>
              </a:rPr>
              <a:t>(+ - * …) are </a:t>
            </a:r>
            <a:r>
              <a:rPr lang="en-US" sz="2400" dirty="0">
                <a:solidFill>
                  <a:srgbClr val="000000"/>
                </a:solidFill>
              </a:rPr>
              <a:t>implemented by hardware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Complex </a:t>
            </a:r>
            <a:r>
              <a:rPr lang="en-US" sz="2800" dirty="0" smtClean="0">
                <a:solidFill>
                  <a:srgbClr val="000000"/>
                </a:solidFill>
              </a:rPr>
              <a:t>tasks (e.g. average, sort, …) are programmed by software</a:t>
            </a:r>
          </a:p>
          <a:p>
            <a:pPr marL="742950" lvl="1" indent="-285750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  <a:tabLst/>
            </a:pPr>
            <a:r>
              <a:rPr lang="en-US" sz="2400" dirty="0" smtClean="0">
                <a:solidFill>
                  <a:srgbClr val="000000"/>
                </a:solidFill>
              </a:rPr>
              <a:t>Basic instruction and high-level complex instructions</a:t>
            </a:r>
            <a:endParaRPr lang="en-US" sz="2800" dirty="0" smtClean="0">
              <a:solidFill>
                <a:srgbClr val="000000"/>
              </a:solidFill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 smtClean="0">
                <a:solidFill>
                  <a:srgbClr val="000000"/>
                </a:solidFill>
              </a:rPr>
              <a:t>Software </a:t>
            </a:r>
            <a:r>
              <a:rPr lang="en-US" sz="2800" dirty="0">
                <a:solidFill>
                  <a:srgbClr val="000000"/>
                </a:solidFill>
              </a:rPr>
              <a:t>is translated to the basic instructions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 smtClean="0">
                <a:solidFill>
                  <a:srgbClr val="000000"/>
                </a:solidFill>
              </a:rPr>
              <a:t>Hardware can run it</a:t>
            </a:r>
            <a:endParaRPr lang="en-US" sz="24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This is the way that we “</a:t>
            </a:r>
            <a:r>
              <a:rPr lang="en-US" sz="2800" i="1" dirty="0">
                <a:solidFill>
                  <a:srgbClr val="C00000"/>
                </a:solidFill>
              </a:rPr>
              <a:t>program</a:t>
            </a:r>
            <a:r>
              <a:rPr lang="en-US" sz="2800" dirty="0">
                <a:solidFill>
                  <a:srgbClr val="000000"/>
                </a:solidFill>
              </a:rPr>
              <a:t>” computers</a:t>
            </a:r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21A9860-0B5F-41E0-A185-9787DC741BC4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31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683329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Reference </a:t>
            </a: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342900" lvl="0" indent="-342900" defTabSz="914400">
              <a:spcBef>
                <a:spcPts val="1200"/>
              </a:spcBef>
              <a:buClr>
                <a:srgbClr val="003399"/>
              </a:buClr>
              <a:buSzTx/>
              <a:buFont typeface="Wingdings" pitchFamily="2" charset="2"/>
              <a:buChar char="Ø"/>
              <a:tabLst/>
            </a:pPr>
            <a:r>
              <a:rPr lang="en-US" sz="3200" kern="0" dirty="0">
                <a:solidFill>
                  <a:srgbClr val="CC0000"/>
                </a:solidFill>
                <a:latin typeface="+mj-lt"/>
              </a:rPr>
              <a:t>Reading Assignment</a:t>
            </a:r>
            <a:r>
              <a:rPr lang="en-US" sz="3200" kern="0" dirty="0">
                <a:solidFill>
                  <a:srgbClr val="000000"/>
                </a:solidFill>
                <a:latin typeface="+mj-lt"/>
              </a:rPr>
              <a:t>: Chapter 1 and Appendix C of “C How to Program”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  <a:latin typeface="+mj-lt"/>
              </a:rPr>
              <a:t>Learn more about computer hardware </a:t>
            </a:r>
          </a:p>
          <a:p>
            <a:pPr lvl="1"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  <a:latin typeface="+mj-lt"/>
              </a:rPr>
              <a:t>“How Computer </a:t>
            </a:r>
            <a:r>
              <a:rPr lang="en-US" sz="3200">
                <a:solidFill>
                  <a:srgbClr val="000000"/>
                </a:solidFill>
                <a:latin typeface="+mj-lt"/>
              </a:rPr>
              <a:t>Works”</a:t>
            </a:r>
            <a:endParaRPr lang="en-US" sz="32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9242773-A0CF-44AA-A06F-737BBBA1D179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32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DC97FA6-03F6-4BD9-B460-E15090C118B9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33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457200" y="762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</a:t>
            </a:r>
          </a:p>
        </p:txBody>
      </p:sp>
      <p:sp>
        <p:nvSpPr>
          <p:cNvPr id="33796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What is this course?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Computer organization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C2C2C2"/>
                </a:solidFill>
              </a:rPr>
              <a:t>Hardware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C2C2C2"/>
                </a:solidFill>
              </a:rPr>
              <a:t>Software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Algorithms &amp; Programming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Algorithm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C2C2C2"/>
                </a:solidFill>
              </a:rPr>
              <a:t>Programming Language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Solving problems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 smtClean="0">
                <a:solidFill>
                  <a:srgbClr val="293A83"/>
                </a:solidFill>
              </a:rPr>
              <a:t>Algorithm??!!! </a:t>
            </a:r>
            <a:endParaRPr lang="en-US" sz="4000" dirty="0">
              <a:solidFill>
                <a:srgbClr val="293A83"/>
              </a:solidFill>
            </a:endParaRP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9019728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Hardware do basic operations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We want to solve a real problem by computers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Take average, Sort, Painting, Web, Multimedia, …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We need a solution that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Specifies how the real (complex) problem should be solved </a:t>
            </a:r>
            <a:r>
              <a:rPr lang="en-US" sz="2800" i="1" dirty="0">
                <a:solidFill>
                  <a:srgbClr val="C00000"/>
                </a:solidFill>
              </a:rPr>
              <a:t>step-by-step</a:t>
            </a:r>
            <a:r>
              <a:rPr lang="en-US" sz="2800" dirty="0">
                <a:solidFill>
                  <a:srgbClr val="000000"/>
                </a:solidFill>
              </a:rPr>
              <a:t> using the basic operations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The solution is the “Algorithm” of the problem</a:t>
            </a:r>
          </a:p>
        </p:txBody>
      </p:sp>
      <p:sp>
        <p:nvSpPr>
          <p:cNvPr id="34820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C6EF5A0-B6FD-4748-B712-67025FA89B74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34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F6E91B8-87EC-47CF-A045-A17FA5604B2E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35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Algorithms (cont’d)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9925" indent="-322263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Common Sense (in computer science):</a:t>
            </a:r>
          </a:p>
          <a:p>
            <a:pPr lvl="1" eaLnBrk="1" hangingPunct="1">
              <a:spcBef>
                <a:spcPts val="700"/>
              </a:spcBef>
              <a:buClrTx/>
              <a:buSzPct val="85000"/>
              <a:buFontTx/>
              <a:buNone/>
            </a:pPr>
            <a:r>
              <a:rPr lang="en-US" sz="2800" dirty="0" smtClean="0">
                <a:solidFill>
                  <a:srgbClr val="000000"/>
                </a:solidFill>
              </a:rPr>
              <a:t>	1) The way to do some things	</a:t>
            </a:r>
          </a:p>
          <a:p>
            <a:pPr lvl="1" eaLnBrk="1" hangingPunct="1">
              <a:spcBef>
                <a:spcPts val="700"/>
              </a:spcBef>
              <a:buClrTx/>
              <a:buSzPct val="85000"/>
            </a:pPr>
            <a:r>
              <a:rPr lang="en-US" sz="2800" dirty="0">
                <a:solidFill>
                  <a:srgbClr val="000000"/>
                </a:solidFill>
              </a:rPr>
              <a:t>	</a:t>
            </a:r>
            <a:r>
              <a:rPr lang="en-US" sz="2800" dirty="0" smtClean="0">
                <a:solidFill>
                  <a:srgbClr val="000000"/>
                </a:solidFill>
              </a:rPr>
              <a:t>2) </a:t>
            </a:r>
            <a:r>
              <a:rPr lang="en-US" sz="2800" dirty="0">
                <a:solidFill>
                  <a:srgbClr val="000000"/>
                </a:solidFill>
              </a:rPr>
              <a:t>An </a:t>
            </a:r>
            <a:r>
              <a:rPr lang="en-US" sz="2800" dirty="0">
                <a:solidFill>
                  <a:srgbClr val="CC0000"/>
                </a:solidFill>
              </a:rPr>
              <a:t>abstract</a:t>
            </a:r>
            <a:r>
              <a:rPr lang="en-US" sz="2800" dirty="0">
                <a:solidFill>
                  <a:srgbClr val="000000"/>
                </a:solidFill>
              </a:rPr>
              <a:t> way to solve a problem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 smtClean="0">
                <a:solidFill>
                  <a:srgbClr val="000000"/>
                </a:solidFill>
              </a:rPr>
              <a:t>Formal </a:t>
            </a:r>
            <a:r>
              <a:rPr lang="en-US" sz="3200" dirty="0">
                <a:solidFill>
                  <a:srgbClr val="000000"/>
                </a:solidFill>
              </a:rPr>
              <a:t>Definition: </a:t>
            </a:r>
          </a:p>
          <a:p>
            <a:pPr eaLnBrk="1" hangingPunct="1">
              <a:spcBef>
                <a:spcPts val="1750"/>
              </a:spcBef>
              <a:buClrTx/>
              <a:buFontTx/>
              <a:buNone/>
            </a:pPr>
            <a:r>
              <a:rPr lang="en-US" sz="3200" dirty="0">
                <a:solidFill>
                  <a:srgbClr val="000000"/>
                </a:solidFill>
              </a:rPr>
              <a:t>	“</a:t>
            </a:r>
            <a:r>
              <a:rPr lang="en-US" sz="2800" i="1" dirty="0">
                <a:solidFill>
                  <a:srgbClr val="000000"/>
                </a:solidFill>
              </a:rPr>
              <a:t>An algorithm is a </a:t>
            </a:r>
            <a:r>
              <a:rPr lang="en-US" sz="2800" i="1" dirty="0">
                <a:solidFill>
                  <a:srgbClr val="CC0000"/>
                </a:solidFill>
              </a:rPr>
              <a:t>finite</a:t>
            </a:r>
            <a:r>
              <a:rPr lang="en-US" sz="2800" i="1" dirty="0">
                <a:solidFill>
                  <a:srgbClr val="000000"/>
                </a:solidFill>
              </a:rPr>
              <a:t> list of </a:t>
            </a:r>
            <a:r>
              <a:rPr lang="en-US" sz="2800" i="1" dirty="0">
                <a:solidFill>
                  <a:srgbClr val="CC0000"/>
                </a:solidFill>
              </a:rPr>
              <a:t>well-defined</a:t>
            </a:r>
            <a:r>
              <a:rPr lang="en-US" sz="2800" i="1" dirty="0">
                <a:solidFill>
                  <a:srgbClr val="000000"/>
                </a:solidFill>
              </a:rPr>
              <a:t> instructions for </a:t>
            </a:r>
            <a:r>
              <a:rPr lang="en-US" sz="2800" i="1" dirty="0">
                <a:solidFill>
                  <a:srgbClr val="CC0000"/>
                </a:solidFill>
              </a:rPr>
              <a:t>accomplishing some task</a:t>
            </a:r>
            <a:r>
              <a:rPr lang="en-US" sz="2800" i="1" dirty="0">
                <a:solidFill>
                  <a:srgbClr val="000000"/>
                </a:solidFill>
              </a:rPr>
              <a:t> that, given an </a:t>
            </a:r>
            <a:r>
              <a:rPr lang="en-US" sz="2800" i="1" dirty="0">
                <a:solidFill>
                  <a:srgbClr val="CC0000"/>
                </a:solidFill>
              </a:rPr>
              <a:t>initial state</a:t>
            </a:r>
            <a:r>
              <a:rPr lang="en-US" sz="2800" i="1" dirty="0">
                <a:solidFill>
                  <a:srgbClr val="000000"/>
                </a:solidFill>
              </a:rPr>
              <a:t>, will </a:t>
            </a:r>
            <a:r>
              <a:rPr lang="en-US" sz="2800" i="1" dirty="0">
                <a:solidFill>
                  <a:srgbClr val="CC0000"/>
                </a:solidFill>
              </a:rPr>
              <a:t>proceed</a:t>
            </a:r>
            <a:r>
              <a:rPr lang="en-US" sz="2800" i="1" dirty="0">
                <a:solidFill>
                  <a:srgbClr val="000000"/>
                </a:solidFill>
              </a:rPr>
              <a:t> through a well-defined series of successive states, possibly eventually </a:t>
            </a:r>
            <a:r>
              <a:rPr lang="en-US" sz="2800" i="1" dirty="0">
                <a:solidFill>
                  <a:srgbClr val="CC0000"/>
                </a:solidFill>
              </a:rPr>
              <a:t>terminating</a:t>
            </a:r>
            <a:r>
              <a:rPr lang="en-US" sz="2800" i="1" dirty="0">
                <a:solidFill>
                  <a:srgbClr val="000000"/>
                </a:solidFill>
              </a:rPr>
              <a:t> in an end-state”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A76F58E-5DE8-4F98-A915-F5A45F32B924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36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Algorithms: Examples</a:t>
            </a:r>
          </a:p>
        </p:txBody>
      </p:sp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>
                <a:solidFill>
                  <a:srgbClr val="000000"/>
                </a:solidFill>
              </a:rPr>
              <a:t>Finding Common Divisor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>
                <a:solidFill>
                  <a:srgbClr val="000000"/>
                </a:solidFill>
              </a:rPr>
              <a:t>Finding 2 largest element in a set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>
                <a:solidFill>
                  <a:srgbClr val="000000"/>
                </a:solidFill>
              </a:rPr>
              <a:t>Finding shortest path in a graph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>
                <a:solidFill>
                  <a:srgbClr val="000000"/>
                </a:solidFill>
              </a:rPr>
              <a:t>Searching in a sorted array 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>
                <a:solidFill>
                  <a:srgbClr val="000000"/>
                </a:solidFill>
              </a:rPr>
              <a:t>Sorting a set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>
                <a:solidFill>
                  <a:srgbClr val="000000"/>
                </a:solidFill>
              </a:rPr>
              <a:t>Combining 2 sorted set in a sorted set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>
                <a:solidFill>
                  <a:srgbClr val="000000"/>
                </a:solidFill>
              </a:rPr>
              <a:t>Solving an equation 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>
                <a:solidFill>
                  <a:srgbClr val="000000"/>
                </a:solidFill>
              </a:rPr>
              <a:t>Compression algorithms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>
                <a:solidFill>
                  <a:srgbClr val="000000"/>
                </a:solidFill>
              </a:rPr>
              <a:t>Cryptography algorithms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>
                <a:solidFill>
                  <a:srgbClr val="000000"/>
                </a:solidFill>
              </a:rPr>
              <a:t>….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A76F58E-5DE8-4F98-A915-F5A45F32B924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37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Algorithms: Description</a:t>
            </a:r>
          </a:p>
        </p:txBody>
      </p:sp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Algorithms are the problem solving </a:t>
            </a:r>
            <a:r>
              <a:rPr lang="en-US" sz="2800" dirty="0" smtClean="0">
                <a:solidFill>
                  <a:srgbClr val="000000"/>
                </a:solidFill>
              </a:rPr>
              <a:t>steps </a:t>
            </a:r>
            <a:r>
              <a:rPr lang="en-US" sz="2800" dirty="0">
                <a:solidFill>
                  <a:srgbClr val="000000"/>
                </a:solidFill>
              </a:rPr>
              <a:t>in our mind!!!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How can we document it (don’t forget it)?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How can we explain/teach it to others peoples?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How can we explain it to computers?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We need some methods to describe algorithms!</a:t>
            </a:r>
          </a:p>
          <a:p>
            <a:pPr lvl="1"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Flow chart</a:t>
            </a:r>
          </a:p>
          <a:p>
            <a:pPr lvl="1"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Pseudo-codes</a:t>
            </a:r>
          </a:p>
          <a:p>
            <a:pPr lvl="1"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Codes/Programs</a:t>
            </a:r>
          </a:p>
        </p:txBody>
      </p:sp>
    </p:spTree>
    <p:extLst>
      <p:ext uri="{BB962C8B-B14F-4D97-AF65-F5344CB8AC3E}">
        <p14:creationId xmlns:p14="http://schemas.microsoft.com/office/powerpoint/2010/main" val="1351622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8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8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C5EE0A0-D90B-4393-A03A-358B32F13FCF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38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3891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Algorithms: Description (cont’d)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46482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Flowcharts:</a:t>
            </a:r>
          </a:p>
          <a:p>
            <a:pPr lvl="1" eaLnBrk="1" hangingPunct="1">
              <a:spcBef>
                <a:spcPts val="65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600">
                <a:solidFill>
                  <a:srgbClr val="000000"/>
                </a:solidFill>
              </a:rPr>
              <a:t>Schematic representation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endParaRPr lang="en-US" sz="3200">
              <a:solidFill>
                <a:srgbClr val="000000"/>
              </a:solidFill>
            </a:endParaRP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endParaRPr lang="en-US" sz="3200">
              <a:solidFill>
                <a:srgbClr val="000000"/>
              </a:solidFill>
            </a:endParaRP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endParaRPr lang="en-US" sz="3200">
              <a:solidFill>
                <a:srgbClr val="000000"/>
              </a:solidFill>
            </a:endParaRPr>
          </a:p>
          <a:p>
            <a:pPr eaLnBrk="1" hangingPunct="1"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Example</a:t>
            </a:r>
            <a:r>
              <a:rPr lang="en-US" sz="2400">
                <a:solidFill>
                  <a:srgbClr val="000000"/>
                </a:solidFill>
              </a:rPr>
              <a:t>:</a:t>
            </a:r>
          </a:p>
          <a:p>
            <a:pPr eaLnBrk="1" hangingPunct="1">
              <a:spcBef>
                <a:spcPts val="1625"/>
              </a:spcBef>
              <a:buClrTx/>
              <a:buFontTx/>
              <a:buNone/>
            </a:pPr>
            <a:r>
              <a:rPr lang="en-US" sz="2400">
                <a:solidFill>
                  <a:srgbClr val="000000"/>
                </a:solidFill>
              </a:rPr>
              <a:t>	  </a:t>
            </a:r>
            <a:r>
              <a:rPr lang="en-US" sz="2600">
                <a:solidFill>
                  <a:srgbClr val="000000"/>
                </a:solidFill>
              </a:rPr>
              <a:t>calculate 1</a:t>
            </a:r>
            <a:r>
              <a:rPr lang="en-US" sz="2600" baseline="30000">
                <a:solidFill>
                  <a:srgbClr val="000000"/>
                </a:solidFill>
              </a:rPr>
              <a:t>2</a:t>
            </a:r>
            <a:r>
              <a:rPr lang="en-US" sz="2600">
                <a:solidFill>
                  <a:srgbClr val="000000"/>
                </a:solidFill>
              </a:rPr>
              <a:t> + 2</a:t>
            </a:r>
            <a:r>
              <a:rPr lang="en-US" sz="2600" baseline="30000">
                <a:solidFill>
                  <a:srgbClr val="000000"/>
                </a:solidFill>
              </a:rPr>
              <a:t>2</a:t>
            </a:r>
            <a:r>
              <a:rPr lang="en-US" sz="2600">
                <a:solidFill>
                  <a:srgbClr val="000000"/>
                </a:solidFill>
              </a:rPr>
              <a:t> + ... + </a:t>
            </a:r>
            <a:r>
              <a:rPr lang="en-US" sz="2600" i="1">
                <a:solidFill>
                  <a:srgbClr val="000000"/>
                </a:solidFill>
              </a:rPr>
              <a:t>n</a:t>
            </a:r>
            <a:r>
              <a:rPr lang="en-US" sz="2600" baseline="30000">
                <a:solidFill>
                  <a:srgbClr val="000000"/>
                </a:solidFill>
              </a:rPr>
              <a:t>2</a:t>
            </a:r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100" y="1143000"/>
            <a:ext cx="39243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994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514600"/>
            <a:ext cx="3352800" cy="182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2" dur="500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5" dur="500"/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0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2C389F0-F140-4C36-A3CC-C3DA912168E8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39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Algorithms: Description (cont’d)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0772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Pseudo-code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>
                <a:solidFill>
                  <a:srgbClr val="000000"/>
                </a:solidFill>
              </a:rPr>
              <a:t>A sequence of </a:t>
            </a:r>
            <a:r>
              <a:rPr lang="en-US" sz="2400">
                <a:solidFill>
                  <a:srgbClr val="CC0000"/>
                </a:solidFill>
              </a:rPr>
              <a:t>English</a:t>
            </a:r>
            <a:r>
              <a:rPr lang="en-US" sz="2400">
                <a:solidFill>
                  <a:srgbClr val="000000"/>
                </a:solidFill>
              </a:rPr>
              <a:t> and mathematical statements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Pct val="85000"/>
              <a:buFontTx/>
              <a:buNone/>
            </a:pPr>
            <a:endParaRPr lang="en-US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000" b="1">
                <a:solidFill>
                  <a:srgbClr val="000000"/>
                </a:solidFill>
              </a:rPr>
              <a:t>Algorithm:</a:t>
            </a:r>
            <a:r>
              <a:rPr lang="en-US" sz="2000">
                <a:solidFill>
                  <a:srgbClr val="000000"/>
                </a:solidFill>
              </a:rPr>
              <a:t> </a:t>
            </a:r>
            <a:r>
              <a:rPr lang="en-US" sz="2400">
                <a:solidFill>
                  <a:srgbClr val="000000"/>
                </a:solidFill>
              </a:rPr>
              <a:t>calculate 1</a:t>
            </a:r>
            <a:r>
              <a:rPr lang="en-US" sz="2400" baseline="30000">
                <a:solidFill>
                  <a:srgbClr val="000000"/>
                </a:solidFill>
              </a:rPr>
              <a:t>2</a:t>
            </a:r>
            <a:r>
              <a:rPr lang="en-US" sz="2400">
                <a:solidFill>
                  <a:srgbClr val="000000"/>
                </a:solidFill>
              </a:rPr>
              <a:t> + 2</a:t>
            </a:r>
            <a:r>
              <a:rPr lang="en-US" sz="2400" baseline="30000">
                <a:solidFill>
                  <a:srgbClr val="000000"/>
                </a:solidFill>
              </a:rPr>
              <a:t>2</a:t>
            </a:r>
            <a:r>
              <a:rPr lang="en-US" sz="2400">
                <a:solidFill>
                  <a:srgbClr val="000000"/>
                </a:solidFill>
              </a:rPr>
              <a:t> + ... + </a:t>
            </a:r>
            <a:r>
              <a:rPr lang="en-US" sz="2400" i="1">
                <a:solidFill>
                  <a:srgbClr val="000000"/>
                </a:solidFill>
              </a:rPr>
              <a:t>n</a:t>
            </a:r>
            <a:r>
              <a:rPr lang="en-US" sz="2400" baseline="30000">
                <a:solidFill>
                  <a:srgbClr val="000000"/>
                </a:solidFill>
              </a:rPr>
              <a:t>2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solidFill>
                  <a:srgbClr val="000000"/>
                </a:solidFill>
              </a:rPr>
              <a:t>Input:</a:t>
            </a:r>
            <a:r>
              <a:rPr lang="en-US" sz="2000">
                <a:solidFill>
                  <a:srgbClr val="000000"/>
                </a:solidFill>
              </a:rPr>
              <a:t> n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solidFill>
                  <a:srgbClr val="000000"/>
                </a:solidFill>
              </a:rPr>
              <a:t>Output:</a:t>
            </a:r>
            <a:r>
              <a:rPr lang="en-US" sz="2000">
                <a:solidFill>
                  <a:srgbClr val="000000"/>
                </a:solidFill>
              </a:rPr>
              <a:t> sum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	sum </a:t>
            </a:r>
            <a:r>
              <a:rPr lang="en-US" sz="2000">
                <a:solidFill>
                  <a:srgbClr val="000000"/>
                </a:solidFill>
                <a:latin typeface="Symbol" pitchFamily="16" charset="2"/>
              </a:rPr>
              <a:t></a:t>
            </a:r>
            <a:r>
              <a:rPr lang="en-US" sz="2000">
                <a:solidFill>
                  <a:srgbClr val="000000"/>
                </a:solidFill>
              </a:rPr>
              <a:t> 0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	i </a:t>
            </a:r>
            <a:r>
              <a:rPr lang="en-US" sz="2000">
                <a:solidFill>
                  <a:srgbClr val="000000"/>
                </a:solidFill>
                <a:latin typeface="Symbol" pitchFamily="16" charset="2"/>
              </a:rPr>
              <a:t></a:t>
            </a:r>
            <a:r>
              <a:rPr lang="en-US" sz="2000">
                <a:solidFill>
                  <a:srgbClr val="000000"/>
                </a:solidFill>
              </a:rPr>
              <a:t> 1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	Repeat the following three steps while i </a:t>
            </a:r>
            <a:r>
              <a:rPr lang="en-US" sz="2000">
                <a:solidFill>
                  <a:srgbClr val="000000"/>
                </a:solidFill>
                <a:latin typeface="Symbol" pitchFamily="16" charset="2"/>
              </a:rPr>
              <a:t></a:t>
            </a:r>
            <a:r>
              <a:rPr lang="en-US" sz="2000">
                <a:solidFill>
                  <a:srgbClr val="000000"/>
                </a:solidFill>
              </a:rPr>
              <a:t> n: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		sq </a:t>
            </a:r>
            <a:r>
              <a:rPr lang="en-US" sz="2000">
                <a:solidFill>
                  <a:srgbClr val="000000"/>
                </a:solidFill>
                <a:latin typeface="Symbol" pitchFamily="16" charset="2"/>
              </a:rPr>
              <a:t></a:t>
            </a:r>
            <a:r>
              <a:rPr lang="en-US" sz="2000">
                <a:solidFill>
                  <a:srgbClr val="000000"/>
                </a:solidFill>
              </a:rPr>
              <a:t> i * i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		sum </a:t>
            </a:r>
            <a:r>
              <a:rPr lang="en-US" sz="2000">
                <a:solidFill>
                  <a:srgbClr val="000000"/>
                </a:solidFill>
                <a:latin typeface="Symbol" pitchFamily="16" charset="2"/>
              </a:rPr>
              <a:t></a:t>
            </a:r>
            <a:r>
              <a:rPr lang="en-US" sz="2000">
                <a:solidFill>
                  <a:srgbClr val="000000"/>
                </a:solidFill>
              </a:rPr>
              <a:t> sum + sq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		i </a:t>
            </a:r>
            <a:r>
              <a:rPr lang="en-US" sz="2000">
                <a:solidFill>
                  <a:srgbClr val="000000"/>
                </a:solidFill>
                <a:latin typeface="Symbol" pitchFamily="16" charset="2"/>
              </a:rPr>
              <a:t></a:t>
            </a:r>
            <a:r>
              <a:rPr lang="en-US" sz="2000">
                <a:solidFill>
                  <a:srgbClr val="000000"/>
                </a:solidFill>
              </a:rPr>
              <a:t> i + 1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40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8" dur="500"/>
                                        <p:tgtEl>
                                          <p:spTgt spid="409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1" dur="500"/>
                                        <p:tgtEl>
                                          <p:spTgt spid="409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F7E5FC0-F959-4CAF-B20F-7F0C702AD45E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4</a:t>
            </a:fld>
            <a:endParaRPr lang="en-US" sz="1200" dirty="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457200" y="762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This Course 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507413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12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400" dirty="0">
                <a:solidFill>
                  <a:srgbClr val="000000"/>
                </a:solidFill>
              </a:rPr>
              <a:t>Introduction to Computer &amp; Programming</a:t>
            </a:r>
          </a:p>
          <a:p>
            <a:pPr eaLnBrk="1" hangingPunct="1">
              <a:spcBef>
                <a:spcPts val="2125"/>
              </a:spcBef>
              <a:buClr>
                <a:srgbClr val="003399"/>
              </a:buClr>
              <a:buFont typeface="Wingdings" charset="2"/>
              <a:buChar char=""/>
            </a:pPr>
            <a:endParaRPr lang="en-US" sz="3400" dirty="0">
              <a:solidFill>
                <a:srgbClr val="000000"/>
              </a:solidFill>
            </a:endParaRPr>
          </a:p>
          <a:p>
            <a:pPr marL="0" lvl="0" indent="0" algn="ctr" eaLnBrk="1" hangingPunct="1">
              <a:spcBef>
                <a:spcPts val="2813"/>
              </a:spcBef>
              <a:buClrTx/>
              <a:tabLst/>
            </a:pPr>
            <a:r>
              <a:rPr lang="en-US" sz="4500" dirty="0">
                <a:solidFill>
                  <a:srgbClr val="000000"/>
                </a:solidFill>
              </a:rPr>
              <a:t>How to use computers to solve our problems</a:t>
            </a:r>
          </a:p>
          <a:p>
            <a:pPr eaLnBrk="1" hangingPunct="1">
              <a:spcBef>
                <a:spcPts val="2250"/>
              </a:spcBef>
              <a:buClrTx/>
              <a:buFontTx/>
              <a:buNone/>
            </a:pPr>
            <a:endParaRPr lang="en-US" sz="4800" dirty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ts val="2125"/>
              </a:spcBef>
              <a:buClr>
                <a:srgbClr val="003399"/>
              </a:buClr>
              <a:buFont typeface="Wingdings" charset="2"/>
              <a:buChar char=""/>
              <a:tabLst/>
            </a:pPr>
            <a:r>
              <a:rPr lang="en-US" sz="2800" dirty="0">
                <a:solidFill>
                  <a:srgbClr val="000000"/>
                </a:solidFill>
              </a:rPr>
              <a:t>The problems are </a:t>
            </a:r>
            <a:r>
              <a:rPr lang="en-US" sz="2800" i="1" dirty="0">
                <a:solidFill>
                  <a:srgbClr val="C00000"/>
                </a:solidFill>
              </a:rPr>
              <a:t>computational</a:t>
            </a:r>
            <a:r>
              <a:rPr lang="en-US" sz="2800" dirty="0">
                <a:solidFill>
                  <a:srgbClr val="000000"/>
                </a:solidFill>
              </a:rPr>
              <a:t> problems </a:t>
            </a:r>
          </a:p>
          <a:p>
            <a:pPr eaLnBrk="1" hangingPunct="1">
              <a:spcBef>
                <a:spcPts val="2250"/>
              </a:spcBef>
              <a:buClrTx/>
              <a:buFontTx/>
              <a:buNone/>
            </a:pPr>
            <a:endParaRPr lang="en-US" sz="36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B1EA6A4-F27E-4799-A197-2C76EB9E42D2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40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40963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Algorithms: Description (cont’d)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6868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019175" indent="-347663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Flowcharts and Pseudo-code are for humans not for computer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Computer </a:t>
            </a:r>
            <a:r>
              <a:rPr lang="en-US" sz="2800">
                <a:solidFill>
                  <a:srgbClr val="CC0000"/>
                </a:solidFill>
              </a:rPr>
              <a:t>cannot</a:t>
            </a:r>
            <a:r>
              <a:rPr lang="en-US" sz="2800">
                <a:solidFill>
                  <a:srgbClr val="000000"/>
                </a:solidFill>
              </a:rPr>
              <a:t> run them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What can computer run?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Instructions in main memory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The instructions are in “</a:t>
            </a:r>
            <a:r>
              <a:rPr lang="en-US" sz="2800">
                <a:solidFill>
                  <a:srgbClr val="CC0000"/>
                </a:solidFill>
              </a:rPr>
              <a:t>011100001</a:t>
            </a:r>
            <a:r>
              <a:rPr lang="en-US" sz="2800">
                <a:solidFill>
                  <a:srgbClr val="000000"/>
                </a:solidFill>
              </a:rPr>
              <a:t>…” format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To use computers </a:t>
            </a:r>
          </a:p>
          <a:p>
            <a:pPr lvl="2" eaLnBrk="1" hangingPunct="1"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600">
                <a:solidFill>
                  <a:srgbClr val="000000"/>
                </a:solidFill>
              </a:rPr>
              <a:t>We should describe your algorithm in “01” format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CC0000"/>
                </a:solidFill>
              </a:rPr>
              <a:t>????? </a:t>
            </a:r>
            <a:r>
              <a:rPr lang="en-US" sz="2800">
                <a:solidFill>
                  <a:srgbClr val="CC0000"/>
                </a:solidFill>
                <a:latin typeface="Wingdings" charset="2"/>
              </a:rPr>
              <a:t></a:t>
            </a:r>
            <a:r>
              <a:rPr lang="en-US" sz="2800">
                <a:solidFill>
                  <a:srgbClr val="CC0000"/>
                </a:solidFill>
              </a:rPr>
              <a:t> </a:t>
            </a:r>
            <a:r>
              <a:rPr lang="en-US" sz="2800">
                <a:solidFill>
                  <a:srgbClr val="CC0000"/>
                </a:solidFill>
                <a:latin typeface="Wingdings" charset="2"/>
              </a:rPr>
              <a:t>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5" dur="500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8" dur="500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1" dur="500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4" dur="500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0" dur="500"/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9F13772-6A8D-483D-9703-973FE5DC1D30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41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41987" name="Text Box 2"/>
          <p:cNvSpPr txBox="1">
            <a:spLocks noChangeArrowheads="1"/>
          </p:cNvSpPr>
          <p:nvPr/>
        </p:nvSpPr>
        <p:spPr bwMode="auto">
          <a:xfrm>
            <a:off x="457200" y="762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</a:t>
            </a:r>
          </a:p>
        </p:txBody>
      </p:sp>
      <p:sp>
        <p:nvSpPr>
          <p:cNvPr id="41988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What is this course?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Computer organization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C2C2C2"/>
                </a:solidFill>
              </a:rPr>
              <a:t>Hardware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C2C2C2"/>
                </a:solidFill>
              </a:rPr>
              <a:t>Software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Algorithms &amp; Programming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C2C2C2"/>
                </a:solidFill>
              </a:rPr>
              <a:t>Algorithm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Programming Language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Solving problems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0BFF0A6-F165-4C85-95DC-35197213AB4E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42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4301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Programming Language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313184" y="1124744"/>
            <a:ext cx="915536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  <a:defRPr/>
            </a:pPr>
            <a:r>
              <a:rPr lang="en-US" sz="2400" dirty="0"/>
              <a:t>Programming languages are the tools to describe your algorithms for computers</a:t>
            </a:r>
          </a:p>
          <a:p>
            <a:pPr lvl="1">
              <a:spcBef>
                <a:spcPts val="0"/>
              </a:spcBef>
              <a:buClr>
                <a:srgbClr val="003399"/>
              </a:buClr>
              <a:buFont typeface="Wingdings" charset="2"/>
              <a:buChar char=""/>
              <a:defRPr/>
            </a:pPr>
            <a:r>
              <a:rPr lang="en-US" sz="2400" dirty="0"/>
              <a:t>Software is developed by programming languages</a:t>
            </a:r>
          </a:p>
          <a:p>
            <a:pPr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  <a:defRPr/>
            </a:pPr>
            <a:r>
              <a:rPr lang="en-US" sz="2400" dirty="0">
                <a:solidFill>
                  <a:schemeClr val="tx1"/>
                </a:solidFill>
              </a:rPr>
              <a:t>New</a:t>
            </a:r>
            <a:r>
              <a:rPr lang="en-US" sz="2400" dirty="0" smtClean="0">
                <a:solidFill>
                  <a:schemeClr val="tx1"/>
                </a:solidFill>
              </a:rPr>
              <a:t> languages which is understandable by computers</a:t>
            </a:r>
            <a:endParaRPr lang="fa-IR" sz="2400" dirty="0" smtClean="0"/>
          </a:p>
          <a:p>
            <a:pPr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  <a:defRPr/>
            </a:pPr>
            <a:r>
              <a:rPr lang="en-US" sz="2400" dirty="0" smtClean="0"/>
              <a:t>When algorithm is described with a programming language</a:t>
            </a:r>
          </a:p>
          <a:p>
            <a:pPr lvl="1">
              <a:spcBef>
                <a:spcPts val="500"/>
              </a:spcBef>
              <a:buClr>
                <a:srgbClr val="006633"/>
              </a:buClr>
              <a:buSzPct val="85000"/>
              <a:buFont typeface="Wingdings" charset="2"/>
              <a:buChar char=""/>
              <a:defRPr/>
            </a:pPr>
            <a:r>
              <a:rPr lang="en-US" sz="2400" dirty="0" smtClean="0"/>
              <a:t>It </a:t>
            </a:r>
            <a:r>
              <a:rPr lang="en-US" sz="2400" dirty="0">
                <a:solidFill>
                  <a:srgbClr val="CC0000"/>
                </a:solidFill>
              </a:rPr>
              <a:t>cannot</a:t>
            </a:r>
            <a:r>
              <a:rPr lang="en-US" sz="2400" dirty="0"/>
              <a:t> be run on computer </a:t>
            </a:r>
            <a:r>
              <a:rPr lang="en-US" sz="2400" dirty="0">
                <a:solidFill>
                  <a:srgbClr val="CC0000"/>
                </a:solidFill>
              </a:rPr>
              <a:t>directly</a:t>
            </a:r>
            <a:r>
              <a:rPr lang="en-US" sz="2400" dirty="0"/>
              <a:t> </a:t>
            </a:r>
            <a:r>
              <a:rPr lang="en-US" sz="2400" dirty="0" smtClean="0"/>
              <a:t>if the languages is not 011001001 </a:t>
            </a:r>
            <a:r>
              <a:rPr lang="en-US" sz="2400" dirty="0" smtClean="0">
                <a:latin typeface="Wingdings" charset="2"/>
              </a:rPr>
              <a:t></a:t>
            </a:r>
            <a:r>
              <a:rPr lang="en-US" sz="2400" dirty="0" smtClean="0"/>
              <a:t> </a:t>
            </a:r>
            <a:endParaRPr lang="en-US" sz="2400" dirty="0"/>
          </a:p>
          <a:p>
            <a:pPr lvl="1">
              <a:spcBef>
                <a:spcPts val="500"/>
              </a:spcBef>
              <a:buClr>
                <a:srgbClr val="006633"/>
              </a:buClr>
              <a:buSzPct val="85000"/>
              <a:buFont typeface="Wingdings" charset="2"/>
              <a:buChar char=""/>
              <a:defRPr/>
            </a:pPr>
            <a:r>
              <a:rPr lang="en-US" sz="2400" dirty="0"/>
              <a:t>There are some other programs that </a:t>
            </a:r>
            <a:r>
              <a:rPr lang="en-US" sz="2400" dirty="0">
                <a:solidFill>
                  <a:srgbClr val="CC0000"/>
                </a:solidFill>
              </a:rPr>
              <a:t>translate</a:t>
            </a:r>
            <a:r>
              <a:rPr lang="en-US" sz="2400" dirty="0"/>
              <a:t> the programming language to “010…”</a:t>
            </a:r>
          </a:p>
          <a:p>
            <a:pPr lvl="1">
              <a:spcBef>
                <a:spcPts val="500"/>
              </a:spcBef>
              <a:buClr>
                <a:srgbClr val="006633"/>
              </a:buClr>
              <a:buSzPct val="85000"/>
              <a:buFont typeface="Wingdings" charset="2"/>
              <a:buChar char=""/>
              <a:defRPr/>
            </a:pPr>
            <a:r>
              <a:rPr lang="en-US" sz="2400" dirty="0"/>
              <a:t>The output “0101…” </a:t>
            </a:r>
            <a:r>
              <a:rPr lang="en-US" sz="2400" dirty="0">
                <a:solidFill>
                  <a:srgbClr val="CC0000"/>
                </a:solidFill>
              </a:rPr>
              <a:t>can</a:t>
            </a:r>
            <a:r>
              <a:rPr lang="en-US" sz="2400" dirty="0"/>
              <a:t> run on computers </a:t>
            </a:r>
            <a:r>
              <a:rPr lang="en-US" sz="2400" dirty="0" smtClean="0">
                <a:solidFill>
                  <a:srgbClr val="CC0000"/>
                </a:solidFill>
                <a:latin typeface="Wingdings" charset="2"/>
              </a:rPr>
              <a:t></a:t>
            </a:r>
            <a:endParaRPr lang="en-US" sz="2400" dirty="0">
              <a:solidFill>
                <a:srgbClr val="CC0000"/>
              </a:solidFill>
              <a:latin typeface="Wingdings" charset="2"/>
            </a:endParaRPr>
          </a:p>
          <a:p>
            <a:pPr marL="0" lvl="0" indent="0"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  <a:tabLst/>
              <a:defRPr/>
            </a:pPr>
            <a:r>
              <a:rPr lang="en-US" sz="2400" dirty="0" smtClean="0"/>
              <a:t>Human languages is not used. Why?</a:t>
            </a:r>
            <a:endParaRPr lang="fa-IR" sz="2400" dirty="0">
              <a:solidFill>
                <a:srgbClr val="FFFFFF"/>
              </a:solidFill>
            </a:endParaRPr>
          </a:p>
          <a:p>
            <a:pPr>
              <a:spcBef>
                <a:spcPts val="500"/>
              </a:spcBef>
              <a:buClr>
                <a:srgbClr val="006633"/>
              </a:buClr>
              <a:buSzPct val="85000"/>
              <a:buFont typeface="Wingdings" charset="2"/>
              <a:buChar char=""/>
              <a:defRPr/>
            </a:pPr>
            <a:endParaRPr lang="en-US" sz="2400" dirty="0" smtClean="0">
              <a:solidFill>
                <a:srgbClr val="CC0000"/>
              </a:solidFill>
              <a:latin typeface="Wingdings" charset="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B292A0B-A930-4E32-99B4-B83083F11F3E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43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4403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400">
                <a:solidFill>
                  <a:srgbClr val="293A83"/>
                </a:solidFill>
              </a:rPr>
              <a:t>Programming Language: Machine Level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457200" y="1120775"/>
            <a:ext cx="8686800" cy="528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Computer’s native language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What is saved in the main memory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The processor architecture specifies the format of 01s, </a:t>
            </a:r>
            <a:r>
              <a:rPr lang="en-US" sz="3200">
                <a:solidFill>
                  <a:srgbClr val="CC0000"/>
                </a:solidFill>
              </a:rPr>
              <a:t>machine depended</a:t>
            </a:r>
            <a:r>
              <a:rPr lang="en-US" sz="3200">
                <a:solidFill>
                  <a:srgbClr val="000000"/>
                </a:solidFill>
              </a:rPr>
              <a:t>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Example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99"/>
                </a:solidFill>
                <a:ea typeface="新細明體" pitchFamily="16" charset="-120"/>
              </a:rPr>
              <a:t>Add two numbers: </a:t>
            </a:r>
            <a:r>
              <a:rPr lang="en-GB" sz="2800" b="1">
                <a:solidFill>
                  <a:srgbClr val="000000"/>
                </a:solidFill>
                <a:latin typeface="Courier New" pitchFamily="49" charset="0"/>
              </a:rPr>
              <a:t>00100111 1010 0101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Completely incomprehensible to most people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endParaRPr lang="en-US" sz="32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5" dur="500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74A35A3-8E0A-4C4D-B37E-4014D5FB26A7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44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Programming Language: Assembly 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458200" cy="5116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>
                <a:solidFill>
                  <a:srgbClr val="000000"/>
                </a:solidFill>
              </a:rPr>
              <a:t>Programming based on mnemonics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>
                <a:solidFill>
                  <a:srgbClr val="000000"/>
                </a:solidFill>
              </a:rPr>
              <a:t>There are </a:t>
            </a:r>
            <a:r>
              <a:rPr lang="en-US" sz="2400">
                <a:solidFill>
                  <a:srgbClr val="CC0000"/>
                </a:solidFill>
              </a:rPr>
              <a:t>one-to-one mapping</a:t>
            </a:r>
            <a:r>
              <a:rPr lang="en-US" sz="2400">
                <a:solidFill>
                  <a:srgbClr val="000000"/>
                </a:solidFill>
              </a:rPr>
              <a:t> between machine language and assembly mnemonics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2000"/>
              </a:spcBef>
              <a:buClrTx/>
              <a:buFontTx/>
              <a:buNone/>
            </a:pPr>
            <a:endParaRPr lang="en-US" sz="320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>
                <a:solidFill>
                  <a:srgbClr val="000000"/>
                </a:solidFill>
              </a:rPr>
              <a:t>Example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>
                <a:solidFill>
                  <a:srgbClr val="000000"/>
                </a:solidFill>
              </a:rPr>
              <a:t>	</a:t>
            </a:r>
            <a:r>
              <a:rPr lang="en-US" sz="21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load  r1, [4000]</a:t>
            </a:r>
            <a:r>
              <a:rPr lang="en-US" sz="2400">
                <a:solidFill>
                  <a:srgbClr val="000000"/>
                </a:solidFill>
              </a:rPr>
              <a:t>  ; read content of address 4000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>
                <a:solidFill>
                  <a:srgbClr val="000000"/>
                </a:solidFill>
              </a:rPr>
              <a:t>	</a:t>
            </a:r>
            <a:r>
              <a:rPr lang="en-US" sz="21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add   r1, 1</a:t>
            </a:r>
            <a:r>
              <a:rPr lang="en-US" sz="2400">
                <a:solidFill>
                  <a:srgbClr val="000000"/>
                </a:solidFill>
              </a:rPr>
              <a:t>            ; add 1 to CPU register r1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solidFill>
                  <a:srgbClr val="000000"/>
                </a:solidFill>
              </a:rPr>
              <a:t>    </a:t>
            </a:r>
            <a:r>
              <a:rPr lang="en-US" sz="21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store [5000], r1</a:t>
            </a:r>
            <a:r>
              <a:rPr lang="en-US" sz="2400">
                <a:solidFill>
                  <a:srgbClr val="000000"/>
                </a:solidFill>
              </a:rPr>
              <a:t>  ; save the result in location 5000</a:t>
            </a:r>
          </a:p>
        </p:txBody>
      </p:sp>
      <p:pic>
        <p:nvPicPr>
          <p:cNvPr id="4506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514600"/>
            <a:ext cx="5257800" cy="186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46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B69320F-0C65-45C1-8B04-64A0D4FE47DD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45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46083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800">
                <a:solidFill>
                  <a:srgbClr val="293A83"/>
                </a:solidFill>
              </a:rPr>
              <a:t>Programming Language: High Level</a:t>
            </a:r>
          </a:p>
        </p:txBody>
      </p:sp>
      <p:sp>
        <p:nvSpPr>
          <p:cNvPr id="46084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458200" cy="524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9925" indent="-322263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87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000" dirty="0">
                <a:solidFill>
                  <a:srgbClr val="000000"/>
                </a:solidFill>
              </a:rPr>
              <a:t>Easy for programming, English-like keywords</a:t>
            </a:r>
          </a:p>
          <a:p>
            <a:pPr lvl="1" eaLnBrk="1" hangingPunct="1">
              <a:spcBef>
                <a:spcPts val="187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More similar to natural languages </a:t>
            </a:r>
          </a:p>
          <a:p>
            <a:pPr eaLnBrk="1" hangingPunct="1">
              <a:spcBef>
                <a:spcPts val="187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000" dirty="0">
                <a:solidFill>
                  <a:srgbClr val="000000"/>
                </a:solidFill>
              </a:rPr>
              <a:t>There isn’t one-to-one relation between high level statements and machine level statements</a:t>
            </a:r>
          </a:p>
          <a:p>
            <a:pPr eaLnBrk="1" hangingPunct="1">
              <a:spcBef>
                <a:spcPts val="187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000" dirty="0">
                <a:solidFill>
                  <a:srgbClr val="000000"/>
                </a:solidFill>
              </a:rPr>
              <a:t>Example: C, C++, Pascal, Java, PHP, Python </a:t>
            </a:r>
          </a:p>
          <a:p>
            <a:pPr eaLnBrk="1" hangingPunct="1">
              <a:spcBef>
                <a:spcPts val="187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000" dirty="0">
                <a:solidFill>
                  <a:srgbClr val="000000"/>
                </a:solidFill>
              </a:rPr>
              <a:t>Example:</a:t>
            </a:r>
          </a:p>
          <a:p>
            <a:pPr lvl="1" eaLnBrk="1" hangingPunct="1">
              <a:spcBef>
                <a:spcPts val="650"/>
              </a:spcBef>
              <a:buClrTx/>
              <a:buSzPct val="85000"/>
              <a:buFontTx/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xyz;</a:t>
            </a:r>
          </a:p>
          <a:p>
            <a:pPr lvl="1" eaLnBrk="1" hangingPunct="1">
              <a:spcBef>
                <a:spcPts val="650"/>
              </a:spcBef>
              <a:buClrTx/>
              <a:buSzPct val="85000"/>
              <a:buFontTx/>
              <a:buNone/>
            </a:pP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 eaLnBrk="1" hangingPunct="1">
              <a:spcBef>
                <a:spcPts val="650"/>
              </a:spcBef>
              <a:buClrTx/>
              <a:buSzPct val="85000"/>
              <a:buFontTx/>
              <a:buNone/>
            </a:pP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xyz + 1;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0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60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0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1"/>
          <p:cNvSpPr txBox="1">
            <a:spLocks noChangeArrowheads="1"/>
          </p:cNvSpPr>
          <p:nvPr/>
        </p:nvSpPr>
        <p:spPr bwMode="auto">
          <a:xfrm>
            <a:off x="304800" y="150813"/>
            <a:ext cx="8610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Translation of High Level Languages</a:t>
            </a:r>
          </a:p>
        </p:txBody>
      </p:sp>
      <p:sp>
        <p:nvSpPr>
          <p:cNvPr id="47107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Two types of translators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Interpreter (</a:t>
            </a:r>
            <a:r>
              <a:rPr lang="ar-SA" sz="2800" b="1" dirty="0">
                <a:solidFill>
                  <a:srgbClr val="000000"/>
                </a:solidFill>
                <a:cs typeface="B Nazanin" pitchFamily="2" charset="-78"/>
              </a:rPr>
              <a:t>مفسر</a:t>
            </a:r>
            <a:r>
              <a:rPr lang="en-US" sz="2800" dirty="0">
                <a:solidFill>
                  <a:srgbClr val="000000"/>
                </a:solidFill>
              </a:rPr>
              <a:t>)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Compiler (</a:t>
            </a:r>
            <a:r>
              <a:rPr lang="ar-SA" sz="2800" b="1" dirty="0">
                <a:solidFill>
                  <a:srgbClr val="000000"/>
                </a:solidFill>
                <a:cs typeface="B Nazanin" pitchFamily="2" charset="-78"/>
              </a:rPr>
              <a:t>مترجم</a:t>
            </a:r>
            <a:r>
              <a:rPr lang="en-US" sz="2800" dirty="0">
                <a:solidFill>
                  <a:srgbClr val="000000"/>
                </a:solidFill>
              </a:rPr>
              <a:t>)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Interpreter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Checks and runs program lines one-by-one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Easy, slow, and we need the interpreter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Compiler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Check all lines, creates executable output file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Fast and Stand alone program </a:t>
            </a:r>
          </a:p>
        </p:txBody>
      </p:sp>
      <p:sp>
        <p:nvSpPr>
          <p:cNvPr id="47108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0469945-EE09-4375-8DFF-EC7CD02C0D13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46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DDC037D-51BB-4131-BD31-4B6E15B2B820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47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4813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Compiler</a:t>
            </a:r>
          </a:p>
        </p:txBody>
      </p:sp>
      <p:sp>
        <p:nvSpPr>
          <p:cNvPr id="48132" name="Text Box 3"/>
          <p:cNvSpPr txBox="1">
            <a:spLocks noChangeArrowheads="1"/>
          </p:cNvSpPr>
          <p:nvPr/>
        </p:nvSpPr>
        <p:spPr bwMode="auto">
          <a:xfrm>
            <a:off x="304800" y="1260475"/>
            <a:ext cx="86868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87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000">
                <a:solidFill>
                  <a:srgbClr val="000000"/>
                </a:solidFill>
              </a:rPr>
              <a:t>Compiler </a:t>
            </a:r>
          </a:p>
          <a:p>
            <a:pPr lvl="1" eaLnBrk="1" hangingPunct="1">
              <a:lnSpc>
                <a:spcPct val="90000"/>
              </a:lnSpc>
              <a:spcBef>
                <a:spcPts val="65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600">
                <a:solidFill>
                  <a:srgbClr val="000000"/>
                </a:solidFill>
              </a:rPr>
              <a:t>A </a:t>
            </a:r>
            <a:r>
              <a:rPr lang="en-US" sz="2600">
                <a:solidFill>
                  <a:srgbClr val="C00000"/>
                </a:solidFill>
              </a:rPr>
              <a:t>set</a:t>
            </a:r>
            <a:r>
              <a:rPr lang="en-US" sz="2600">
                <a:solidFill>
                  <a:srgbClr val="000000"/>
                </a:solidFill>
              </a:rPr>
              <a:t> computer programs do the </a:t>
            </a:r>
            <a:r>
              <a:rPr lang="en-US" sz="2600">
                <a:solidFill>
                  <a:srgbClr val="CC0000"/>
                </a:solidFill>
              </a:rPr>
              <a:t>Compilation</a:t>
            </a:r>
          </a:p>
          <a:p>
            <a:pPr lvl="1" eaLnBrk="1" hangingPunct="1">
              <a:lnSpc>
                <a:spcPct val="90000"/>
              </a:lnSpc>
              <a:spcBef>
                <a:spcPts val="65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600">
                <a:solidFill>
                  <a:srgbClr val="CC0000"/>
                </a:solidFill>
              </a:rPr>
              <a:t>Preprocessor:</a:t>
            </a:r>
            <a:r>
              <a:rPr lang="en-US" sz="2600">
                <a:solidFill>
                  <a:srgbClr val="000000"/>
                </a:solidFill>
              </a:rPr>
              <a:t> Prepare file for compiler </a:t>
            </a:r>
          </a:p>
          <a:p>
            <a:pPr lvl="1" eaLnBrk="1" hangingPunct="1">
              <a:lnSpc>
                <a:spcPct val="90000"/>
              </a:lnSpc>
              <a:spcBef>
                <a:spcPts val="65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600">
                <a:solidFill>
                  <a:srgbClr val="CC0000"/>
                </a:solidFill>
              </a:rPr>
              <a:t>Compiler</a:t>
            </a:r>
            <a:r>
              <a:rPr lang="en-US" sz="2600">
                <a:solidFill>
                  <a:srgbClr val="000000"/>
                </a:solidFill>
              </a:rPr>
              <a:t>: Create assembly code</a:t>
            </a:r>
          </a:p>
          <a:p>
            <a:pPr lvl="1" eaLnBrk="1" hangingPunct="1">
              <a:lnSpc>
                <a:spcPct val="90000"/>
              </a:lnSpc>
              <a:spcBef>
                <a:spcPts val="65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600">
                <a:solidFill>
                  <a:srgbClr val="CC0000"/>
                </a:solidFill>
              </a:rPr>
              <a:t>Assembler</a:t>
            </a:r>
            <a:r>
              <a:rPr lang="en-US" sz="2600">
                <a:solidFill>
                  <a:srgbClr val="000000"/>
                </a:solidFill>
              </a:rPr>
              <a:t>: Convert assembly code to binary code</a:t>
            </a:r>
          </a:p>
          <a:p>
            <a:pPr lvl="1" eaLnBrk="1" hangingPunct="1">
              <a:lnSpc>
                <a:spcPct val="90000"/>
              </a:lnSpc>
              <a:spcBef>
                <a:spcPts val="65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600">
                <a:solidFill>
                  <a:srgbClr val="CC0000"/>
                </a:solidFill>
              </a:rPr>
              <a:t>Linker</a:t>
            </a:r>
            <a:r>
              <a:rPr lang="en-US" sz="2600">
                <a:solidFill>
                  <a:srgbClr val="000000"/>
                </a:solidFill>
              </a:rPr>
              <a:t>: Collect all required binary files (from libraries) into a single loadable file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600">
                <a:solidFill>
                  <a:srgbClr val="000000"/>
                </a:solidFill>
              </a:rPr>
              <a:t>Each language has its own compiler</a:t>
            </a:r>
            <a:r>
              <a:rPr lang="en-US" sz="2800">
                <a:solidFill>
                  <a:srgbClr val="000000"/>
                </a:solidFill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ts val="187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000">
                <a:solidFill>
                  <a:srgbClr val="000000"/>
                </a:solidFill>
              </a:rPr>
              <a:t>Usually compiler do all above steps, you just compile the file and get a executable file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A3A4695-E38F-4488-809F-A74C5ACAD0CC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48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4915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Building &amp; Running Program</a:t>
            </a:r>
          </a:p>
        </p:txBody>
      </p:sp>
      <p:sp>
        <p:nvSpPr>
          <p:cNvPr id="49156" name="Text Box 3"/>
          <p:cNvSpPr txBox="1">
            <a:spLocks noChangeArrowheads="1"/>
          </p:cNvSpPr>
          <p:nvPr/>
        </p:nvSpPr>
        <p:spPr bwMode="auto">
          <a:xfrm>
            <a:off x="762000" y="2286000"/>
            <a:ext cx="1752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CC0000"/>
                </a:solidFill>
              </a:rPr>
              <a:t>Source code</a:t>
            </a:r>
          </a:p>
        </p:txBody>
      </p:sp>
      <p:sp>
        <p:nvSpPr>
          <p:cNvPr id="49157" name="Rectangle 4"/>
          <p:cNvSpPr>
            <a:spLocks noChangeArrowheads="1"/>
          </p:cNvSpPr>
          <p:nvPr/>
        </p:nvSpPr>
        <p:spPr bwMode="auto">
          <a:xfrm>
            <a:off x="685800" y="2057400"/>
            <a:ext cx="1676400" cy="10668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8" name="Line 5"/>
          <p:cNvSpPr>
            <a:spLocks noChangeShapeType="1"/>
          </p:cNvSpPr>
          <p:nvPr/>
        </p:nvSpPr>
        <p:spPr bwMode="auto">
          <a:xfrm>
            <a:off x="2362200" y="2514600"/>
            <a:ext cx="11430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59" name="Rectangle 6"/>
          <p:cNvSpPr>
            <a:spLocks noChangeArrowheads="1"/>
          </p:cNvSpPr>
          <p:nvPr/>
        </p:nvSpPr>
        <p:spPr bwMode="auto">
          <a:xfrm>
            <a:off x="3505200" y="2057400"/>
            <a:ext cx="1676400" cy="10668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0" name="Text Box 7"/>
          <p:cNvSpPr txBox="1">
            <a:spLocks noChangeArrowheads="1"/>
          </p:cNvSpPr>
          <p:nvPr/>
        </p:nvSpPr>
        <p:spPr bwMode="auto">
          <a:xfrm>
            <a:off x="3810000" y="2254250"/>
            <a:ext cx="15240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CC0000"/>
                </a:solidFill>
              </a:rPr>
              <a:t>Assembly code</a:t>
            </a:r>
          </a:p>
        </p:txBody>
      </p:sp>
      <p:sp>
        <p:nvSpPr>
          <p:cNvPr id="49161" name="Text Box 8"/>
          <p:cNvSpPr txBox="1">
            <a:spLocks noChangeArrowheads="1"/>
          </p:cNvSpPr>
          <p:nvPr/>
        </p:nvSpPr>
        <p:spPr bwMode="auto">
          <a:xfrm>
            <a:off x="2438400" y="1981200"/>
            <a:ext cx="1143000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938"/>
              </a:spcBef>
              <a:buClrTx/>
              <a:buFontTx/>
              <a:buNone/>
            </a:pPr>
            <a:r>
              <a:rPr lang="en-US" sz="1500">
                <a:solidFill>
                  <a:srgbClr val="000000"/>
                </a:solidFill>
              </a:rPr>
              <a:t>Compiler</a:t>
            </a:r>
          </a:p>
        </p:txBody>
      </p:sp>
      <p:sp>
        <p:nvSpPr>
          <p:cNvPr id="49162" name="Line 9"/>
          <p:cNvSpPr>
            <a:spLocks noChangeShapeType="1"/>
          </p:cNvSpPr>
          <p:nvPr/>
        </p:nvSpPr>
        <p:spPr bwMode="auto">
          <a:xfrm>
            <a:off x="5181600" y="2514600"/>
            <a:ext cx="11430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3" name="Text Box 10"/>
          <p:cNvSpPr txBox="1">
            <a:spLocks noChangeArrowheads="1"/>
          </p:cNvSpPr>
          <p:nvPr/>
        </p:nvSpPr>
        <p:spPr bwMode="auto">
          <a:xfrm>
            <a:off x="5257800" y="1981200"/>
            <a:ext cx="1143000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938"/>
              </a:spcBef>
              <a:buClrTx/>
              <a:buFontTx/>
              <a:buNone/>
            </a:pPr>
            <a:r>
              <a:rPr lang="en-US" sz="1500">
                <a:solidFill>
                  <a:srgbClr val="000000"/>
                </a:solidFill>
              </a:rPr>
              <a:t>Assembler</a:t>
            </a:r>
          </a:p>
        </p:txBody>
      </p:sp>
      <p:sp>
        <p:nvSpPr>
          <p:cNvPr id="49164" name="Rectangle 11"/>
          <p:cNvSpPr>
            <a:spLocks noChangeArrowheads="1"/>
          </p:cNvSpPr>
          <p:nvPr/>
        </p:nvSpPr>
        <p:spPr bwMode="auto">
          <a:xfrm>
            <a:off x="6324600" y="2057400"/>
            <a:ext cx="1676400" cy="10668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5" name="Text Box 12"/>
          <p:cNvSpPr txBox="1">
            <a:spLocks noChangeArrowheads="1"/>
          </p:cNvSpPr>
          <p:nvPr/>
        </p:nvSpPr>
        <p:spPr bwMode="auto">
          <a:xfrm>
            <a:off x="6477000" y="2373313"/>
            <a:ext cx="1524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CC0000"/>
                </a:solidFill>
              </a:rPr>
              <a:t>Object code</a:t>
            </a:r>
          </a:p>
        </p:txBody>
      </p:sp>
      <p:sp>
        <p:nvSpPr>
          <p:cNvPr id="49166" name="Line 13"/>
          <p:cNvSpPr>
            <a:spLocks noChangeShapeType="1"/>
          </p:cNvSpPr>
          <p:nvPr/>
        </p:nvSpPr>
        <p:spPr bwMode="auto">
          <a:xfrm>
            <a:off x="6629400" y="3124200"/>
            <a:ext cx="1588" cy="1219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7" name="Text Box 14"/>
          <p:cNvSpPr txBox="1">
            <a:spLocks noChangeArrowheads="1"/>
          </p:cNvSpPr>
          <p:nvPr/>
        </p:nvSpPr>
        <p:spPr bwMode="auto">
          <a:xfrm>
            <a:off x="6705600" y="3505200"/>
            <a:ext cx="1143000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938"/>
              </a:spcBef>
              <a:buClrTx/>
              <a:buFontTx/>
              <a:buNone/>
            </a:pPr>
            <a:r>
              <a:rPr lang="en-US" sz="1500">
                <a:solidFill>
                  <a:srgbClr val="000000"/>
                </a:solidFill>
              </a:rPr>
              <a:t>Linker </a:t>
            </a:r>
          </a:p>
        </p:txBody>
      </p:sp>
      <p:sp>
        <p:nvSpPr>
          <p:cNvPr id="49168" name="Text Box 15"/>
          <p:cNvSpPr txBox="1">
            <a:spLocks noChangeArrowheads="1"/>
          </p:cNvSpPr>
          <p:nvPr/>
        </p:nvSpPr>
        <p:spPr bwMode="auto">
          <a:xfrm>
            <a:off x="7467600" y="4114800"/>
            <a:ext cx="1524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CC0000"/>
                </a:solidFill>
              </a:rPr>
              <a:t>Libraries</a:t>
            </a:r>
          </a:p>
        </p:txBody>
      </p:sp>
      <p:sp>
        <p:nvSpPr>
          <p:cNvPr id="49169" name="Line 16"/>
          <p:cNvSpPr>
            <a:spLocks noChangeShapeType="1"/>
          </p:cNvSpPr>
          <p:nvPr/>
        </p:nvSpPr>
        <p:spPr bwMode="auto">
          <a:xfrm flipH="1">
            <a:off x="6016625" y="4343400"/>
            <a:ext cx="122555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0" name="Rectangle 17"/>
          <p:cNvSpPr>
            <a:spLocks noChangeArrowheads="1"/>
          </p:cNvSpPr>
          <p:nvPr/>
        </p:nvSpPr>
        <p:spPr bwMode="auto">
          <a:xfrm>
            <a:off x="4343400" y="3810000"/>
            <a:ext cx="1676400" cy="10668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1" name="Text Box 18"/>
          <p:cNvSpPr txBox="1">
            <a:spLocks noChangeArrowheads="1"/>
          </p:cNvSpPr>
          <p:nvPr/>
        </p:nvSpPr>
        <p:spPr bwMode="auto">
          <a:xfrm>
            <a:off x="4572000" y="4038600"/>
            <a:ext cx="15240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CC0000"/>
                </a:solidFill>
              </a:rPr>
              <a:t>Executable  code</a:t>
            </a:r>
          </a:p>
        </p:txBody>
      </p:sp>
      <p:sp>
        <p:nvSpPr>
          <p:cNvPr id="49172" name="Line 19"/>
          <p:cNvSpPr>
            <a:spLocks noChangeShapeType="1"/>
          </p:cNvSpPr>
          <p:nvPr/>
        </p:nvSpPr>
        <p:spPr bwMode="auto">
          <a:xfrm flipH="1">
            <a:off x="1673225" y="4419600"/>
            <a:ext cx="267335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3" name="Text Box 20"/>
          <p:cNvSpPr txBox="1">
            <a:spLocks noChangeArrowheads="1"/>
          </p:cNvSpPr>
          <p:nvPr/>
        </p:nvSpPr>
        <p:spPr bwMode="auto">
          <a:xfrm>
            <a:off x="2743200" y="4022725"/>
            <a:ext cx="1143000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938"/>
              </a:spcBef>
              <a:buClrTx/>
              <a:buFontTx/>
              <a:buNone/>
            </a:pPr>
            <a:r>
              <a:rPr lang="en-US" sz="1500">
                <a:solidFill>
                  <a:srgbClr val="000000"/>
                </a:solidFill>
              </a:rPr>
              <a:t>Loader</a:t>
            </a:r>
          </a:p>
        </p:txBody>
      </p:sp>
      <p:sp>
        <p:nvSpPr>
          <p:cNvPr id="49174" name="Rectangle 21"/>
          <p:cNvSpPr>
            <a:spLocks noChangeArrowheads="1"/>
          </p:cNvSpPr>
          <p:nvPr/>
        </p:nvSpPr>
        <p:spPr bwMode="auto">
          <a:xfrm>
            <a:off x="2133600" y="4800600"/>
            <a:ext cx="1676400" cy="10668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5" name="Text Box 22"/>
          <p:cNvSpPr txBox="1">
            <a:spLocks noChangeArrowheads="1"/>
          </p:cNvSpPr>
          <p:nvPr/>
        </p:nvSpPr>
        <p:spPr bwMode="auto">
          <a:xfrm>
            <a:off x="2362200" y="5073650"/>
            <a:ext cx="15240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CC0000"/>
                </a:solidFill>
              </a:rPr>
              <a:t>Operating System</a:t>
            </a:r>
          </a:p>
        </p:txBody>
      </p:sp>
      <p:sp>
        <p:nvSpPr>
          <p:cNvPr id="49176" name="Line 23"/>
          <p:cNvSpPr>
            <a:spLocks noChangeShapeType="1"/>
          </p:cNvSpPr>
          <p:nvPr/>
        </p:nvSpPr>
        <p:spPr bwMode="auto">
          <a:xfrm flipV="1">
            <a:off x="2971800" y="4416425"/>
            <a:ext cx="1588" cy="3873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7" name="Oval 24"/>
          <p:cNvSpPr>
            <a:spLocks noChangeArrowheads="1"/>
          </p:cNvSpPr>
          <p:nvPr/>
        </p:nvSpPr>
        <p:spPr bwMode="auto">
          <a:xfrm>
            <a:off x="533400" y="3962400"/>
            <a:ext cx="1143000" cy="1066800"/>
          </a:xfrm>
          <a:prstGeom prst="ellips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8" name="Text Box 25"/>
          <p:cNvSpPr txBox="1">
            <a:spLocks noChangeArrowheads="1"/>
          </p:cNvSpPr>
          <p:nvPr/>
        </p:nvSpPr>
        <p:spPr bwMode="auto">
          <a:xfrm>
            <a:off x="609600" y="4267200"/>
            <a:ext cx="1066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</a:rPr>
              <a:t>Running</a:t>
            </a:r>
          </a:p>
        </p:txBody>
      </p:sp>
      <p:sp>
        <p:nvSpPr>
          <p:cNvPr id="49179" name="Rectangle 26"/>
          <p:cNvSpPr>
            <a:spLocks noChangeArrowheads="1"/>
          </p:cNvSpPr>
          <p:nvPr/>
        </p:nvSpPr>
        <p:spPr bwMode="auto">
          <a:xfrm>
            <a:off x="7239000" y="3886200"/>
            <a:ext cx="1676400" cy="10668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0EA955A-DD70-4FF1-8CF5-9B14DA5E1A6A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49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50179" name="Text Box 2"/>
          <p:cNvSpPr txBox="1">
            <a:spLocks noChangeArrowheads="1"/>
          </p:cNvSpPr>
          <p:nvPr/>
        </p:nvSpPr>
        <p:spPr bwMode="auto">
          <a:xfrm>
            <a:off x="457200" y="762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</a:t>
            </a:r>
          </a:p>
        </p:txBody>
      </p:sp>
      <p:sp>
        <p:nvSpPr>
          <p:cNvPr id="50180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What is this course?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Computer organization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C2C2C2"/>
                </a:solidFill>
              </a:rPr>
              <a:t>Hardware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C2C2C2"/>
                </a:solidFill>
              </a:rPr>
              <a:t>Software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Algorithms &amp; Programming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C2C2C2"/>
                </a:solidFill>
              </a:rPr>
              <a:t>Algorithm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C2C2C2"/>
                </a:solidFill>
              </a:rPr>
              <a:t>Programming Language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Solving problems </a:t>
            </a:r>
            <a:r>
              <a:rPr lang="en-US" sz="3200" i="1" dirty="0">
                <a:solidFill>
                  <a:srgbClr val="C00000"/>
                </a:solidFill>
              </a:rPr>
              <a:t>using computers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E4CB6CC-7790-4FE0-8CD1-CE9CFA1AAD27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5</a:t>
            </a:fld>
            <a:endParaRPr lang="en-US" sz="1200" dirty="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457200" y="762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This Course (cont’d)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457200" y="1124744"/>
            <a:ext cx="82296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What we learn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Overall overview of computer organization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 smtClean="0">
                <a:solidFill>
                  <a:srgbClr val="000000"/>
                </a:solidFill>
              </a:rPr>
              <a:t>Problem solving steps</a:t>
            </a:r>
          </a:p>
          <a:p>
            <a:pPr lvl="2" eaLnBrk="1" hangingPunct="1">
              <a:spcBef>
                <a:spcPts val="600"/>
              </a:spcBef>
              <a:buClr>
                <a:srgbClr val="CC0000"/>
              </a:buClr>
              <a:buSzPct val="75000"/>
              <a:buFont typeface="Wingdings" charset="2"/>
              <a:buChar char=""/>
              <a:tabLst/>
            </a:pPr>
            <a:r>
              <a:rPr lang="en-US" sz="2000" dirty="0">
                <a:solidFill>
                  <a:srgbClr val="000000"/>
                </a:solidFill>
              </a:rPr>
              <a:t>Algorithm </a:t>
            </a:r>
            <a:r>
              <a:rPr lang="en-US" sz="2000" dirty="0" smtClean="0">
                <a:solidFill>
                  <a:srgbClr val="000000"/>
                </a:solidFill>
              </a:rPr>
              <a:t>design</a:t>
            </a:r>
          </a:p>
          <a:p>
            <a:pPr lvl="2" eaLnBrk="1" hangingPunct="1">
              <a:spcBef>
                <a:spcPts val="600"/>
              </a:spcBef>
              <a:buClr>
                <a:srgbClr val="CC0000"/>
              </a:buClr>
              <a:buSzPct val="75000"/>
              <a:buFont typeface="Wingdings" charset="2"/>
              <a:buChar char=""/>
              <a:tabLst/>
            </a:pPr>
            <a:r>
              <a:rPr lang="en-US" sz="2000" dirty="0">
                <a:solidFill>
                  <a:srgbClr val="000000"/>
                </a:solidFill>
              </a:rPr>
              <a:t>A programming language: the </a:t>
            </a:r>
            <a:r>
              <a:rPr lang="en-US" sz="2000" dirty="0" smtClean="0">
                <a:solidFill>
                  <a:srgbClr val="C00000"/>
                </a:solidFill>
              </a:rPr>
              <a:t>C</a:t>
            </a:r>
            <a:endParaRPr lang="en-US" sz="1000" dirty="0">
              <a:solidFill>
                <a:srgbClr val="CC0000"/>
              </a:solidFill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What we don’t learn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In depth computer hardware/software details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Most advanced algorithms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System programming using C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Other programming languages: Java, PHP, … </a:t>
            </a: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6732240" y="3719736"/>
            <a:ext cx="1368152" cy="429344"/>
          </a:xfrm>
          <a:prstGeom prst="wedgeRoundRectCallout">
            <a:avLst>
              <a:gd name="adj1" fmla="val -51957"/>
              <a:gd name="adj2" fmla="val 93820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CA, OS, …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6048164" y="4725144"/>
            <a:ext cx="1368152" cy="429344"/>
          </a:xfrm>
          <a:prstGeom prst="wedgeRoundRectCallout">
            <a:avLst>
              <a:gd name="adj1" fmla="val -96186"/>
              <a:gd name="adj2" fmla="val 21784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Alg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, DS, …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6660232" y="5303912"/>
            <a:ext cx="1368152" cy="429344"/>
          </a:xfrm>
          <a:prstGeom prst="wedgeRoundRectCallout">
            <a:avLst>
              <a:gd name="adj1" fmla="val -98152"/>
              <a:gd name="adj2" fmla="val -140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OS, …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6029109" y="6384565"/>
            <a:ext cx="1368152" cy="429344"/>
          </a:xfrm>
          <a:prstGeom prst="wedgeRoundRectCallout">
            <a:avLst>
              <a:gd name="adj1" fmla="val 4066"/>
              <a:gd name="adj2" fmla="val -109760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AP, IE, 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EEA9406-78E7-436C-A024-652BD8843AE8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50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51203" name="Text Box 2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Solving Problems</a:t>
            </a: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6183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How to solve problems using computers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Develop a </a:t>
            </a:r>
            <a:r>
              <a:rPr lang="en-US" sz="2800">
                <a:solidFill>
                  <a:srgbClr val="CC0000"/>
                </a:solidFill>
              </a:rPr>
              <a:t>program</a:t>
            </a:r>
            <a:r>
              <a:rPr lang="en-US" sz="2800">
                <a:solidFill>
                  <a:srgbClr val="000000"/>
                </a:solidFill>
              </a:rPr>
              <a:t> for it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Steps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Analysis: Input, output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Algorithm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Coding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Compile </a:t>
            </a:r>
            <a:r>
              <a:rPr lang="en-US" sz="2800">
                <a:solidFill>
                  <a:srgbClr val="000000"/>
                </a:solidFill>
                <a:latin typeface="Wingdings" charset="2"/>
              </a:rPr>
              <a:t></a:t>
            </a:r>
            <a:r>
              <a:rPr lang="en-US" sz="2800">
                <a:solidFill>
                  <a:srgbClr val="000000"/>
                </a:solidFill>
              </a:rPr>
              <a:t> program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Execution </a:t>
            </a:r>
            <a:r>
              <a:rPr lang="en-US" sz="2800">
                <a:solidFill>
                  <a:srgbClr val="000000"/>
                </a:solidFill>
                <a:latin typeface="Wingdings" charset="2"/>
              </a:rPr>
              <a:t></a:t>
            </a:r>
            <a:r>
              <a:rPr lang="en-US" sz="2800">
                <a:solidFill>
                  <a:srgbClr val="000000"/>
                </a:solidFill>
              </a:rPr>
              <a:t> test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Documentation </a:t>
            </a:r>
          </a:p>
          <a:p>
            <a:pPr lvl="1" eaLnBrk="1" hangingPunct="1">
              <a:spcBef>
                <a:spcPts val="700"/>
              </a:spcBef>
              <a:buClrTx/>
              <a:buSzPct val="85000"/>
              <a:buFontTx/>
              <a:buNone/>
            </a:pPr>
            <a:endParaRPr lang="en-US" sz="2800">
              <a:solidFill>
                <a:srgbClr val="000000"/>
              </a:solidFill>
            </a:endParaRP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endParaRPr lang="en-US" sz="28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370E157-49B6-4D9E-92C3-9F4AF8A9EFCF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51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52227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Solving Problems: Analysis </a:t>
            </a: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229600" cy="531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12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GB" sz="3400">
                <a:solidFill>
                  <a:srgbClr val="000000"/>
                </a:solidFill>
              </a:rPr>
              <a:t>Problem solving process consists of </a:t>
            </a:r>
          </a:p>
          <a:p>
            <a:pPr eaLnBrk="1" hangingPunct="1">
              <a:spcBef>
                <a:spcPts val="2125"/>
              </a:spcBef>
              <a:buClrTx/>
              <a:buFontTx/>
              <a:buNone/>
            </a:pPr>
            <a:r>
              <a:rPr lang="en-GB" sz="3400">
                <a:solidFill>
                  <a:srgbClr val="000000"/>
                </a:solidFill>
              </a:rPr>
              <a:t>		Input </a:t>
            </a:r>
            <a:r>
              <a:rPr lang="en-GB" sz="3400">
                <a:solidFill>
                  <a:srgbClr val="000000"/>
                </a:solidFill>
                <a:latin typeface="Wingdings" charset="2"/>
              </a:rPr>
              <a:t></a:t>
            </a:r>
            <a:r>
              <a:rPr lang="en-GB" sz="3400">
                <a:solidFill>
                  <a:srgbClr val="000000"/>
                </a:solidFill>
              </a:rPr>
              <a:t> Algorithm </a:t>
            </a:r>
            <a:r>
              <a:rPr lang="en-GB" sz="3400">
                <a:solidFill>
                  <a:srgbClr val="000000"/>
                </a:solidFill>
                <a:latin typeface="Wingdings" charset="2"/>
              </a:rPr>
              <a:t></a:t>
            </a:r>
            <a:r>
              <a:rPr lang="en-GB" sz="3400">
                <a:solidFill>
                  <a:srgbClr val="000000"/>
                </a:solidFill>
              </a:rPr>
              <a:t> Output</a:t>
            </a:r>
          </a:p>
          <a:p>
            <a:pPr eaLnBrk="1" hangingPunct="1">
              <a:spcBef>
                <a:spcPts val="212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GB" sz="3400">
                <a:solidFill>
                  <a:srgbClr val="000000"/>
                </a:solidFill>
              </a:rPr>
              <a:t>Determine what information is available as the input to your algorithm</a:t>
            </a:r>
          </a:p>
          <a:p>
            <a:pPr eaLnBrk="1" hangingPunct="1">
              <a:spcBef>
                <a:spcPts val="212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GB" sz="3400">
                <a:solidFill>
                  <a:srgbClr val="000000"/>
                </a:solidFill>
              </a:rPr>
              <a:t>Determine what information is desired as the output from your algorithm</a:t>
            </a:r>
          </a:p>
          <a:p>
            <a:pPr eaLnBrk="1" hangingPunct="1">
              <a:spcBef>
                <a:spcPts val="212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GB" sz="3400">
                <a:solidFill>
                  <a:srgbClr val="000000"/>
                </a:solidFill>
              </a:rPr>
              <a:t>What needs to be done on the input to produce the output? </a:t>
            </a:r>
            <a:r>
              <a:rPr lang="en-GB" sz="3400">
                <a:solidFill>
                  <a:srgbClr val="CC0000"/>
                </a:solidFill>
              </a:rPr>
              <a:t>Algorithm</a:t>
            </a:r>
            <a:r>
              <a:rPr lang="en-GB" sz="3400">
                <a:solidFill>
                  <a:srgbClr val="000000"/>
                </a:solidFill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6C0008D-E239-4A39-9E9E-A477F6957287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52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5325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Solving Problems: Algorithm </a:t>
            </a:r>
          </a:p>
        </p:txBody>
      </p:sp>
      <p:sp>
        <p:nvSpPr>
          <p:cNvPr id="53252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GB" sz="3200" dirty="0">
                <a:solidFill>
                  <a:srgbClr val="000000"/>
                </a:solidFill>
              </a:rPr>
              <a:t>Determine a series of steps that will transform the input data into the output results</a:t>
            </a:r>
          </a:p>
          <a:p>
            <a:pPr eaLnBrk="1" hangingPunct="1">
              <a:lnSpc>
                <a:spcPct val="8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GB" sz="3200" dirty="0">
                <a:solidFill>
                  <a:srgbClr val="000000"/>
                </a:solidFill>
              </a:rPr>
              <a:t>Find all the </a:t>
            </a:r>
            <a:r>
              <a:rPr lang="en-GB" sz="3200" dirty="0">
                <a:solidFill>
                  <a:srgbClr val="C00000"/>
                </a:solidFill>
              </a:rPr>
              <a:t>special cases </a:t>
            </a:r>
            <a:r>
              <a:rPr lang="en-GB" sz="3200" dirty="0">
                <a:solidFill>
                  <a:srgbClr val="000000"/>
                </a:solidFill>
              </a:rPr>
              <a:t>that the must be handled</a:t>
            </a:r>
          </a:p>
          <a:p>
            <a:pPr eaLnBrk="1" hangingPunct="1">
              <a:lnSpc>
                <a:spcPct val="8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GB" sz="3200" dirty="0">
                <a:solidFill>
                  <a:srgbClr val="000000"/>
                </a:solidFill>
              </a:rPr>
              <a:t>If necessary modify or redesign your series of steps so that all special cases are handled</a:t>
            </a:r>
          </a:p>
          <a:p>
            <a:pPr eaLnBrk="1" hangingPunct="1">
              <a:lnSpc>
                <a:spcPct val="8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GB" sz="3200" dirty="0">
                <a:solidFill>
                  <a:srgbClr val="000000"/>
                </a:solidFill>
              </a:rPr>
              <a:t>Verify your algorithm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C854CAB-179B-4641-9BE7-1106C579866F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53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5427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Solving Problems: Coding </a:t>
            </a:r>
          </a:p>
        </p:txBody>
      </p:sp>
      <p:sp>
        <p:nvSpPr>
          <p:cNvPr id="54276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4582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Describe your algorithm by a programming language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You must code exactly in the programming language </a:t>
            </a:r>
            <a:r>
              <a:rPr lang="en-US" sz="3200" dirty="0">
                <a:solidFill>
                  <a:srgbClr val="CC0000"/>
                </a:solidFill>
              </a:rPr>
              <a:t>syntax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Compiler itself is a program it isn’t a human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It is not intelligent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It just does the steps of the compiling algorithm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It does not understand what do you mean!!!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endParaRPr lang="en-US" sz="3200" dirty="0">
              <a:solidFill>
                <a:srgbClr val="CC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A3C446F-50C8-47B3-9DB0-3E5B714C5FB3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54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5529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Solving Program: Execution </a:t>
            </a:r>
          </a:p>
        </p:txBody>
      </p:sp>
      <p:sp>
        <p:nvSpPr>
          <p:cNvPr id="55300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019175" indent="-347663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Compiler generated the executable file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Run the executable code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First try to use simple </a:t>
            </a:r>
          </a:p>
          <a:p>
            <a:pPr lvl="2" eaLnBrk="1" hangingPunct="1"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600">
                <a:solidFill>
                  <a:srgbClr val="000000"/>
                </a:solidFill>
              </a:rPr>
              <a:t>Give the input</a:t>
            </a:r>
          </a:p>
          <a:p>
            <a:pPr lvl="2" eaLnBrk="1" hangingPunct="1"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600">
                <a:solidFill>
                  <a:srgbClr val="000000"/>
                </a:solidFill>
              </a:rPr>
              <a:t>Get results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Then try larger and complex inputs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CA0382E-84B1-4FA2-B9DF-9750CED68785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55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56323" name="Text Box 2"/>
          <p:cNvSpPr txBox="1">
            <a:spLocks noChangeArrowheads="1"/>
          </p:cNvSpPr>
          <p:nvPr/>
        </p:nvSpPr>
        <p:spPr bwMode="auto">
          <a:xfrm>
            <a:off x="457200" y="125413"/>
            <a:ext cx="8229600" cy="788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Errors in Solving Problems</a:t>
            </a:r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6868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019175" indent="-347663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37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600">
                <a:solidFill>
                  <a:srgbClr val="000000"/>
                </a:solidFill>
              </a:rPr>
              <a:t>Compile / Syntax error: </a:t>
            </a:r>
            <a:r>
              <a:rPr lang="en-US" sz="2200">
                <a:solidFill>
                  <a:srgbClr val="000000"/>
                </a:solidFill>
              </a:rPr>
              <a:t>Compiler does not recognize your code</a:t>
            </a:r>
          </a:p>
          <a:p>
            <a:pPr eaLnBrk="1" hangingPunct="1">
              <a:lnSpc>
                <a:spcPct val="90000"/>
              </a:lnSpc>
              <a:spcBef>
                <a:spcPts val="137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600">
                <a:solidFill>
                  <a:srgbClr val="000000"/>
                </a:solidFill>
              </a:rPr>
              <a:t>Link error: </a:t>
            </a:r>
            <a:r>
              <a:rPr lang="en-US" sz="2200">
                <a:solidFill>
                  <a:srgbClr val="000000"/>
                </a:solidFill>
              </a:rPr>
              <a:t>Linker cannot find the required libraries</a:t>
            </a:r>
          </a:p>
          <a:p>
            <a:pPr eaLnBrk="1" hangingPunct="1">
              <a:lnSpc>
                <a:spcPct val="90000"/>
              </a:lnSpc>
              <a:spcBef>
                <a:spcPts val="137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600">
                <a:solidFill>
                  <a:srgbClr val="000000"/>
                </a:solidFill>
              </a:rPr>
              <a:t>Runtime error: </a:t>
            </a:r>
            <a:r>
              <a:rPr lang="en-US" sz="2200">
                <a:solidFill>
                  <a:srgbClr val="000000"/>
                </a:solidFill>
              </a:rPr>
              <a:t>Program does not run correctly</a:t>
            </a:r>
          </a:p>
          <a:p>
            <a:pPr lvl="2" eaLnBrk="1" hangingPunct="1">
              <a:lnSpc>
                <a:spcPct val="90000"/>
              </a:lnSpc>
              <a:spcBef>
                <a:spcPts val="50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000">
                <a:solidFill>
                  <a:srgbClr val="000000"/>
                </a:solidFill>
              </a:rPr>
              <a:t>Example: Division by zero</a:t>
            </a:r>
          </a:p>
          <a:p>
            <a:pPr eaLnBrk="1" hangingPunct="1">
              <a:lnSpc>
                <a:spcPct val="90000"/>
              </a:lnSpc>
              <a:spcBef>
                <a:spcPts val="137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600">
                <a:solidFill>
                  <a:srgbClr val="000000"/>
                </a:solidFill>
              </a:rPr>
              <a:t>Logical Error: </a:t>
            </a:r>
            <a:r>
              <a:rPr lang="en-US" sz="2200">
                <a:solidFill>
                  <a:srgbClr val="000000"/>
                </a:solidFill>
              </a:rPr>
              <a:t>Program does not produce the expected result</a:t>
            </a:r>
          </a:p>
          <a:p>
            <a:pPr lvl="2" eaLnBrk="1" hangingPunct="1">
              <a:lnSpc>
                <a:spcPct val="90000"/>
              </a:lnSpc>
              <a:spcBef>
                <a:spcPts val="50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000">
                <a:solidFill>
                  <a:srgbClr val="000000"/>
                </a:solidFill>
              </a:rPr>
              <a:t>It is called </a:t>
            </a:r>
            <a:r>
              <a:rPr lang="en-US" sz="2000">
                <a:solidFill>
                  <a:srgbClr val="CC0000"/>
                </a:solidFill>
              </a:rPr>
              <a:t>bug</a:t>
            </a:r>
          </a:p>
          <a:p>
            <a:pPr lvl="1" eaLnBrk="1" hangingPunct="1">
              <a:lnSpc>
                <a:spcPct val="90000"/>
              </a:lnSpc>
              <a:spcBef>
                <a:spcPts val="55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200">
                <a:solidFill>
                  <a:srgbClr val="000000"/>
                </a:solidFill>
              </a:rPr>
              <a:t>No one (compiler, assembler) except debugger can help you </a:t>
            </a:r>
            <a:r>
              <a:rPr lang="en-US" sz="2200">
                <a:solidFill>
                  <a:srgbClr val="000000"/>
                </a:solidFill>
                <a:latin typeface="Wingdings" charset="2"/>
              </a:rPr>
              <a:t></a:t>
            </a:r>
          </a:p>
          <a:p>
            <a:pPr eaLnBrk="1" hangingPunct="1">
              <a:lnSpc>
                <a:spcPct val="90000"/>
              </a:lnSpc>
              <a:spcBef>
                <a:spcPts val="162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600">
                <a:solidFill>
                  <a:srgbClr val="000000"/>
                </a:solidFill>
              </a:rPr>
              <a:t>Why error?</a:t>
            </a:r>
          </a:p>
          <a:p>
            <a:pPr lvl="1" eaLnBrk="1" hangingPunct="1">
              <a:lnSpc>
                <a:spcPct val="90000"/>
              </a:lnSpc>
              <a:spcBef>
                <a:spcPts val="55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200">
                <a:solidFill>
                  <a:srgbClr val="000000"/>
                </a:solidFill>
              </a:rPr>
              <a:t>You do not understand and analysis the problem correctly </a:t>
            </a:r>
          </a:p>
          <a:p>
            <a:pPr lvl="1" eaLnBrk="1" hangingPunct="1">
              <a:lnSpc>
                <a:spcPct val="90000"/>
              </a:lnSpc>
              <a:spcBef>
                <a:spcPts val="55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200">
                <a:solidFill>
                  <a:srgbClr val="000000"/>
                </a:solidFill>
              </a:rPr>
              <a:t>You do not develop a right algorithm for the problem</a:t>
            </a:r>
          </a:p>
          <a:p>
            <a:pPr lvl="1" eaLnBrk="1" hangingPunct="1">
              <a:lnSpc>
                <a:spcPct val="90000"/>
              </a:lnSpc>
              <a:spcBef>
                <a:spcPts val="55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200">
                <a:solidFill>
                  <a:srgbClr val="000000"/>
                </a:solidFill>
              </a:rPr>
              <a:t>You have mistakes in your coding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2" dur="500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7" dur="500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0" dur="500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8" dur="500"/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1" dur="500"/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6" dur="500"/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9" dur="500"/>
                                        <p:tgtEl>
                                          <p:spTgt spid="57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2" dur="500"/>
                                        <p:tgtEl>
                                          <p:spTgt spid="57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5" dur="500"/>
                                        <p:tgtEl>
                                          <p:spTgt spid="57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A3C446F-50C8-47B3-9DB0-3E5B714C5FB3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56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5529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Debugging</a:t>
            </a:r>
          </a:p>
        </p:txBody>
      </p:sp>
      <p:sp>
        <p:nvSpPr>
          <p:cNvPr id="55300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867328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019175" indent="-347663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dirty="0">
                <a:solidFill>
                  <a:srgbClr val="000000"/>
                </a:solidFill>
              </a:rPr>
              <a:t>The process of resolving the errors </a:t>
            </a:r>
          </a:p>
          <a:p>
            <a:pPr marL="742950" lvl="1" indent="-285750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  <a:tabLst/>
            </a:pPr>
            <a:r>
              <a:rPr lang="en-US" sz="1600" dirty="0">
                <a:solidFill>
                  <a:srgbClr val="000000"/>
                </a:solidFill>
              </a:rPr>
              <a:t>Example: A program to divide two numbers</a:t>
            </a:r>
            <a:endParaRPr lang="en-US" dirty="0">
              <a:solidFill>
                <a:srgbClr val="000000"/>
              </a:solidFill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dirty="0">
                <a:solidFill>
                  <a:srgbClr val="000000"/>
                </a:solidFill>
              </a:rPr>
              <a:t>Compile/Syntax error</a:t>
            </a:r>
          </a:p>
          <a:p>
            <a:pPr marL="742950" lvl="1" indent="-285750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  <a:tabLst/>
            </a:pPr>
            <a:r>
              <a:rPr lang="en-US" sz="1600" dirty="0">
                <a:solidFill>
                  <a:srgbClr val="000000"/>
                </a:solidFill>
              </a:rPr>
              <a:t>Compiler tells where it is </a:t>
            </a:r>
            <a:r>
              <a:rPr lang="en-US" sz="1600" dirty="0">
                <a:solidFill>
                  <a:srgbClr val="000000"/>
                </a:solidFill>
                <a:sym typeface="Wingdings" pitchFamily="2" charset="2"/>
              </a:rPr>
              <a:t></a:t>
            </a:r>
            <a:r>
              <a:rPr lang="en-US" sz="1600" dirty="0">
                <a:solidFill>
                  <a:srgbClr val="000000"/>
                </a:solidFill>
              </a:rPr>
              <a:t> check syntax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dirty="0">
                <a:solidFill>
                  <a:srgbClr val="000000"/>
                </a:solidFill>
              </a:rPr>
              <a:t>Link error</a:t>
            </a:r>
          </a:p>
          <a:p>
            <a:pPr marL="742950" lvl="1" indent="-285750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  <a:tabLst/>
            </a:pPr>
            <a:r>
              <a:rPr lang="en-US" sz="1600" dirty="0">
                <a:solidFill>
                  <a:srgbClr val="000000"/>
                </a:solidFill>
              </a:rPr>
              <a:t>Compiler tells what it is </a:t>
            </a:r>
            <a:r>
              <a:rPr lang="en-US" sz="1600" dirty="0">
                <a:solidFill>
                  <a:srgbClr val="000000"/>
                </a:solidFill>
                <a:sym typeface="Wingdings" pitchFamily="2" charset="2"/>
              </a:rPr>
              <a:t> </a:t>
            </a:r>
            <a:r>
              <a:rPr lang="en-US" sz="1600" dirty="0">
                <a:solidFill>
                  <a:srgbClr val="000000"/>
                </a:solidFill>
              </a:rPr>
              <a:t>check syntax &amp; libraries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dirty="0">
                <a:solidFill>
                  <a:srgbClr val="000000"/>
                </a:solidFill>
              </a:rPr>
              <a:t>Run time error</a:t>
            </a:r>
          </a:p>
          <a:p>
            <a:pPr marL="742950" lvl="1" indent="-285750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  <a:tabLst/>
            </a:pPr>
            <a:r>
              <a:rPr lang="en-US" sz="1600" dirty="0">
                <a:solidFill>
                  <a:srgbClr val="000000"/>
                </a:solidFill>
              </a:rPr>
              <a:t>Try to find it </a:t>
            </a:r>
            <a:r>
              <a:rPr lang="en-US" sz="1600" dirty="0">
                <a:solidFill>
                  <a:srgbClr val="000000"/>
                </a:solidFill>
                <a:sym typeface="Wingdings" pitchFamily="2" charset="2"/>
              </a:rPr>
              <a:t></a:t>
            </a:r>
            <a:r>
              <a:rPr lang="en-US" sz="1600" dirty="0">
                <a:solidFill>
                  <a:srgbClr val="000000"/>
                </a:solidFill>
              </a:rPr>
              <a:t> use debugger to run step-by-step, print debug messages</a:t>
            </a:r>
          </a:p>
          <a:p>
            <a:pPr marL="742950" lvl="1" indent="-285750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  <a:tabLst/>
            </a:pPr>
            <a:r>
              <a:rPr lang="en-US" sz="1600" dirty="0">
                <a:solidFill>
                  <a:srgbClr val="000000"/>
                </a:solidFill>
              </a:rPr>
              <a:t>Check syntax &amp; semantic of the line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dirty="0">
                <a:solidFill>
                  <a:srgbClr val="000000"/>
                </a:solidFill>
              </a:rPr>
              <a:t>Logical error</a:t>
            </a:r>
          </a:p>
          <a:p>
            <a:pPr marL="742950" lvl="1" indent="-285750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  <a:tabLst/>
            </a:pPr>
            <a:r>
              <a:rPr lang="en-US" sz="1600" dirty="0">
                <a:solidFill>
                  <a:srgbClr val="000000"/>
                </a:solidFill>
              </a:rPr>
              <a:t>Try to find it </a:t>
            </a:r>
            <a:r>
              <a:rPr lang="en-US" sz="1600" dirty="0">
                <a:solidFill>
                  <a:srgbClr val="000000"/>
                </a:solidFill>
                <a:sym typeface="Wingdings" pitchFamily="2" charset="2"/>
              </a:rPr>
              <a:t></a:t>
            </a:r>
            <a:r>
              <a:rPr lang="en-US" sz="1600" dirty="0">
                <a:solidFill>
                  <a:srgbClr val="000000"/>
                </a:solidFill>
              </a:rPr>
              <a:t> use debugger to run step-by-step, print debug messages</a:t>
            </a:r>
          </a:p>
          <a:p>
            <a:pPr marL="742950" lvl="1" indent="-285750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  <a:tabLst/>
            </a:pPr>
            <a:r>
              <a:rPr lang="en-US" sz="1600" dirty="0">
                <a:solidFill>
                  <a:srgbClr val="000000"/>
                </a:solidFill>
              </a:rPr>
              <a:t>Check syntax &amp; semantic of program</a:t>
            </a:r>
          </a:p>
          <a:p>
            <a:pPr marL="742950" lvl="1" indent="-285750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  <a:tabLst/>
            </a:pPr>
            <a:r>
              <a:rPr lang="en-US" sz="1600" dirty="0">
                <a:solidFill>
                  <a:srgbClr val="000000"/>
                </a:solidFill>
              </a:rPr>
              <a:t>Revise the algorithm </a:t>
            </a:r>
          </a:p>
        </p:txBody>
      </p:sp>
    </p:spTree>
    <p:extLst>
      <p:ext uri="{BB962C8B-B14F-4D97-AF65-F5344CB8AC3E}">
        <p14:creationId xmlns:p14="http://schemas.microsoft.com/office/powerpoint/2010/main" val="24620037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444809D-AA81-42AE-A992-16E52D647996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57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5837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Building &amp; Running Program</a:t>
            </a:r>
          </a:p>
        </p:txBody>
      </p:sp>
      <p:sp>
        <p:nvSpPr>
          <p:cNvPr id="58372" name="Text Box 3"/>
          <p:cNvSpPr txBox="1">
            <a:spLocks noChangeArrowheads="1"/>
          </p:cNvSpPr>
          <p:nvPr/>
        </p:nvSpPr>
        <p:spPr bwMode="auto">
          <a:xfrm>
            <a:off x="762000" y="2209800"/>
            <a:ext cx="1752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</a:rPr>
              <a:t>Source</a:t>
            </a:r>
            <a:r>
              <a:rPr lang="en-US">
                <a:solidFill>
                  <a:srgbClr val="CC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code</a:t>
            </a:r>
          </a:p>
        </p:txBody>
      </p:sp>
      <p:sp>
        <p:nvSpPr>
          <p:cNvPr id="58373" name="Rectangle 4"/>
          <p:cNvSpPr>
            <a:spLocks noChangeArrowheads="1"/>
          </p:cNvSpPr>
          <p:nvPr/>
        </p:nvSpPr>
        <p:spPr bwMode="auto">
          <a:xfrm>
            <a:off x="685800" y="2057400"/>
            <a:ext cx="1676400" cy="8382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4" name="Line 5"/>
          <p:cNvSpPr>
            <a:spLocks noChangeShapeType="1"/>
          </p:cNvSpPr>
          <p:nvPr/>
        </p:nvSpPr>
        <p:spPr bwMode="auto">
          <a:xfrm>
            <a:off x="2362200" y="2514600"/>
            <a:ext cx="11430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5" name="Text Box 6"/>
          <p:cNvSpPr txBox="1">
            <a:spLocks noChangeArrowheads="1"/>
          </p:cNvSpPr>
          <p:nvPr/>
        </p:nvSpPr>
        <p:spPr bwMode="auto">
          <a:xfrm>
            <a:off x="3733800" y="2133600"/>
            <a:ext cx="15240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</a:rPr>
              <a:t>Assembly code</a:t>
            </a:r>
          </a:p>
        </p:txBody>
      </p:sp>
      <p:sp>
        <p:nvSpPr>
          <p:cNvPr id="58376" name="Text Box 7"/>
          <p:cNvSpPr txBox="1">
            <a:spLocks noChangeArrowheads="1"/>
          </p:cNvSpPr>
          <p:nvPr/>
        </p:nvSpPr>
        <p:spPr bwMode="auto">
          <a:xfrm>
            <a:off x="2438400" y="1981200"/>
            <a:ext cx="1143000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938"/>
              </a:spcBef>
              <a:buClrTx/>
              <a:buFontTx/>
              <a:buNone/>
            </a:pPr>
            <a:r>
              <a:rPr lang="en-US" sz="1500">
                <a:solidFill>
                  <a:srgbClr val="000000"/>
                </a:solidFill>
              </a:rPr>
              <a:t>Compiler</a:t>
            </a:r>
          </a:p>
        </p:txBody>
      </p:sp>
      <p:sp>
        <p:nvSpPr>
          <p:cNvPr id="58377" name="Line 8"/>
          <p:cNvSpPr>
            <a:spLocks noChangeShapeType="1"/>
          </p:cNvSpPr>
          <p:nvPr/>
        </p:nvSpPr>
        <p:spPr bwMode="auto">
          <a:xfrm>
            <a:off x="5181600" y="2514600"/>
            <a:ext cx="11430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8" name="Text Box 9"/>
          <p:cNvSpPr txBox="1">
            <a:spLocks noChangeArrowheads="1"/>
          </p:cNvSpPr>
          <p:nvPr/>
        </p:nvSpPr>
        <p:spPr bwMode="auto">
          <a:xfrm>
            <a:off x="5257800" y="1981200"/>
            <a:ext cx="1143000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938"/>
              </a:spcBef>
              <a:buClrTx/>
              <a:buFontTx/>
              <a:buNone/>
            </a:pPr>
            <a:r>
              <a:rPr lang="en-US" sz="1500">
                <a:solidFill>
                  <a:srgbClr val="000000"/>
                </a:solidFill>
              </a:rPr>
              <a:t>Assembler</a:t>
            </a:r>
          </a:p>
        </p:txBody>
      </p:sp>
      <p:sp>
        <p:nvSpPr>
          <p:cNvPr id="58379" name="Text Box 10"/>
          <p:cNvSpPr txBox="1">
            <a:spLocks noChangeArrowheads="1"/>
          </p:cNvSpPr>
          <p:nvPr/>
        </p:nvSpPr>
        <p:spPr bwMode="auto">
          <a:xfrm>
            <a:off x="6477000" y="2297113"/>
            <a:ext cx="1524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</a:rPr>
              <a:t>Object code</a:t>
            </a:r>
          </a:p>
        </p:txBody>
      </p:sp>
      <p:sp>
        <p:nvSpPr>
          <p:cNvPr id="58380" name="Line 11"/>
          <p:cNvSpPr>
            <a:spLocks noChangeShapeType="1"/>
          </p:cNvSpPr>
          <p:nvPr/>
        </p:nvSpPr>
        <p:spPr bwMode="auto">
          <a:xfrm>
            <a:off x="6629400" y="2895600"/>
            <a:ext cx="1588" cy="1981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1" name="Text Box 12"/>
          <p:cNvSpPr txBox="1">
            <a:spLocks noChangeArrowheads="1"/>
          </p:cNvSpPr>
          <p:nvPr/>
        </p:nvSpPr>
        <p:spPr bwMode="auto">
          <a:xfrm>
            <a:off x="6705600" y="3505200"/>
            <a:ext cx="1143000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938"/>
              </a:spcBef>
              <a:buClrTx/>
              <a:buFontTx/>
              <a:buNone/>
            </a:pPr>
            <a:r>
              <a:rPr lang="en-US" sz="1500">
                <a:solidFill>
                  <a:srgbClr val="000000"/>
                </a:solidFill>
              </a:rPr>
              <a:t>Linker </a:t>
            </a:r>
          </a:p>
        </p:txBody>
      </p:sp>
      <p:sp>
        <p:nvSpPr>
          <p:cNvPr id="58382" name="Text Box 13"/>
          <p:cNvSpPr txBox="1">
            <a:spLocks noChangeArrowheads="1"/>
          </p:cNvSpPr>
          <p:nvPr/>
        </p:nvSpPr>
        <p:spPr bwMode="auto">
          <a:xfrm>
            <a:off x="7543800" y="4495800"/>
            <a:ext cx="1524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</a:rPr>
              <a:t>Libraries</a:t>
            </a:r>
          </a:p>
        </p:txBody>
      </p:sp>
      <p:sp>
        <p:nvSpPr>
          <p:cNvPr id="58383" name="Line 14"/>
          <p:cNvSpPr>
            <a:spLocks noChangeShapeType="1"/>
          </p:cNvSpPr>
          <p:nvPr/>
        </p:nvSpPr>
        <p:spPr bwMode="auto">
          <a:xfrm flipH="1">
            <a:off x="6016625" y="4876800"/>
            <a:ext cx="122555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4" name="Text Box 15"/>
          <p:cNvSpPr txBox="1">
            <a:spLocks noChangeArrowheads="1"/>
          </p:cNvSpPr>
          <p:nvPr/>
        </p:nvSpPr>
        <p:spPr bwMode="auto">
          <a:xfrm>
            <a:off x="4572000" y="4616450"/>
            <a:ext cx="15240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</a:rPr>
              <a:t>Executable  code</a:t>
            </a:r>
          </a:p>
        </p:txBody>
      </p:sp>
      <p:sp>
        <p:nvSpPr>
          <p:cNvPr id="58385" name="Line 16"/>
          <p:cNvSpPr>
            <a:spLocks noChangeShapeType="1"/>
          </p:cNvSpPr>
          <p:nvPr/>
        </p:nvSpPr>
        <p:spPr bwMode="auto">
          <a:xfrm flipH="1">
            <a:off x="1673225" y="4953000"/>
            <a:ext cx="267335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6" name="Text Box 17"/>
          <p:cNvSpPr txBox="1">
            <a:spLocks noChangeArrowheads="1"/>
          </p:cNvSpPr>
          <p:nvPr/>
        </p:nvSpPr>
        <p:spPr bwMode="auto">
          <a:xfrm>
            <a:off x="2743200" y="4556125"/>
            <a:ext cx="1143000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938"/>
              </a:spcBef>
              <a:buClrTx/>
              <a:buFontTx/>
              <a:buNone/>
            </a:pPr>
            <a:r>
              <a:rPr lang="en-US" sz="1500">
                <a:solidFill>
                  <a:srgbClr val="000000"/>
                </a:solidFill>
              </a:rPr>
              <a:t>Loader</a:t>
            </a:r>
          </a:p>
        </p:txBody>
      </p:sp>
      <p:sp>
        <p:nvSpPr>
          <p:cNvPr id="58387" name="Text Box 18"/>
          <p:cNvSpPr txBox="1">
            <a:spLocks noChangeArrowheads="1"/>
          </p:cNvSpPr>
          <p:nvPr/>
        </p:nvSpPr>
        <p:spPr bwMode="auto">
          <a:xfrm>
            <a:off x="2362200" y="5410200"/>
            <a:ext cx="15240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</a:rPr>
              <a:t>Operating System</a:t>
            </a:r>
          </a:p>
        </p:txBody>
      </p:sp>
      <p:sp>
        <p:nvSpPr>
          <p:cNvPr id="58388" name="Line 19"/>
          <p:cNvSpPr>
            <a:spLocks noChangeShapeType="1"/>
          </p:cNvSpPr>
          <p:nvPr/>
        </p:nvSpPr>
        <p:spPr bwMode="auto">
          <a:xfrm flipV="1">
            <a:off x="2971800" y="4949825"/>
            <a:ext cx="1588" cy="3873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9" name="Oval 20"/>
          <p:cNvSpPr>
            <a:spLocks noChangeArrowheads="1"/>
          </p:cNvSpPr>
          <p:nvPr/>
        </p:nvSpPr>
        <p:spPr bwMode="auto">
          <a:xfrm>
            <a:off x="228600" y="4495800"/>
            <a:ext cx="1447800" cy="1371600"/>
          </a:xfrm>
          <a:prstGeom prst="ellips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0" name="Text Box 21"/>
          <p:cNvSpPr txBox="1">
            <a:spLocks noChangeArrowheads="1"/>
          </p:cNvSpPr>
          <p:nvPr/>
        </p:nvSpPr>
        <p:spPr bwMode="auto">
          <a:xfrm>
            <a:off x="381000" y="4953000"/>
            <a:ext cx="1066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</a:rPr>
              <a:t>Running</a:t>
            </a:r>
          </a:p>
        </p:txBody>
      </p:sp>
      <p:sp>
        <p:nvSpPr>
          <p:cNvPr id="58391" name="Rectangle 22"/>
          <p:cNvSpPr>
            <a:spLocks noChangeArrowheads="1"/>
          </p:cNvSpPr>
          <p:nvPr/>
        </p:nvSpPr>
        <p:spPr bwMode="auto">
          <a:xfrm>
            <a:off x="685800" y="1143000"/>
            <a:ext cx="1676400" cy="5334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2" name="Text Box 23"/>
          <p:cNvSpPr txBox="1">
            <a:spLocks noChangeArrowheads="1"/>
          </p:cNvSpPr>
          <p:nvPr/>
        </p:nvSpPr>
        <p:spPr bwMode="auto">
          <a:xfrm>
            <a:off x="914400" y="1230313"/>
            <a:ext cx="12954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</a:rPr>
              <a:t>Algorithm</a:t>
            </a:r>
          </a:p>
        </p:txBody>
      </p:sp>
      <p:sp>
        <p:nvSpPr>
          <p:cNvPr id="58393" name="Line 24"/>
          <p:cNvSpPr>
            <a:spLocks noChangeShapeType="1"/>
          </p:cNvSpPr>
          <p:nvPr/>
        </p:nvSpPr>
        <p:spPr bwMode="auto">
          <a:xfrm>
            <a:off x="1447800" y="1676400"/>
            <a:ext cx="1588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94" name="Line 25"/>
          <p:cNvSpPr>
            <a:spLocks noChangeShapeType="1"/>
          </p:cNvSpPr>
          <p:nvPr/>
        </p:nvSpPr>
        <p:spPr bwMode="auto">
          <a:xfrm>
            <a:off x="2819400" y="2514600"/>
            <a:ext cx="1588" cy="762000"/>
          </a:xfrm>
          <a:prstGeom prst="line">
            <a:avLst/>
          </a:prstGeom>
          <a:noFill/>
          <a:ln w="936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95" name="Line 26"/>
          <p:cNvSpPr>
            <a:spLocks noChangeShapeType="1"/>
          </p:cNvSpPr>
          <p:nvPr/>
        </p:nvSpPr>
        <p:spPr bwMode="auto">
          <a:xfrm>
            <a:off x="1524000" y="3276600"/>
            <a:ext cx="1295400" cy="1588"/>
          </a:xfrm>
          <a:prstGeom prst="line">
            <a:avLst/>
          </a:prstGeom>
          <a:noFill/>
          <a:ln w="9360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58396" name="AutoShape 27"/>
          <p:cNvCxnSpPr>
            <a:cxnSpLocks noChangeShapeType="1"/>
            <a:stCxn id="58395" idx="0"/>
            <a:endCxn id="58373" idx="2"/>
          </p:cNvCxnSpPr>
          <p:nvPr/>
        </p:nvCxnSpPr>
        <p:spPr bwMode="auto">
          <a:xfrm flipV="1">
            <a:off x="1524000" y="2895600"/>
            <a:ext cx="0" cy="381000"/>
          </a:xfrm>
          <a:prstGeom prst="straightConnector1">
            <a:avLst/>
          </a:prstGeom>
          <a:noFill/>
          <a:ln w="9360">
            <a:solidFill>
              <a:srgbClr val="C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8397" name="Text Box 28"/>
          <p:cNvSpPr txBox="1">
            <a:spLocks noChangeArrowheads="1"/>
          </p:cNvSpPr>
          <p:nvPr/>
        </p:nvSpPr>
        <p:spPr bwMode="auto">
          <a:xfrm>
            <a:off x="1600200" y="3276600"/>
            <a:ext cx="1295400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938"/>
              </a:spcBef>
              <a:buClrTx/>
              <a:buFontTx/>
              <a:buNone/>
            </a:pPr>
            <a:r>
              <a:rPr lang="en-US" sz="1500">
                <a:solidFill>
                  <a:srgbClr val="C00000"/>
                </a:solidFill>
              </a:rPr>
              <a:t>Syntax Error</a:t>
            </a:r>
          </a:p>
        </p:txBody>
      </p:sp>
      <p:sp>
        <p:nvSpPr>
          <p:cNvPr id="58398" name="Line 29"/>
          <p:cNvSpPr>
            <a:spLocks noChangeShapeType="1"/>
          </p:cNvSpPr>
          <p:nvPr/>
        </p:nvSpPr>
        <p:spPr bwMode="auto">
          <a:xfrm flipH="1">
            <a:off x="1356233" y="3721608"/>
            <a:ext cx="5264150" cy="1588"/>
          </a:xfrm>
          <a:prstGeom prst="line">
            <a:avLst/>
          </a:prstGeom>
          <a:noFill/>
          <a:ln w="936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99" name="Text Box 30"/>
          <p:cNvSpPr txBox="1">
            <a:spLocks noChangeArrowheads="1"/>
          </p:cNvSpPr>
          <p:nvPr/>
        </p:nvSpPr>
        <p:spPr bwMode="auto">
          <a:xfrm>
            <a:off x="3429000" y="3790950"/>
            <a:ext cx="1295400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938"/>
              </a:spcBef>
              <a:buClrTx/>
              <a:buFontTx/>
              <a:buNone/>
            </a:pPr>
            <a:r>
              <a:rPr lang="en-US" sz="1500">
                <a:solidFill>
                  <a:srgbClr val="C00000"/>
                </a:solidFill>
              </a:rPr>
              <a:t>Link Error</a:t>
            </a:r>
          </a:p>
        </p:txBody>
      </p:sp>
      <p:cxnSp>
        <p:nvCxnSpPr>
          <p:cNvPr id="58400" name="AutoShape 31"/>
          <p:cNvCxnSpPr>
            <a:cxnSpLocks noChangeShapeType="1"/>
          </p:cNvCxnSpPr>
          <p:nvPr/>
        </p:nvCxnSpPr>
        <p:spPr bwMode="auto">
          <a:xfrm>
            <a:off x="304800" y="2516188"/>
            <a:ext cx="419100" cy="0"/>
          </a:xfrm>
          <a:prstGeom prst="straightConnector1">
            <a:avLst/>
          </a:prstGeom>
          <a:noFill/>
          <a:ln w="9360">
            <a:solidFill>
              <a:srgbClr val="C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401" name="AutoShape 32"/>
          <p:cNvCxnSpPr>
            <a:cxnSpLocks noChangeShapeType="1"/>
          </p:cNvCxnSpPr>
          <p:nvPr/>
        </p:nvCxnSpPr>
        <p:spPr bwMode="auto">
          <a:xfrm flipV="1">
            <a:off x="1331640" y="2898776"/>
            <a:ext cx="1587" cy="836612"/>
          </a:xfrm>
          <a:prstGeom prst="straightConnector1">
            <a:avLst/>
          </a:prstGeom>
          <a:noFill/>
          <a:ln w="9360">
            <a:solidFill>
              <a:srgbClr val="C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8402" name="Text Box 33"/>
          <p:cNvSpPr txBox="1">
            <a:spLocks noChangeArrowheads="1"/>
          </p:cNvSpPr>
          <p:nvPr/>
        </p:nvSpPr>
        <p:spPr bwMode="auto">
          <a:xfrm>
            <a:off x="1043608" y="4005064"/>
            <a:ext cx="1143000" cy="55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938"/>
              </a:spcBef>
              <a:buClrTx/>
              <a:buFontTx/>
              <a:buNone/>
            </a:pPr>
            <a:r>
              <a:rPr lang="en-US" sz="1500" dirty="0">
                <a:solidFill>
                  <a:srgbClr val="C00000"/>
                </a:solidFill>
              </a:rPr>
              <a:t>Execution Error</a:t>
            </a:r>
          </a:p>
        </p:txBody>
      </p:sp>
      <p:sp>
        <p:nvSpPr>
          <p:cNvPr id="58403" name="Line 34"/>
          <p:cNvSpPr>
            <a:spLocks noChangeShapeType="1"/>
          </p:cNvSpPr>
          <p:nvPr/>
        </p:nvSpPr>
        <p:spPr bwMode="auto">
          <a:xfrm flipV="1">
            <a:off x="304800" y="1368425"/>
            <a:ext cx="1588" cy="3435350"/>
          </a:xfrm>
          <a:prstGeom prst="line">
            <a:avLst/>
          </a:prstGeom>
          <a:noFill/>
          <a:ln w="9360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58404" name="AutoShape 35"/>
          <p:cNvCxnSpPr>
            <a:cxnSpLocks noChangeShapeType="1"/>
          </p:cNvCxnSpPr>
          <p:nvPr/>
        </p:nvCxnSpPr>
        <p:spPr bwMode="auto">
          <a:xfrm>
            <a:off x="304800" y="1371600"/>
            <a:ext cx="381000" cy="1588"/>
          </a:xfrm>
          <a:prstGeom prst="straightConnector1">
            <a:avLst/>
          </a:prstGeom>
          <a:noFill/>
          <a:ln w="9360">
            <a:solidFill>
              <a:srgbClr val="C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8405" name="Text Box 36"/>
          <p:cNvSpPr txBox="1">
            <a:spLocks noChangeArrowheads="1"/>
          </p:cNvSpPr>
          <p:nvPr/>
        </p:nvSpPr>
        <p:spPr bwMode="auto">
          <a:xfrm>
            <a:off x="304800" y="3200400"/>
            <a:ext cx="838200" cy="55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938"/>
              </a:spcBef>
              <a:buClrTx/>
              <a:buFontTx/>
              <a:buNone/>
            </a:pPr>
            <a:r>
              <a:rPr lang="en-US" sz="1500">
                <a:solidFill>
                  <a:srgbClr val="C00000"/>
                </a:solidFill>
              </a:rPr>
              <a:t>Logical Error</a:t>
            </a:r>
          </a:p>
        </p:txBody>
      </p:sp>
      <p:sp>
        <p:nvSpPr>
          <p:cNvPr id="58406" name="Rectangle 37"/>
          <p:cNvSpPr>
            <a:spLocks noChangeArrowheads="1"/>
          </p:cNvSpPr>
          <p:nvPr/>
        </p:nvSpPr>
        <p:spPr bwMode="auto">
          <a:xfrm>
            <a:off x="3505200" y="2057400"/>
            <a:ext cx="1676400" cy="8382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07" name="Rectangle 38"/>
          <p:cNvSpPr>
            <a:spLocks noChangeArrowheads="1"/>
          </p:cNvSpPr>
          <p:nvPr/>
        </p:nvSpPr>
        <p:spPr bwMode="auto">
          <a:xfrm>
            <a:off x="6324600" y="2057400"/>
            <a:ext cx="1676400" cy="8382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08" name="Rectangle 39"/>
          <p:cNvSpPr>
            <a:spLocks noChangeArrowheads="1"/>
          </p:cNvSpPr>
          <p:nvPr/>
        </p:nvSpPr>
        <p:spPr bwMode="auto">
          <a:xfrm>
            <a:off x="7239000" y="4343400"/>
            <a:ext cx="1676400" cy="8382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09" name="Rectangle 40"/>
          <p:cNvSpPr>
            <a:spLocks noChangeArrowheads="1"/>
          </p:cNvSpPr>
          <p:nvPr/>
        </p:nvSpPr>
        <p:spPr bwMode="auto">
          <a:xfrm>
            <a:off x="4343400" y="4495800"/>
            <a:ext cx="1676400" cy="8382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10" name="Rectangle 41"/>
          <p:cNvSpPr>
            <a:spLocks noChangeArrowheads="1"/>
          </p:cNvSpPr>
          <p:nvPr/>
        </p:nvSpPr>
        <p:spPr bwMode="auto">
          <a:xfrm>
            <a:off x="2133600" y="5334000"/>
            <a:ext cx="1676400" cy="8382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3" name="AutoShape 32"/>
          <p:cNvCxnSpPr>
            <a:cxnSpLocks noChangeShapeType="1"/>
          </p:cNvCxnSpPr>
          <p:nvPr/>
        </p:nvCxnSpPr>
        <p:spPr bwMode="auto">
          <a:xfrm flipV="1">
            <a:off x="1114029" y="2895600"/>
            <a:ext cx="1587" cy="1660525"/>
          </a:xfrm>
          <a:prstGeom prst="straightConnector1">
            <a:avLst/>
          </a:prstGeom>
          <a:noFill/>
          <a:ln w="9360">
            <a:solidFill>
              <a:srgbClr val="C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1"/>
          <p:cNvSpPr txBox="1">
            <a:spLocks noChangeArrowheads="1"/>
          </p:cNvSpPr>
          <p:nvPr/>
        </p:nvSpPr>
        <p:spPr bwMode="auto">
          <a:xfrm>
            <a:off x="304800" y="150813"/>
            <a:ext cx="8382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Desired Features of Programs </a:t>
            </a:r>
          </a:p>
        </p:txBody>
      </p:sp>
      <p:sp>
        <p:nvSpPr>
          <p:cNvPr id="59395" name="Text Box 2"/>
          <p:cNvSpPr txBox="1">
            <a:spLocks noChangeArrowheads="1"/>
          </p:cNvSpPr>
          <p:nvPr/>
        </p:nvSpPr>
        <p:spPr bwMode="auto">
          <a:xfrm>
            <a:off x="304800" y="1077044"/>
            <a:ext cx="8382000" cy="544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Integrity(</a:t>
            </a:r>
            <a:r>
              <a:rPr lang="ar-SA" sz="2400" b="1" dirty="0">
                <a:solidFill>
                  <a:srgbClr val="000000"/>
                </a:solidFill>
                <a:cs typeface="B Nazanin" pitchFamily="2" charset="-78"/>
              </a:rPr>
              <a:t>درستي</a:t>
            </a:r>
            <a:r>
              <a:rPr lang="en-US" sz="2400" dirty="0">
                <a:solidFill>
                  <a:srgbClr val="000000"/>
                </a:solidFill>
              </a:rPr>
              <a:t>) </a:t>
            </a:r>
          </a:p>
          <a:p>
            <a:pPr lvl="1" eaLnBrk="1" hangingPunct="1">
              <a:spcBef>
                <a:spcPts val="3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000" dirty="0">
                <a:solidFill>
                  <a:srgbClr val="000000"/>
                </a:solidFill>
              </a:rPr>
              <a:t>Correctly solve the problem</a:t>
            </a:r>
          </a:p>
          <a:p>
            <a:pPr eaLnBrk="1" hangingPunct="1"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Clarity (</a:t>
            </a:r>
            <a:r>
              <a:rPr lang="ar-SA" sz="2400" b="1" dirty="0">
                <a:solidFill>
                  <a:srgbClr val="000000"/>
                </a:solidFill>
                <a:cs typeface="B Nazanin" pitchFamily="2" charset="-78"/>
              </a:rPr>
              <a:t>وضوح</a:t>
            </a:r>
            <a:r>
              <a:rPr lang="en-US" sz="2400" dirty="0">
                <a:solidFill>
                  <a:srgbClr val="000000"/>
                </a:solidFill>
              </a:rPr>
              <a:t>) </a:t>
            </a:r>
          </a:p>
          <a:p>
            <a:pPr lvl="1" eaLnBrk="1" hangingPunct="1">
              <a:spcBef>
                <a:spcPts val="3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000" dirty="0">
                <a:solidFill>
                  <a:srgbClr val="000000"/>
                </a:solidFill>
              </a:rPr>
              <a:t>Easy to read</a:t>
            </a:r>
          </a:p>
          <a:p>
            <a:pPr eaLnBrk="1" hangingPunct="1"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Simplicity(</a:t>
            </a:r>
            <a:r>
              <a:rPr lang="ar-SA" sz="2400" b="1" dirty="0">
                <a:solidFill>
                  <a:srgbClr val="000000"/>
                </a:solidFill>
                <a:cs typeface="B Nazanin" pitchFamily="2" charset="-78"/>
              </a:rPr>
              <a:t>سادگي</a:t>
            </a:r>
            <a:r>
              <a:rPr lang="en-US" sz="2400" dirty="0">
                <a:solidFill>
                  <a:srgbClr val="000000"/>
                </a:solidFill>
              </a:rPr>
              <a:t>) </a:t>
            </a:r>
          </a:p>
          <a:p>
            <a:pPr lvl="1" eaLnBrk="1" hangingPunct="1">
              <a:spcBef>
                <a:spcPts val="3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000" dirty="0">
                <a:solidFill>
                  <a:srgbClr val="000000"/>
                </a:solidFill>
              </a:rPr>
              <a:t>Easy to understand </a:t>
            </a:r>
          </a:p>
          <a:p>
            <a:pPr eaLnBrk="1" hangingPunct="1"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Efficiency (</a:t>
            </a:r>
            <a:r>
              <a:rPr lang="ar-SA" sz="2400" b="1" dirty="0">
                <a:solidFill>
                  <a:srgbClr val="000000"/>
                </a:solidFill>
                <a:cs typeface="B Nazanin" pitchFamily="2" charset="-78"/>
              </a:rPr>
              <a:t>كارايي</a:t>
            </a:r>
            <a:r>
              <a:rPr lang="en-US" sz="2400" dirty="0">
                <a:solidFill>
                  <a:srgbClr val="000000"/>
                </a:solidFill>
              </a:rPr>
              <a:t>) </a:t>
            </a:r>
          </a:p>
          <a:p>
            <a:pPr lvl="1" eaLnBrk="1" hangingPunct="1">
              <a:spcBef>
                <a:spcPts val="3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000" dirty="0">
                <a:solidFill>
                  <a:srgbClr val="000000"/>
                </a:solidFill>
              </a:rPr>
              <a:t>Speed and memory</a:t>
            </a:r>
          </a:p>
          <a:p>
            <a:pPr eaLnBrk="1" hangingPunct="1"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Modularity (</a:t>
            </a:r>
            <a:r>
              <a:rPr lang="ar-SA" sz="2400" b="1" dirty="0">
                <a:solidFill>
                  <a:srgbClr val="000000"/>
                </a:solidFill>
                <a:cs typeface="B Nazanin" pitchFamily="2" charset="-78"/>
              </a:rPr>
              <a:t>پيمانه‌اي</a:t>
            </a:r>
            <a:r>
              <a:rPr lang="en-US" sz="2400" dirty="0">
                <a:solidFill>
                  <a:srgbClr val="000000"/>
                </a:solidFill>
              </a:rPr>
              <a:t>) </a:t>
            </a:r>
          </a:p>
          <a:p>
            <a:pPr lvl="1" eaLnBrk="1" hangingPunct="1">
              <a:spcBef>
                <a:spcPts val="3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000" dirty="0">
                <a:solidFill>
                  <a:srgbClr val="000000"/>
                </a:solidFill>
              </a:rPr>
              <a:t>Break down of a large task</a:t>
            </a:r>
          </a:p>
          <a:p>
            <a:pPr eaLnBrk="1" hangingPunct="1"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Generality (</a:t>
            </a:r>
            <a:r>
              <a:rPr lang="ar-SA" sz="2400" b="1" dirty="0">
                <a:solidFill>
                  <a:srgbClr val="000000"/>
                </a:solidFill>
                <a:cs typeface="B Nazanin" pitchFamily="2" charset="-78"/>
              </a:rPr>
              <a:t>عموميت</a:t>
            </a:r>
            <a:r>
              <a:rPr lang="en-US" sz="2400" dirty="0">
                <a:solidFill>
                  <a:srgbClr val="000000"/>
                </a:solidFill>
              </a:rPr>
              <a:t>)‌</a:t>
            </a:r>
          </a:p>
          <a:p>
            <a:pPr lvl="1" eaLnBrk="1" hangingPunct="1">
              <a:spcBef>
                <a:spcPts val="3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000" dirty="0">
                <a:solidFill>
                  <a:srgbClr val="000000"/>
                </a:solidFill>
              </a:rPr>
              <a:t>Tunable by input as much as possible </a:t>
            </a:r>
          </a:p>
        </p:txBody>
      </p:sp>
      <p:sp>
        <p:nvSpPr>
          <p:cNvPr id="59396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3B2DA6F-FCF2-4883-B736-50441B4BE8E0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58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9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93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93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158710B-06B1-44F3-9FC7-CD50824E6A99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59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60419" name="Text Box 2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Summary</a:t>
            </a:r>
          </a:p>
        </p:txBody>
      </p:sp>
      <p:sp>
        <p:nvSpPr>
          <p:cNvPr id="60420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Computer organization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Hardware and Software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Algorithm &amp; Program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What is the difference between them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How to solve a problem using computer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Steps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Errors in problem solving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000" dirty="0">
                <a:solidFill>
                  <a:srgbClr val="000000"/>
                </a:solidFill>
              </a:rPr>
              <a:t>What is the next: Design algorithm </a:t>
            </a:r>
            <a:r>
              <a:rPr lang="en-US" sz="3000" dirty="0">
                <a:solidFill>
                  <a:srgbClr val="000000"/>
                </a:solidFill>
                <a:latin typeface="Wingdings" charset="2"/>
              </a:rPr>
              <a:t></a:t>
            </a:r>
            <a:r>
              <a:rPr lang="en-US" sz="3000" dirty="0">
                <a:solidFill>
                  <a:srgbClr val="000000"/>
                </a:solidFill>
              </a:rPr>
              <a:t> Program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4E66B83-27CE-42F9-8B40-55ECE4F72988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6</a:t>
            </a:fld>
            <a:endParaRPr lang="en-US" sz="1200" dirty="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457200" y="762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This Course (cont’d)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323528" y="1052736"/>
            <a:ext cx="9083352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019175" indent="-347663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Programming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is </a:t>
            </a:r>
            <a:r>
              <a:rPr lang="en-US" sz="2400" dirty="0">
                <a:solidFill>
                  <a:srgbClr val="CC0000"/>
                </a:solidFill>
              </a:rPr>
              <a:t>not</a:t>
            </a:r>
            <a:r>
              <a:rPr lang="en-US" sz="2400" dirty="0">
                <a:solidFill>
                  <a:srgbClr val="000000"/>
                </a:solidFill>
              </a:rPr>
              <a:t> a </a:t>
            </a:r>
            <a:r>
              <a:rPr lang="en-US" sz="2400" dirty="0">
                <a:solidFill>
                  <a:srgbClr val="CC0000"/>
                </a:solidFill>
              </a:rPr>
              <a:t>pure</a:t>
            </a:r>
            <a:r>
              <a:rPr lang="en-US" sz="2400" dirty="0">
                <a:solidFill>
                  <a:srgbClr val="000000"/>
                </a:solidFill>
              </a:rPr>
              <a:t> theoretical course (mathematics, …) </a:t>
            </a:r>
          </a:p>
          <a:p>
            <a:pPr lvl="2" eaLnBrk="1" hangingPunct="1"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400" dirty="0" smtClean="0">
                <a:solidFill>
                  <a:srgbClr val="000000"/>
                </a:solidFill>
              </a:rPr>
              <a:t>Reading, reading, reading, ….</a:t>
            </a:r>
            <a:endParaRPr lang="en-US" sz="2400" dirty="0">
              <a:solidFill>
                <a:srgbClr val="000000"/>
              </a:solidFill>
            </a:endParaRP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is a </a:t>
            </a:r>
            <a:r>
              <a:rPr lang="en-US" sz="2400" dirty="0">
                <a:solidFill>
                  <a:srgbClr val="CC0000"/>
                </a:solidFill>
              </a:rPr>
              <a:t>practical</a:t>
            </a:r>
            <a:r>
              <a:rPr lang="en-US" sz="2400" dirty="0">
                <a:solidFill>
                  <a:srgbClr val="000000"/>
                </a:solidFill>
              </a:rPr>
              <a:t> course</a:t>
            </a:r>
          </a:p>
          <a:p>
            <a:pPr lvl="2" eaLnBrk="1" hangingPunct="1">
              <a:spcBef>
                <a:spcPts val="60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000" dirty="0" smtClean="0">
                <a:solidFill>
                  <a:srgbClr val="000000"/>
                </a:solidFill>
              </a:rPr>
              <a:t>Reading, </a:t>
            </a:r>
            <a:r>
              <a:rPr lang="en-US" sz="2000" dirty="0">
                <a:solidFill>
                  <a:srgbClr val="000000"/>
                </a:solidFill>
              </a:rPr>
              <a:t>programming, programming, programming,…</a:t>
            </a:r>
          </a:p>
          <a:p>
            <a:pPr eaLnBrk="1" hangingPunct="1">
              <a:spcBef>
                <a:spcPts val="212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Course materials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Lecture notes (slides) are in (simple) English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Available in the course homepage: </a:t>
            </a:r>
          </a:p>
          <a:p>
            <a:pPr marL="341312" lvl="1" indent="0" eaLnBrk="1" hangingPunct="1">
              <a:spcBef>
                <a:spcPts val="700"/>
              </a:spcBef>
              <a:buClr>
                <a:srgbClr val="006633"/>
              </a:buClr>
              <a:buSzPct val="85000"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ceit.aut.ac.ir/~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bakhshi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/c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endParaRPr lang="en-US" sz="2000" dirty="0">
              <a:solidFill>
                <a:srgbClr val="000000"/>
              </a:solidFill>
            </a:endParaRP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Textbook (C: How to Program 7</a:t>
            </a:r>
            <a:r>
              <a:rPr lang="en-US" sz="2400" baseline="30000" dirty="0">
                <a:solidFill>
                  <a:srgbClr val="000000"/>
                </a:solidFill>
              </a:rPr>
              <a:t>th</a:t>
            </a:r>
            <a:r>
              <a:rPr lang="en-US" sz="2400" dirty="0">
                <a:solidFill>
                  <a:srgbClr val="000000"/>
                </a:solidFill>
              </a:rPr>
              <a:t> Edition 2012) + books:</a:t>
            </a:r>
          </a:p>
          <a:p>
            <a:pPr marL="0" indent="0" eaLnBrk="1" hangingPunct="1">
              <a:spcBef>
                <a:spcPts val="700"/>
              </a:spcBef>
              <a:buClr>
                <a:srgbClr val="006633"/>
              </a:buClr>
              <a:buSzPct val="85000"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\\fileserver\common\Bakhshi\Introduction to Programming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Reference </a:t>
            </a: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342900" lvl="0" indent="-342900" defTabSz="914400">
              <a:spcBef>
                <a:spcPts val="1200"/>
              </a:spcBef>
              <a:buClr>
                <a:srgbClr val="003399"/>
              </a:buClr>
              <a:buSzTx/>
              <a:buFont typeface="Wingdings" pitchFamily="2" charset="2"/>
              <a:buChar char="Ø"/>
              <a:tabLst/>
            </a:pPr>
            <a:r>
              <a:rPr lang="en-US" sz="3200" kern="0" dirty="0">
                <a:solidFill>
                  <a:srgbClr val="CC0000"/>
                </a:solidFill>
                <a:latin typeface="+mj-lt"/>
              </a:rPr>
              <a:t>Reading Assignment</a:t>
            </a:r>
            <a:r>
              <a:rPr lang="en-US" sz="3200" kern="0" dirty="0">
                <a:solidFill>
                  <a:srgbClr val="000000"/>
                </a:solidFill>
                <a:latin typeface="+mj-lt"/>
              </a:rPr>
              <a:t>: Chapter 1 of “C How to Program”</a:t>
            </a: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9242773-A0CF-44AA-A06F-737BBBA1D179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60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67128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224CC0B-0B65-4E59-8BA6-5A4F5094E325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7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457200" y="762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 smtClean="0">
                <a:solidFill>
                  <a:srgbClr val="293A83"/>
                </a:solidFill>
              </a:rPr>
              <a:t>Grading &amp; Extra Classes</a:t>
            </a:r>
            <a:endParaRPr lang="en-US" sz="4000" dirty="0">
              <a:solidFill>
                <a:srgbClr val="293A83"/>
              </a:solidFill>
            </a:endParaRP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686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Four major parts</a:t>
            </a:r>
          </a:p>
          <a:p>
            <a:pPr lvl="1" eaLnBrk="1" hangingPunct="1">
              <a:spcBef>
                <a:spcPts val="8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Midterm			25%</a:t>
            </a:r>
          </a:p>
          <a:p>
            <a:pPr lvl="1" eaLnBrk="1" hangingPunct="1">
              <a:spcBef>
                <a:spcPts val="8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Final 				25%</a:t>
            </a:r>
          </a:p>
          <a:p>
            <a:pPr lvl="1" eaLnBrk="1" hangingPunct="1">
              <a:spcBef>
                <a:spcPts val="8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Homework		35%</a:t>
            </a:r>
          </a:p>
          <a:p>
            <a:pPr lvl="1" eaLnBrk="1" hangingPunct="1">
              <a:spcBef>
                <a:spcPts val="8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Project			15%</a:t>
            </a:r>
          </a:p>
          <a:p>
            <a:pPr marL="0" lvl="0" indent="0"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  <a:tabLst/>
            </a:pPr>
            <a:r>
              <a:rPr lang="en-US" sz="3200" dirty="0" smtClean="0">
                <a:solidFill>
                  <a:srgbClr val="000000"/>
                </a:solidFill>
              </a:rPr>
              <a:t>Lab + TA </a:t>
            </a:r>
            <a:r>
              <a:rPr lang="en-US" sz="3200" dirty="0">
                <a:solidFill>
                  <a:srgbClr val="000000"/>
                </a:solidFill>
              </a:rPr>
              <a:t>Classes</a:t>
            </a:r>
          </a:p>
          <a:p>
            <a:pPr marL="327025" lvl="1" indent="0" eaLnBrk="1" hangingPunct="1">
              <a:spcBef>
                <a:spcPts val="800"/>
              </a:spcBef>
              <a:buClr>
                <a:srgbClr val="003399"/>
              </a:buClr>
              <a:buFont typeface="Wingdings" charset="2"/>
              <a:buChar char=""/>
              <a:tabLst/>
            </a:pPr>
            <a:r>
              <a:rPr lang="en-US" sz="2800" dirty="0" smtClean="0">
                <a:solidFill>
                  <a:srgbClr val="000000"/>
                </a:solidFill>
              </a:rPr>
              <a:t>Lab: A practical class</a:t>
            </a:r>
          </a:p>
          <a:p>
            <a:pPr marL="327025" lvl="1" indent="0" eaLnBrk="1" hangingPunct="1">
              <a:spcBef>
                <a:spcPts val="800"/>
              </a:spcBef>
              <a:buClr>
                <a:srgbClr val="003399"/>
              </a:buClr>
              <a:buFont typeface="Wingdings" charset="2"/>
              <a:buChar char=""/>
              <a:tabLst/>
            </a:pPr>
            <a:r>
              <a:rPr lang="en-US" sz="2800" dirty="0" smtClean="0">
                <a:solidFill>
                  <a:srgbClr val="000000"/>
                </a:solidFill>
              </a:rPr>
              <a:t>TA: More </a:t>
            </a:r>
            <a:r>
              <a:rPr lang="en-US" sz="2800" dirty="0">
                <a:solidFill>
                  <a:srgbClr val="000000"/>
                </a:solidFill>
              </a:rPr>
              <a:t>details, Practical aspects, Solving HW</a:t>
            </a:r>
          </a:p>
          <a:p>
            <a:pPr marL="327025" lvl="1" indent="0" eaLnBrk="1" hangingPunct="1">
              <a:spcBef>
                <a:spcPts val="800"/>
              </a:spcBef>
              <a:buClr>
                <a:srgbClr val="003399"/>
              </a:buClr>
              <a:buFont typeface="Wingdings" charset="2"/>
              <a:buChar char=""/>
              <a:tabLst/>
            </a:pPr>
            <a:r>
              <a:rPr lang="en-US" sz="2800" dirty="0">
                <a:solidFill>
                  <a:srgbClr val="FF0000"/>
                </a:solidFill>
              </a:rPr>
              <a:t>Homework are not accepted after solutions</a:t>
            </a:r>
          </a:p>
          <a:p>
            <a:pPr eaLnBrk="1" hangingPunct="1">
              <a:spcBef>
                <a:spcPts val="800"/>
              </a:spcBef>
              <a:buClr>
                <a:srgbClr val="003399"/>
              </a:buClr>
              <a:buFont typeface="Wingdings" charset="2"/>
              <a:buChar char=""/>
            </a:pPr>
            <a:endParaRPr 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224CC0B-0B65-4E59-8BA6-5A4F5094E325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8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457200" y="762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Any Question?!</a:t>
            </a: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686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Is CE </a:t>
            </a:r>
            <a:r>
              <a:rPr lang="en-US" sz="3200" dirty="0" smtClean="0">
                <a:solidFill>
                  <a:srgbClr val="000000"/>
                </a:solidFill>
              </a:rPr>
              <a:t>a good </a:t>
            </a:r>
            <a:r>
              <a:rPr lang="en-US" sz="3200" dirty="0">
                <a:solidFill>
                  <a:srgbClr val="000000"/>
                </a:solidFill>
              </a:rPr>
              <a:t>dep. </a:t>
            </a:r>
            <a:r>
              <a:rPr lang="en-US" sz="3200" dirty="0" smtClean="0">
                <a:solidFill>
                  <a:srgbClr val="000000"/>
                </a:solidFill>
              </a:rPr>
              <a:t>of the university</a:t>
            </a:r>
            <a:r>
              <a:rPr lang="en-US" sz="3200" dirty="0">
                <a:solidFill>
                  <a:srgbClr val="000000"/>
                </a:solidFill>
              </a:rPr>
              <a:t>?! Yes </a:t>
            </a:r>
            <a:r>
              <a:rPr lang="en-US" sz="3200" dirty="0">
                <a:solidFill>
                  <a:srgbClr val="000000"/>
                </a:solidFill>
                <a:sym typeface="Wingdings" pitchFamily="2" charset="2"/>
              </a:rPr>
              <a:t>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  <a:sym typeface="Wingdings" pitchFamily="2" charset="2"/>
              </a:rPr>
              <a:t>Is AUT really a top university?! Yes 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 smtClean="0">
                <a:solidFill>
                  <a:srgbClr val="000000"/>
                </a:solidFill>
                <a:sym typeface="Wingdings" pitchFamily="2" charset="2"/>
              </a:rPr>
              <a:t>Will I wealthy if am a CE?! Yes 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 smtClean="0">
                <a:solidFill>
                  <a:srgbClr val="000000"/>
                </a:solidFill>
                <a:sym typeface="Wingdings" pitchFamily="2" charset="2"/>
              </a:rPr>
              <a:t>Do </a:t>
            </a:r>
            <a:r>
              <a:rPr lang="en-US" sz="3200" dirty="0">
                <a:solidFill>
                  <a:srgbClr val="000000"/>
                </a:solidFill>
                <a:sym typeface="Wingdings" pitchFamily="2" charset="2"/>
              </a:rPr>
              <a:t>I need to learn C?! Yes</a:t>
            </a:r>
            <a:r>
              <a:rPr lang="en-US" sz="3200" dirty="0" smtClean="0">
                <a:solidFill>
                  <a:srgbClr val="000000"/>
                </a:solidFill>
                <a:sym typeface="Wingdings" pitchFamily="2" charset="2"/>
              </a:rPr>
              <a:t>!!! </a:t>
            </a:r>
            <a:endParaRPr lang="en-US" sz="32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Is internet free at </a:t>
            </a:r>
            <a:r>
              <a:rPr lang="en-US" sz="3200" dirty="0" smtClean="0">
                <a:solidFill>
                  <a:srgbClr val="000000"/>
                </a:solidFill>
              </a:rPr>
              <a:t>the university</a:t>
            </a:r>
            <a:r>
              <a:rPr lang="en-US" sz="3200" dirty="0">
                <a:solidFill>
                  <a:srgbClr val="000000"/>
                </a:solidFill>
              </a:rPr>
              <a:t>?! Yes </a:t>
            </a:r>
            <a:r>
              <a:rPr lang="en-US" sz="3200" dirty="0">
                <a:solidFill>
                  <a:srgbClr val="000000"/>
                </a:solidFill>
                <a:sym typeface="Wingdings" pitchFamily="2" charset="2"/>
              </a:rPr>
              <a:t>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  <a:sym typeface="Wingdings" pitchFamily="2" charset="2"/>
              </a:rPr>
              <a:t>Is lunch free?! No 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  <a:sym typeface="Wingdings" pitchFamily="2" charset="2"/>
              </a:rPr>
              <a:t>…</a:t>
            </a:r>
            <a:endParaRPr lang="en-US" sz="3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8167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443F3D5-9060-46B8-BC13-57944AC521B6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9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457200" y="762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</a:t>
            </a:r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What is this course?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Computer organization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Hardware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Software</a:t>
            </a:r>
            <a:r>
              <a:rPr lang="en-US" sz="2800">
                <a:solidFill>
                  <a:srgbClr val="C2C2C2"/>
                </a:solidFill>
              </a:rPr>
              <a:t>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Algorithms &amp; Programming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C2C2C2"/>
                </a:solidFill>
              </a:rPr>
              <a:t>Algorithm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C2C2C2"/>
                </a:solidFill>
              </a:rPr>
              <a:t>Programming Language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Solving problems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188ffc24e0f2f63c5dd4962203a5dacb15eaeb8"/>
  <p:tag name="ISPRING_RESOURCE_PATHS_HASH_PRESENTER" val="37b374e4474d151d38acf548eac3b8bd21c1554"/>
</p:tagLst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4393</TotalTime>
  <Words>2593</Words>
  <Application>Microsoft Office PowerPoint</Application>
  <PresentationFormat>On-screen Show (4:3)</PresentationFormat>
  <Paragraphs>719</Paragraphs>
  <Slides>60</Slides>
  <Notes>60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60</vt:i4>
      </vt:variant>
    </vt:vector>
  </HeadingPairs>
  <TitlesOfParts>
    <vt:vector size="62" baseType="lpstr"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creator>Bahador</dc:creator>
  <cp:lastModifiedBy>Bahador</cp:lastModifiedBy>
  <cp:revision>262</cp:revision>
  <cp:lastPrinted>1601-01-01T00:00:00Z</cp:lastPrinted>
  <dcterms:created xsi:type="dcterms:W3CDTF">2007-10-07T13:27:00Z</dcterms:created>
  <dcterms:modified xsi:type="dcterms:W3CDTF">2018-09-30T10:17:58Z</dcterms:modified>
</cp:coreProperties>
</file>