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27" r:id="rId42"/>
    <p:sldId id="328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25" r:id="rId58"/>
    <p:sldId id="309" r:id="rId59"/>
    <p:sldId id="310" r:id="rId60"/>
    <p:sldId id="311" r:id="rId61"/>
    <p:sldId id="312" r:id="rId62"/>
    <p:sldId id="326" r:id="rId63"/>
    <p:sldId id="313" r:id="rId64"/>
    <p:sldId id="314" r:id="rId65"/>
    <p:sldId id="315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9" r:id="rId74"/>
  </p:sldIdLst>
  <p:sldSz cx="9144000" cy="6858000" type="screen4x3"/>
  <p:notesSz cx="7099300" cy="10234613"/>
  <p:custDataLst>
    <p:tags r:id="rId7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7" autoAdjust="0"/>
  </p:normalViewPr>
  <p:slideViewPr>
    <p:cSldViewPr>
      <p:cViewPr varScale="1">
        <p:scale>
          <a:sx n="61" d="100"/>
          <a:sy n="61" d="100"/>
        </p:scale>
        <p:origin x="-140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gs" Target="tags/tag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08575" cy="38306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A61B7DD-48D6-4666-8A07-AF3423485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A5CA71-28BB-4B76-96F9-7D7964B2A812}" type="slidenum">
              <a:rPr lang="en-US"/>
              <a:pPr/>
              <a:t>1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28F15-E85E-4914-BCAF-B711EF27C06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51D7-07DA-47DF-B94F-EEB8112255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D6225-76C0-4F72-A52C-29823FE88381}" type="slidenum">
              <a:rPr lang="en-US"/>
              <a:pPr/>
              <a:t>10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1F008A-2086-4635-8EE5-91F4FE8056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6B33FF0-4112-4382-A1F2-8FB4E29EF1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64E61C-2C94-4E0B-93EC-2462B0771E1A}" type="slidenum">
              <a:rPr lang="en-US"/>
              <a:pPr/>
              <a:t>11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96D68E-2E76-4C3C-95F9-2B48672B88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02268F4-43BC-40E3-9206-33D0A5BB5B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13BC6-D103-4AD9-A9A8-17E9CAD6AC5F}" type="slidenum">
              <a:rPr lang="en-US"/>
              <a:pPr/>
              <a:t>12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8F87B4-2AA0-4C92-8864-AB05BD79CEB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6999C27-01BC-4957-B3F8-22EAEF2CE1A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D0D5-A3C4-42D7-8BA9-AFBAE3BB8DEE}" type="slidenum">
              <a:rPr lang="en-US"/>
              <a:pPr/>
              <a:t>13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D303C96-96A8-47B3-A5C2-82972797299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F11961D-7520-49DE-8519-8BBD6A63E3A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D761A-9AF7-4528-A5B4-353DDCB22D16}" type="slidenum">
              <a:rPr lang="en-US"/>
              <a:pPr/>
              <a:t>14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0F3C5C-1F94-4EE9-91A0-C2B9DBB1B9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DEADBF6-BB8B-4E91-82BC-43D89E3450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378B2-7C0E-470B-940D-00556AFC112C}" type="slidenum">
              <a:rPr lang="en-US"/>
              <a:pPr/>
              <a:t>15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E360921-103F-44DC-BA19-B85A936EE62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C13B6D7-C1D7-4E09-A66E-3855A154F9C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A783A-F02B-43DC-A275-A6A3DB095DAC}" type="slidenum">
              <a:rPr lang="en-US"/>
              <a:pPr/>
              <a:t>16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FAB487-D023-492D-BD2B-AFC61C17D2B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3774E3-B826-4C86-B8E1-E4E45FADC66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2E1BF-D3BF-49B1-A8CD-72729A040DEC}" type="slidenum">
              <a:rPr lang="en-US"/>
              <a:pPr/>
              <a:t>17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7452E6-6689-465D-9903-9BB99037B6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C2A109-EB4D-4777-BA9E-83164B6707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85544-F3BF-40CE-A03F-64CA39ADE2EB}" type="slidenum">
              <a:rPr lang="en-US"/>
              <a:pPr/>
              <a:t>18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B258BB-6DE7-4FA5-AFE6-3335AFFE8A9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82A272-9AC9-4A67-85DC-AA2D3062E91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56447-7B8C-4BDD-8D8E-CDF97B15965C}" type="slidenum">
              <a:rPr lang="en-US"/>
              <a:pPr/>
              <a:t>19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B0730C-4032-4196-B525-10E7090594D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2BB8271-6EDB-49B2-997B-447D90A8F722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B66BB-E549-47A5-AE6F-92DFC3489E0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B89013-006F-45BB-8E56-6609234EFA2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C23DC1F-0B75-4F5E-A25B-C21C527D60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How does</a:t>
            </a:r>
            <a:r>
              <a:rPr 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baseline="0" dirty="0" err="1" smtClean="0">
                <a:latin typeface="Arial" charset="0"/>
                <a:cs typeface="Arial" charset="0"/>
              </a:rPr>
              <a:t>scanf</a:t>
            </a:r>
            <a:r>
              <a:rPr lang="en-US" baseline="0" dirty="0" smtClean="0">
                <a:latin typeface="Arial" charset="0"/>
                <a:cs typeface="Arial" charset="0"/>
              </a:rPr>
              <a:t> changes our variables while functions are called </a:t>
            </a:r>
            <a:r>
              <a:rPr lang="en-US" baseline="0" smtClean="0">
                <a:latin typeface="Arial" charset="0"/>
                <a:cs typeface="Arial" charset="0"/>
              </a:rPr>
              <a:t>by value?!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59304C-B4F7-4B78-B7DE-3009F0BC9DB3}" type="slidenum">
              <a:rPr lang="en-US"/>
              <a:pPr/>
              <a:t>20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1453B26-8208-46D4-981B-BC46FE4644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4D3F1D-BF32-4AD1-ABA0-B85306926C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07DC1D-E492-4BA2-A491-FEDD4200B9D3}" type="slidenum">
              <a:rPr lang="en-US"/>
              <a:pPr/>
              <a:t>21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1AF7C0-4EF1-463F-BA10-DFDEA6E67C2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15D1C6-CEE8-4A6D-8CDD-DDE2D454F9B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94730-48E6-47DF-8B69-083FF8D24694}" type="slidenum">
              <a:rPr lang="en-US"/>
              <a:pPr/>
              <a:t>22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888E1F-8A8B-47B8-ABC5-77D98529B9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987E62-1D90-4A47-8103-F49AC32874A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62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33BC1-4F9D-450D-9FAD-6E8C386D63FD}" type="slidenum">
              <a:rPr lang="en-US"/>
              <a:pPr/>
              <a:t>23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F272AE-F12C-4F89-86CB-F80DE126780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2797CA-4C1B-454F-B9C4-62E22AC11D6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71133-CE94-4676-AD3B-4BC86D8D671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BBAF729-4054-4F21-A88C-056B8E3A0C3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576450-60EC-4D0F-BBD7-C489D1A13F3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719A6-BD1A-4791-956F-811277CF51DF}" type="slidenum">
              <a:rPr lang="en-US"/>
              <a:pPr/>
              <a:t>25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41D8E87-AEAC-4E1F-BE38-8E9BE0957C4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F41610E-72D9-44F4-9C91-401C6EE36A1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95805-1872-44D9-9D98-22A1112BE68F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E700BA-AB56-4CA3-9C72-63E54A29D8D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437A7D-CEA8-4FD4-894B-1A29224B8A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65E5BC-0CF4-44CA-A04E-22B83D1ABE6B}" type="slidenum">
              <a:rPr lang="en-US"/>
              <a:pPr/>
              <a:t>27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ACD7DF-9765-4931-A268-A1C77EAAD1C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F896D99-7A21-4DEE-B78B-D870627E91A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439F9-FC49-4BF1-A85C-4A76E9331D71}" type="slidenum">
              <a:rPr lang="en-US"/>
              <a:pPr/>
              <a:t>28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AFC37B-C6B9-49CC-8BAE-B8B5EFFE89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C0C20D-1E58-4F9B-91E4-80E96A7D443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9A640-9C26-4537-A343-C9AC6C6CBB7F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97305D-9887-4C6D-819D-76BB2118A9F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5CBE4A-7501-4BD0-B33F-8C6BC51DE93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CE4D2-05D6-43D8-B58E-73E7AD7B2107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AC376D8-4EE6-485F-BA34-5DA8A4999A0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CC895-265C-4C58-A9B9-E6A5DC0CE1F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44C2E-8DC9-48BE-8E62-7182DDAA3783}" type="slidenum">
              <a:rPr lang="en-US"/>
              <a:pPr/>
              <a:t>30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A7487-09AB-4810-8616-BD50DA8894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0A27DE-290A-4606-BC06-A9208A07376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89CE2-D45E-4C98-9163-3AFD788B62B3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9C159A-785D-4501-833F-5B6E460D04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8B83F-B162-4610-A6F9-B8A321510552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E4FBA8-C572-41A7-9567-729E1020277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82E22-5F5E-4980-A172-913B548849BD}" type="slidenum">
              <a:rPr lang="en-US"/>
              <a:pPr/>
              <a:t>34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CFFB04-4897-4862-A5CC-6864D57C012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01D260-3665-4B49-B082-D19B1656C74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D4C4A-C1E0-44D5-90C3-70E6B93C86A2}" type="slidenum">
              <a:rPr lang="en-US"/>
              <a:pPr/>
              <a:t>35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E4E2D1-C5AF-45F4-8819-B3E562A122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23EA7A-C0A7-4D28-9D0B-BC26CF0A318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The “program” is a constant value in C, We define a pointer to char and set the start address of the constant value in variable str4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F3094E-69A6-4948-ACE0-B4F69DBE03CE}" type="slidenum">
              <a:rPr lang="en-US"/>
              <a:pPr/>
              <a:t>36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E5032E-18DA-4CF3-8B63-A3E6D3B9D66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CD40F-5CE4-443A-93E7-4FFDBBF59FE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an example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91E852-4D12-4501-B9E9-245366E643B2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3D1B79-C496-4A2B-AD30-9AA0923F726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848C9C-C707-4476-8083-2D5F05F1429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FC9AD2-5755-4401-8015-FAE3B47AA062}" type="slidenum">
              <a:rPr lang="en-US"/>
              <a:pPr/>
              <a:t>38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CA1394-D00B-4ADF-A58F-BFED3E15426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1A5A58-4ADC-4033-97F4-00F73740B62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is that the NULL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B1690-0F5E-4256-9C46-843E43C919E2}" type="slidenum">
              <a:rPr lang="en-US"/>
              <a:pPr/>
              <a:t>39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1499B02-6226-4150-939E-2509F2BD3C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542D7-28A2-4F2B-B5FF-8C1064950FF7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9A7B30D-DC54-4941-A9A8-0D4A17E8B07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3FAA7A-D544-4AFA-A728-398961E8366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9934-87C0-4886-A6C2-8DCF69E579C5}" type="slidenum">
              <a:rPr lang="en-US"/>
              <a:pPr/>
              <a:t>40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70B4680-82A3-46B2-9875-0EC3FCD025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D4F834-B5C8-414F-9130-E89648B77528}" type="slidenum">
              <a:rPr lang="en-US"/>
              <a:pPr/>
              <a:t>41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4B57505-AD19-4E7E-9CE7-66311A4B97B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0AFE7-C745-4AA9-8C11-AE048729CA01}" type="slidenum">
              <a:rPr lang="en-US"/>
              <a:pPr/>
              <a:t>42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9FFB04D-0B15-4A6C-A705-1D556703597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14412-8F42-49C6-B964-8A4759F5C2E6}" type="slidenum">
              <a:rPr lang="en-US"/>
              <a:pPr/>
              <a:t>43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D69DCF8-F73D-4F27-B2ED-EE320679C15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24A6F-9DAB-482A-9E0C-605C0E968C16}" type="slidenum">
              <a:rPr lang="en-US"/>
              <a:pPr/>
              <a:t>44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31F0D4-AFB3-467E-9322-E54575E50F5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27B19A-37BE-4FC2-B133-346422B54C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67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9FD93-B701-4186-9127-68DE0264E85D}" type="slidenum">
              <a:rPr lang="en-US"/>
              <a:pPr/>
              <a:t>45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EFA486-547B-4E9A-A2B3-4FA202EF80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59A535-B566-4E3C-B53D-F62188BB249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B424A-9897-4E8D-9C43-92B830BF8988}" type="slidenum">
              <a:rPr lang="en-US"/>
              <a:pPr/>
              <a:t>46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0CDCA-8322-48CC-892D-F755029627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943CCF-46B6-4E82-9154-F8EAC167C92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87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83C934-9BE5-4C20-ABC7-5172634EC317}" type="slidenum">
              <a:rPr lang="en-US"/>
              <a:pPr/>
              <a:t>47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0B3C5D-52AB-4A5C-B394-508F36944DF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F4CDA-A8B0-46D7-8FB8-AEF011302C7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CCD03-59FA-4064-8944-E0B6DD81E82B}" type="slidenum">
              <a:rPr lang="en-US"/>
              <a:pPr/>
              <a:t>48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6B3823-36C6-49CD-9C4B-93A65F475A4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B329FD-0B14-49F6-9C8F-518102A3D0E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08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65134-9153-452C-BF30-CA27383A78AE}" type="slidenum">
              <a:rPr lang="en-US"/>
              <a:pPr/>
              <a:t>49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AB0F21-01B7-4D74-BE72-0B8C944A6F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D39C7-22B7-4640-8678-FC8A6F983269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CFD7EE-6B72-4E32-BBD1-6BB101D930B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644C25-3CCF-4675-AB09-9BE375E0DFE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EA074F-E128-42C5-814B-D6D190B0067E}" type="slidenum">
              <a:rPr lang="en-US"/>
              <a:pPr/>
              <a:t>50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BFEEC69-5A8B-4AA5-A904-BE8CF37350A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51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r>
              <a:rPr lang="fa-IR" dirty="0" smtClean="0"/>
              <a:t>دو</a:t>
            </a:r>
            <a:r>
              <a:rPr lang="fa-IR" baseline="0" dirty="0" smtClean="0"/>
              <a:t> مورد براي اينكار لازم است</a:t>
            </a:r>
          </a:p>
          <a:p>
            <a:pPr algn="r" rtl="1"/>
            <a:r>
              <a:rPr lang="fa-IR" baseline="0" dirty="0" smtClean="0"/>
              <a:t>1- بتوان آرايه </a:t>
            </a:r>
            <a:r>
              <a:rPr lang="fa-IR" baseline="0" dirty="0" err="1" smtClean="0"/>
              <a:t>اي</a:t>
            </a:r>
            <a:r>
              <a:rPr lang="fa-IR" baseline="0" dirty="0" smtClean="0"/>
              <a:t> از هر نوع را گرفت كه اينكار توسط  </a:t>
            </a:r>
            <a:r>
              <a:rPr lang="en-US" baseline="0" dirty="0" smtClean="0"/>
              <a:t>void *</a:t>
            </a:r>
            <a:r>
              <a:rPr lang="fa-IR" baseline="0" dirty="0" smtClean="0"/>
              <a:t> انجام ميشود. اشاره </a:t>
            </a:r>
            <a:r>
              <a:rPr lang="fa-IR" baseline="0" dirty="0" err="1" smtClean="0"/>
              <a:t>گري</a:t>
            </a:r>
            <a:r>
              <a:rPr lang="fa-IR" baseline="0" dirty="0" smtClean="0"/>
              <a:t> كه </a:t>
            </a:r>
            <a:r>
              <a:rPr lang="fa-IR" baseline="0" dirty="0" err="1" smtClean="0"/>
              <a:t>ميتوان</a:t>
            </a:r>
            <a:r>
              <a:rPr lang="fa-IR" baseline="0" dirty="0" smtClean="0"/>
              <a:t> هر نوع اشاره گر ديگر را به آن اختصاص داد ولي چون  </a:t>
            </a:r>
            <a:r>
              <a:rPr lang="en-US" baseline="0" dirty="0" smtClean="0"/>
              <a:t>type</a:t>
            </a:r>
            <a:r>
              <a:rPr lang="fa-IR" baseline="0" dirty="0" smtClean="0"/>
              <a:t> ندارد </a:t>
            </a:r>
            <a:r>
              <a:rPr lang="fa-IR" baseline="0" dirty="0" err="1" smtClean="0"/>
              <a:t>نميتوان</a:t>
            </a:r>
            <a:r>
              <a:rPr lang="fa-IR" baseline="0" dirty="0" smtClean="0"/>
              <a:t> از آن خواند، قبل از آن بايد </a:t>
            </a:r>
            <a:r>
              <a:rPr lang="en-US" baseline="0" dirty="0" smtClean="0"/>
              <a:t>cast</a:t>
            </a:r>
            <a:r>
              <a:rPr lang="fa-IR" baseline="0" dirty="0" smtClean="0"/>
              <a:t> شود</a:t>
            </a:r>
          </a:p>
          <a:p>
            <a:pPr algn="r" rtl="1"/>
            <a:r>
              <a:rPr lang="fa-IR" baseline="0" dirty="0" smtClean="0"/>
              <a:t>2- انجام مقايسه را در زمان اجرا تغيير داد، اينكار توسط اشاره گر به تابع انجام ميشود</a:t>
            </a:r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1E020-8E12-4B6F-A903-2734D3B0EB88}" type="slidenum">
              <a:rPr lang="en-US"/>
              <a:pPr/>
              <a:t>53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54772-F998-4A5D-9D3B-D4C9C484D67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54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52329-B3A1-4F7B-B46D-34D546E2835D}" type="slidenum">
              <a:rPr lang="en-US"/>
              <a:pPr/>
              <a:t>55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311FB9F-F07E-4900-8C7D-372705E2D57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CA19F1-F88D-4798-A278-5EE5A54A359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56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41021F-DA89-4C5E-AAF0-3B94CC0BB42C}" type="slidenum">
              <a:rPr lang="en-US"/>
              <a:pPr/>
              <a:t>57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9C7B9B-9730-4B80-BE31-CD8356CE8C8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0AA0952-AD8B-4511-B284-3570E5ECAC1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A181-C992-47BF-BDB1-3DF1C53D1832}" type="slidenum">
              <a:rPr lang="en-US"/>
              <a:pPr/>
              <a:t>58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4BAAAC-5DEA-40DD-A8E9-180A1F6457E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40994C-517D-417E-93E3-572CB8601E6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2C9F6-B3E2-4159-864D-F743F42B3323}" type="slidenum">
              <a:rPr lang="en-US"/>
              <a:pPr/>
              <a:t>59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6B7D99D-AB5E-4BDD-BACC-DE2A1ABE2D8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9BFFCC-3518-4C8B-B99E-641E6DB4EDF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10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54FA7-5B03-47F0-9B26-D5EA2D22005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8AD1A7-8F20-466C-8EE0-EA2F28F53A0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21EED8-9F88-45C2-A30F-8DBDF7A0C9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F8FB1-88B9-403C-96B4-565D32821159}" type="slidenum">
              <a:rPr lang="en-US"/>
              <a:pPr/>
              <a:t>60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4F5A12-7354-4558-8A2E-3526E29B1E3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23FE15-AB8E-4F2F-B8EC-81A3F5C14F4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61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62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B0B8D-12D9-4006-8E3F-C11722392539}" type="slidenum">
              <a:rPr lang="en-US"/>
              <a:pPr/>
              <a:t>63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D3674CD-8EE2-4C00-86AE-F5C0F70A32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10B54BC-F02E-4C0A-B355-19D577828BC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41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A34CC-8486-4DB4-900D-EAA4B3F0D528}" type="slidenum">
              <a:rPr lang="en-US"/>
              <a:pPr/>
              <a:t>64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F8520C-F622-4F7E-952B-8EABA1ABD26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A2B40C-49FE-44CC-9380-DF205ADCE9E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51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E30E5-82E1-4E7E-BB1F-3800309326C3}" type="slidenum">
              <a:rPr lang="en-US"/>
              <a:pPr/>
              <a:t>65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F98E1C-8B39-493D-9897-9EC8CEAECAB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9C2342-6BD2-4C23-AC20-655A639098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72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A8923-6716-442F-9A9C-55AE6DB880D4}" type="slidenum">
              <a:rPr lang="en-US"/>
              <a:pPr/>
              <a:t>66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EC49B9-0908-4C15-8CA0-7EE1E291A9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958422-113C-412F-936C-448DDF2F35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DD0965-C91A-4AA9-9AED-F0150363F256}" type="slidenum">
              <a:rPr lang="en-US"/>
              <a:pPr/>
              <a:t>67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D17287-0BEB-4BE1-8859-3C1437AD0C2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6F36B1-AA78-4DAC-80C0-19C734E1ED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92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900913-F3C9-404B-A88D-72C078A9C616}" type="slidenum">
              <a:rPr lang="en-US"/>
              <a:pPr/>
              <a:t>68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9022F7-2264-410C-9C8D-E92FE6E7EFC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6A4176-D434-433B-BD91-37D7F9EB2A5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2713A-7FEF-4704-B79D-C5B684897B22}" type="slidenum">
              <a:rPr lang="en-US"/>
              <a:pPr/>
              <a:t>69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6F0F98-4627-428C-B4D3-0C882ABC47D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BA8F0E-0DA4-486A-8483-250E1842BBD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13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C8C47-F380-4035-8AF4-18EE8CC32F8F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7A6E64-8623-4283-AC53-79A5B7C906D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8912751-66CA-4325-9986-7B74B1E46B8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7A7A4-E05C-43CE-A785-EDEE47968C98}" type="slidenum">
              <a:rPr lang="en-US"/>
              <a:pPr/>
              <a:t>70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BE2112-F365-438D-82F4-09ACC406DC9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99E21-25F3-416A-8151-43F82133FB4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23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A1B0-0461-4D05-8B50-2DDE7597947B}" type="slidenum">
              <a:rPr lang="en-US"/>
              <a:pPr/>
              <a:t>71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A388245-FAF4-49CC-9932-9491B1D5BA3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D7F25F-2AB2-40BB-8E80-64D0B93703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33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8F583-FCC3-4AC0-ACFD-F89472AC2ACA}" type="slidenum">
              <a:rPr lang="en-US"/>
              <a:pPr/>
              <a:t>8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099AEA-650A-4B50-9F48-A539C5B87DD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D22605-1AAE-4E23-9CC7-305D10F3A07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40BBCC-D81D-4DD4-9CC8-BA5667647291}" type="slidenum">
              <a:rPr lang="en-US"/>
              <a:pPr/>
              <a:t>9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22928F-E0EC-4D3A-83BA-2C7E23B56EE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0ED28EE-B31E-4E18-8BF8-6E0880FF5D7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45E344-8D80-4135-BBC4-FE3CFE907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E2B233-473A-46FD-A337-AD311C958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19898A-7F2D-43A6-9CAE-8FB422C14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204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204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613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970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0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315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95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59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7321CE-A67B-4C5B-9C6E-3494FBD2C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497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416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944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D53FF8-C248-42C6-8D75-81A678283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E056D-DE3D-421A-868D-FBC611F13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2EE8FE-D226-406D-A2A3-6810EA707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A22A7-581D-4337-B294-2A879D400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F0D12-CCAA-47D9-A116-2A95BD894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B9B2-B071-4B72-9E3F-7AE962D24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F672C7-F188-457D-9EA6-A4E081563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A9D0C00-2D12-4BEB-B7A8-618C8B48D9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4 w 1000"/>
              <a:gd name="T3" fmla="*/ 0 h 1000"/>
              <a:gd name="T4" fmla="*/ 4803344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914400" y="5334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30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47800" y="3429000"/>
            <a:ext cx="7086600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>
                <a:solidFill>
                  <a:srgbClr val="000000"/>
                </a:solidFill>
              </a:rPr>
              <a:t>Lecture 10:</a:t>
            </a:r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Pointers &amp; Dynamic Memory</a:t>
            </a:r>
            <a:endParaRPr lang="en-US" sz="4000" dirty="0">
              <a:solidFill>
                <a:srgbClr val="000000"/>
              </a:solidFill>
            </a:endParaRPr>
          </a:p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>
                <a:solidFill>
                  <a:srgbClr val="000000"/>
                </a:solidFill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29CFA8-6149-484D-9904-0725BB641FA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382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100 not 0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Call by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>
                <a:solidFill>
                  <a:srgbClr val="000000"/>
                </a:solidFill>
              </a:rPr>
              <a:t> of the x is copied to 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By changing y, x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changed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CDF32F-F261-4AC5-8336-7259569794A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reference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Call by reference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value of variable 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copied to function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function changes the input parameter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the variable passed to the input is changed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implemented by pointers in C</a:t>
            </a:r>
          </a:p>
          <a:p>
            <a:pPr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*y = 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0 </a:t>
            </a:r>
            <a:r>
              <a:rPr lang="en-US" sz="24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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D4C7B0-8DA6-4AF4-B1FC-421E2C7FE89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507753-AD02-4B71-8989-D4D88E54E0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Pointers in Functions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*res = a + b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add(d1, d2,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printf("%f\n", result);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 30.3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52A1A1C-6A0B-45CD-A9C9-40A2B92EA3B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happen?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000000"/>
                </a:solidFill>
              </a:rPr>
              <a:t>The address of result is 100, value of result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add(d1, d2, &amp;result);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d1,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d2 and the </a:t>
            </a:r>
            <a:r>
              <a:rPr lang="en-US" sz="2300">
                <a:solidFill>
                  <a:srgbClr val="CC0000"/>
                </a:solidFill>
              </a:rPr>
              <a:t>address</a:t>
            </a:r>
            <a:r>
              <a:rPr lang="en-US" sz="2300">
                <a:solidFill>
                  <a:srgbClr val="000000"/>
                </a:solidFill>
              </a:rPr>
              <a:t> of result is </a:t>
            </a:r>
            <a:r>
              <a:rPr lang="en-US" sz="2300">
                <a:solidFill>
                  <a:srgbClr val="CC0000"/>
                </a:solidFill>
              </a:rPr>
              <a:t>copied</a:t>
            </a:r>
            <a:r>
              <a:rPr lang="en-US" sz="2300">
                <a:solidFill>
                  <a:srgbClr val="000000"/>
                </a:solidFill>
              </a:rPr>
              <a:t> to add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add(double a, double b, double *res)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Value of a is the value of d1, value of b is the value of d2 and value of </a:t>
            </a:r>
            <a:r>
              <a:rPr lang="en-US" sz="2300">
                <a:solidFill>
                  <a:srgbClr val="CC0000"/>
                </a:solidFill>
              </a:rPr>
              <a:t>res is 100</a:t>
            </a:r>
            <a:r>
              <a:rPr lang="en-US" sz="2300">
                <a:solidFill>
                  <a:srgbClr val="000000"/>
                </a:solidFill>
              </a:rPr>
              <a:t> and the </a:t>
            </a:r>
            <a:r>
              <a:rPr lang="en-US" sz="2300">
                <a:solidFill>
                  <a:srgbClr val="CC0000"/>
                </a:solidFill>
              </a:rPr>
              <a:t>value of *res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*res = a + b;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Value of a is added to b and output is saved in </a:t>
            </a:r>
            <a:r>
              <a:rPr lang="en-US" sz="2300">
                <a:solidFill>
                  <a:srgbClr val="CC0000"/>
                </a:solidFill>
              </a:rPr>
              <a:t>the referred address by res (100)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But the 100is the address of </a:t>
            </a:r>
            <a:r>
              <a:rPr lang="en-US" sz="2300">
                <a:solidFill>
                  <a:srgbClr val="CC0000"/>
                </a:solidFill>
              </a:rPr>
              <a:t>result</a:t>
            </a:r>
            <a:r>
              <a:rPr lang="en-US" sz="2300">
                <a:solidFill>
                  <a:srgbClr val="000000"/>
                </a:solidFill>
              </a:rPr>
              <a:t>. Therefore the value is saved in memory location result</a:t>
            </a:r>
            <a:r>
              <a:rPr lang="en-US" sz="23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9D5E5-022B-465A-81D7-3C754BEA16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</a:t>
            </a:r>
            <a:r>
              <a:rPr lang="en-US" sz="4000">
                <a:solidFill>
                  <a:srgbClr val="C0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a, double b){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%f\n",d1,d2 );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248400" y="47069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324600" y="59261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FF2300-E0FF-41A8-BE46-E897686C51B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(the </a:t>
            </a:r>
            <a:r>
              <a:rPr lang="en-US" sz="4000">
                <a:solidFill>
                  <a:srgbClr val="C00000"/>
                </a:solidFill>
              </a:rPr>
              <a:t>correct</a:t>
            </a:r>
            <a:r>
              <a:rPr lang="en-US" sz="4000">
                <a:solidFill>
                  <a:srgbClr val="293A83"/>
                </a:solidFill>
              </a:rPr>
              <a:t> version)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*a, double *b){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*a;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*a = *b;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*b =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swap(&amp;d1, &amp;d2);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83400" y="4800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10.1, d2 = 20.1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70700" y="55245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20.2, d2 = 10.1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can return a pointer as output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But, the address pointed by the pointer must be valid after the function finishes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pointed variable must be exist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must </a:t>
            </a:r>
            <a:r>
              <a:rPr lang="en-US" sz="2800">
                <a:solidFill>
                  <a:srgbClr val="C0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be automatic local variable of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can be static local variable, global variable, or the input parameter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7655A7A-BD3E-4843-962F-44D547F1C35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 func_a(void){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 func_b(void){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static float 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48975-E95E-47D9-8B59-D45A9CE2ABE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93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constant: const &lt;type&gt; *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991600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the input parameter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a pointer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But should not be changed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want to copy the value of variable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Value can be very large (array or struct)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allow the function to change the variable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func(const double *a){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*a = 10.0;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6AEA89-C3DA-40DF-BF05-B74793C92C3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4B951FF-8C64-4939-8205-2A70804724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 pointer: &lt;type&gt; * const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54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a variable is a constant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cannot assign a new address to it 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func(int * const 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x, y;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* const b = &amp;y;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*a = 100;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no error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64C262F-87E4-4DDB-BF44-5FEA0DA3D07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169A4B-7CB7-4B59-929C-D44E55172D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BFB0560-D838-4B96-ACC9-5379A35E35F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Operations on Pointers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92964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Arithmetic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or + &lt;integer&gt; (or &lt;pointer&gt; -= or += &lt;integer&gt;)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&lt;pointer&gt; (they must be the same type)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&lt;pointer&gt;++ or &lt;pointer&gt;--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Comparison between pointers</a:t>
            </a: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arr[20];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*pi, *pj, i;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pi = &amp;arr[10];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pj = &amp;arr[15];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pi - pj;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-5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&lt;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True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==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2D5CF-4132-43E4-9C13-29BE27B0E91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Operations on </a:t>
            </a:r>
            <a:r>
              <a:rPr lang="en-US" sz="4000" dirty="0" smtClean="0">
                <a:solidFill>
                  <a:srgbClr val="293A83"/>
                </a:solidFill>
              </a:rPr>
              <a:t>Pointers Examples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0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*pj, *pk, i, j, k;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*pa, *pb, *pc, a, b, c;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&amp;i;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pj = pi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pk = pj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&amp;a;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pb = pa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pb - pa;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k = pk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pj + pk;	// compile error: No + for 2 pointers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pc = pi;		// compile error: Different types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 = pa – pi; 	// compile error: Different ptr types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57600" y="397820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 err="1">
                <a:solidFill>
                  <a:srgbClr val="0033CC"/>
                </a:solidFill>
              </a:rPr>
              <a:t>i</a:t>
            </a:r>
            <a:r>
              <a:rPr lang="en-US" sz="1900" dirty="0">
                <a:solidFill>
                  <a:srgbClr val="0033CC"/>
                </a:solidFill>
              </a:rPr>
              <a:t> = 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57600" y="4365104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j = 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1400" y="479715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 k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67B3FB-FAC2-4F15-AA1E-2F7438E569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&amp; Pointers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84275"/>
            <a:ext cx="8915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>
                <a:solidFill>
                  <a:srgbClr val="000000"/>
                </a:solidFill>
              </a:rPr>
              <a:t>Pointer can refer to each element in an array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a[20];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*pa;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&amp;a[10];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10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a[11] = *pa;	</a:t>
            </a:r>
            <a:r>
              <a:rPr lang="en-US" sz="1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 of pa is saved in element 11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name of array is the pointer to the first element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pa = a;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E49F35-7802-4FBB-948C-55D714A07C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5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650"/>
            <a:ext cx="690403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00600" y="1109663"/>
            <a:ext cx="42672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4508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</a:rPr>
              <a:t>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a[50];</a:t>
            </a:r>
          </a:p>
          <a:p>
            <a:pPr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*pa;</a:t>
            </a:r>
          </a:p>
          <a:p>
            <a:pPr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a; </a:t>
            </a:r>
          </a:p>
          <a:p>
            <a:pPr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If address a = 100</a:t>
            </a:r>
          </a:p>
          <a:p>
            <a:pPr lvl="1" indent="0"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= 100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pa+1</a:t>
            </a: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points to a[1]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+ 1 = 104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+ 2</a:t>
            </a: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points to a[2]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+ 2 = 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CB7147-8B68-40B3-8BBE-4FF4FB1BD25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Similarity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*pi, j;</a:t>
            </a:r>
          </a:p>
          <a:p>
            <a:pPr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&amp;arr[0];	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array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pi + 2;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pi--;		 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1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*(pi+2);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//value of element 3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pi = arr + 2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is used as a pointer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pi[8];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//value of element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is used as 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40B832-616D-4D36-BD94-F9BEA67BA11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Difference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change pointers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Assign new value, arithmetic and …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cannot change the array variable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arr2[20], *pi;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arr;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pi++;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pi;		//Compile error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arr;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arr++;	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CEADE-057E-4B84-9687-FDE7CC7C5A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2)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func1(int num[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func2(int num[],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func3(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*num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800">
                <a:solidFill>
                  <a:srgbClr val="000000"/>
                </a:solidFill>
              </a:rPr>
              <a:t> knows size from [90],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func2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func3</a:t>
            </a:r>
            <a:r>
              <a:rPr lang="en-US" sz="2800">
                <a:solidFill>
                  <a:srgbClr val="000000"/>
                </a:solidFill>
              </a:rPr>
              <a:t> know size from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CC50BA-DD3D-40EE-A172-C49DE844BA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638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array_copy_wrong1(int a[], int b[]){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//Compile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array_copy_wrong2(int *a, int *b){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//logical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array_copy1(int dst[], int src[],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dst[i] = src[i];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array_copy2(int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dst[i] = src[i];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array_copy3(int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*(dst + i) = *(src + i);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array_copy4(int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for(int i = 0; i &lt; size; i++, src++, dst++)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*dst = *src;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172200" y="609600"/>
            <a:ext cx="2819400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تابعي كه يك آرايه را در آرايه ديگر كپي كند</a:t>
            </a:r>
            <a:r>
              <a:rPr lang="hi-IN" sz="2800" dirty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0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3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6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1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4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7" dur="500"/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0" dur="500"/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2AD848-B43C-401D-A01B-C0C8D29F3D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CFE2F6-6F43-4142-A722-290C426064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t1[10]={0}, t2[10]={0}, t3[10]={0}, t4[10]={0},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x[]={1,2,3,4,5,6,7,8,9,10}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array_copy1(t1, x, 10);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t1={1 2 3 4 5 6 7 8 9 10}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array_copy2(t2, x + 2, 8);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t2={3 4 5 6 7 8 9 10 0 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array_copy3(&amp;(t3[5]), x, 5);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t3={0 0 0 0 0 1 2 3 4 5}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array_copy4(t4 + 6, &amp;x[8], 2);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t4={0 0 0 0 0 0 9 10 0 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DAE7DC-FC7B-4D4B-8C3D-1EF60F52AE8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*res){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size_arr1;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if(search(arr2, size_arr2,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084168" y="1143000"/>
            <a:ext cx="2755032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برنامه‌اي كه تفاضل دو مجموعه را حساب كند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1B727-9D52-41E8-A265-79593BE5E0A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a1[] = {1, 2, 3, 4, 5, 6};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a2[] = {4, 8, 6, 11};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res[100];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(a1,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(a1)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a2,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(a2)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("a1 - a2 = {}\n");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pointers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a type in C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pointer variable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array of pointer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&amp;j;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 = &amp;k;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10, j = 30, k =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7A54DC-1783-4BCC-AFDA-6CE0F6F0848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6E0DDA-D24B-4737-BFF2-47F1EDAA45C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&amp; Pointers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Because arrays are similar to pointers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*str4 = "program";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524000" y="4746625"/>
            <a:ext cx="4946650" cy="1397000"/>
            <a:chOff x="960" y="2990"/>
            <a:chExt cx="3116" cy="880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960" y="2990"/>
            <a:ext cx="311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4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90"/>
                          <a:ext cx="3116" cy="8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960" y="2990"/>
              <a:ext cx="3116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1650F83-A184-47A5-AB02-4DC0B0C3C7A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str1,str2 and str3 are array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str4 is a pointer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assign a new value to str1, str2, str3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Array is a fix location in memory 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 change the elements of array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assign a new value for str4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fix location, pointer contains address of memory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Content of str4 is </a:t>
            </a:r>
            <a:r>
              <a:rPr lang="en-US" sz="2800" dirty="0">
                <a:solidFill>
                  <a:srgbClr val="CC0000"/>
                </a:solidFill>
              </a:rPr>
              <a:t>constant</a:t>
            </a:r>
            <a:r>
              <a:rPr lang="en-US" sz="2800" dirty="0">
                <a:solidFill>
                  <a:srgbClr val="000000"/>
                </a:solidFill>
              </a:rPr>
              <a:t>, you can not change elements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EBAA8-2BCD-4669-967F-08ABEAB6A6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char Array vs. char *: Example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str1[8] = "program";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array initialization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*str4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 constant string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str1[6] = 'z';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str4 = "new string";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str1 = "new array";		//Compile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str4[1] = 'z'; 	  		//Runtime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*(str4 + 3) = 'a';  	//Runtime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29F90E-77FF-4796-A530-0EC544AB76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Empty vs. Null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Empty string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null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uninitialized pointer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43200"/>
            <a:ext cx="6505575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More String Functions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strchr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*s, char c)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the pointer to the first occurrence of c in s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*s="ABZDEZFZ";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'Z');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Z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Z = 2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strstr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*s1, cost char *s2)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pointer to the first occurrence of s2 in s1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ABCDxyEFxyGH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AE7614-85F4-45B9-95EA-C8F722F6F0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B65C77-9CB1-484A-BBE8-377D549190B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 that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Contains the </a:t>
            </a:r>
            <a:r>
              <a:rPr lang="en-US" sz="2800" dirty="0">
                <a:solidFill>
                  <a:srgbClr val="CC0000"/>
                </a:solidFill>
              </a:rPr>
              <a:t>address</a:t>
            </a:r>
            <a:r>
              <a:rPr lang="en-US" sz="2800" dirty="0">
                <a:solidFill>
                  <a:srgbClr val="000000"/>
                </a:solidFill>
              </a:rPr>
              <a:t> of another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</a:t>
            </a:r>
            <a:r>
              <a:rPr lang="en-US" sz="3200" dirty="0">
                <a:solidFill>
                  <a:srgbClr val="CC0000"/>
                </a:solidFill>
              </a:rPr>
              <a:t>refers</a:t>
            </a:r>
            <a:r>
              <a:rPr lang="en-US" sz="3200" dirty="0">
                <a:solidFill>
                  <a:srgbClr val="000000"/>
                </a:solidFill>
              </a:rPr>
              <a:t> to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pi =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D21755-188B-4600-B91D-5F9B5D941BF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7500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d1, double d2,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dot_index1, dot_index2;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char s1[50], s2[50];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(s1, "%0.20lf", d1);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(s2, "%0.20lf", d2);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'.') - s1;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dot_index2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(s2, '.') - s2;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if(dot_index1 != dor_index2)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+ n + 1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48064" y="116632"/>
            <a:ext cx="3843536" cy="86395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114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876D091-4356-4FDD-9A19-321A40E3B9E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8392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d1, d2;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numbers d1 and d2: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("%lf %lf", &amp;d1, &amp;d2);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(d1, d2, n))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equal\n");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Not equal\n");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548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</a:t>
            </a:r>
            <a:r>
              <a:rPr lang="en-US" sz="4000" dirty="0" err="1">
                <a:solidFill>
                  <a:srgbClr val="293A83"/>
                </a:solidFill>
              </a:rPr>
              <a:t>Tokenizer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*s, char *token, char result[][100]){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*index;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while((index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token)) != NULL){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index - s;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 = index +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(token);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(s)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s);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36D73F-C872-4C2F-AC49-0D504259C2D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 = "a123bb123ccc123dddd123eeeee123fffffffffff123";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*token = "123";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res[10][100];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token, res);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("Token %d = %s\n",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F8FA658-5F8B-4401-801C-D6852FF57E3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5FDCC65-5E78-417B-B974-43A87091E0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char * names[] does not work */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names[][100]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(res / size);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86300" y="76200"/>
            <a:ext cx="43053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6FDF48-B471-4B06-874F-24D478920F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90403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names[][100],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][100];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4577D-6F71-4869-9A73-8E15451AB4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</a:t>
            </a:r>
            <a:r>
              <a:rPr lang="en-US" sz="3200">
                <a:solidFill>
                  <a:srgbClr val="000000"/>
                </a:solidFill>
              </a:rPr>
              <a:t>&amp;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A41F9A-6384-412F-86AD-B28E9F7F67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 value: address of other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Saving the address of a pointer in another pointer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pi, 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C183342-9CC5-496F-A340-1748A49F3BB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Pointer: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 = 20, k = 30;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*pj, **ppi;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 = &amp;j;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**ppi);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**ppi = 100</a:t>
            </a: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j);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*ppi = &amp;k;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*pj);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0" y="3121025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715000" y="3657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15000" y="4800600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91200" y="5562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functions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60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are stored in memory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Each function has its own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have pointer to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pointer that store the address of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type (*&lt;identifier&gt;)(&lt;type1&gt;, &lt;type2&gt;, …)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   int (*pf)(char, float)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pf is a pointer to a function that the function return int and its inputs are char and float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FCCCA3-2FE9-4EF4-A48D-7656C0764ED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455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Declaration and Initialization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&lt;type&gt; * &lt;identifier&gt;;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i, *pi;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*pf = &amp;f;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c, *pc = &amp;c;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103B88-2775-47BF-B4A3-76D4F8460AB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f1(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char c){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f1: x = %d, c = %c\n", x, c);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f2(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n, char m){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f2: n = %d, m = %c\n", n, m);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(*f)(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char);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f1;  // or  f = &amp;f1;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(*f)(10, 'a');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f2;		// or f = &amp;f2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(*f)(100, 'z');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6AD273-796B-47C6-9CFE-CE53DB0ECC9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953000" y="4419600"/>
            <a:ext cx="2590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This is f1: x = 10, c = a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53000" y="5181600"/>
            <a:ext cx="281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This is f2: n = 100, m = 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function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qsort</a:t>
            </a:r>
            <a:r>
              <a:rPr lang="en-US" sz="2800" dirty="0">
                <a:solidFill>
                  <a:srgbClr val="000000"/>
                </a:solidFill>
              </a:rPr>
              <a:t> function in &lt;</a:t>
            </a:r>
            <a:r>
              <a:rPr lang="en-US" sz="2800" dirty="0" err="1">
                <a:solidFill>
                  <a:srgbClr val="000000"/>
                </a:solidFill>
              </a:rPr>
              <a:t>stdlib.h</a:t>
            </a:r>
            <a:r>
              <a:rPr lang="en-US" sz="2800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qsort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void *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element_size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(*compare)(void *, void *))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sort array </a:t>
            </a:r>
            <a:r>
              <a:rPr lang="en-US" sz="2800" dirty="0" err="1">
                <a:solidFill>
                  <a:srgbClr val="000000"/>
                </a:solidFill>
              </a:rPr>
              <a:t>arr</a:t>
            </a:r>
            <a:r>
              <a:rPr lang="en-US" sz="2800" dirty="0">
                <a:solidFill>
                  <a:srgbClr val="000000"/>
                </a:solidFill>
              </a:rPr>
              <a:t> with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 of size </a:t>
            </a:r>
            <a:r>
              <a:rPr lang="en-US" sz="2800" dirty="0" err="1">
                <a:solidFill>
                  <a:srgbClr val="000000"/>
                </a:solidFill>
              </a:rPr>
              <a:t>element_size</a:t>
            </a:r>
            <a:r>
              <a:rPr lang="en-US" sz="2800" dirty="0">
                <a:solidFill>
                  <a:srgbClr val="000000"/>
                </a:solidFill>
              </a:rPr>
              <a:t>. The order between elements is specified by the “compare” function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int_cmp_asc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*i1,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1 : (a == b) ? 0 : -1;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*i1,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-1 : (a == b) ? 0 : 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4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542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2" dur="500"/>
                                        <p:tgtEl>
                                          <p:spTgt spid="542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{1, 7, 3, 11, 9};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int_cmp_asc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5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55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5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5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55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55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552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D7E326-0CEC-4606-8E1C-8526641685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Until now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define variables: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a[200];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x[n]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Memory is allocated for the variables </a:t>
            </a:r>
            <a:r>
              <a:rPr lang="en-US" sz="2400" dirty="0">
                <a:solidFill>
                  <a:srgbClr val="CC0000"/>
                </a:solidFill>
              </a:rPr>
              <a:t>when the scope starts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Allocated memory is released </a:t>
            </a:r>
            <a:r>
              <a:rPr lang="en-US" sz="2400" dirty="0">
                <a:solidFill>
                  <a:srgbClr val="CC0000"/>
                </a:solidFill>
              </a:rPr>
              <a:t>when the scope finishes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</a:t>
            </a:r>
            <a:r>
              <a:rPr lang="en-US" sz="2800" dirty="0">
                <a:solidFill>
                  <a:srgbClr val="CC0000"/>
                </a:solidFill>
              </a:rPr>
              <a:t>cannot change</a:t>
            </a:r>
            <a:r>
              <a:rPr lang="en-US" sz="2800" dirty="0">
                <a:solidFill>
                  <a:srgbClr val="000000"/>
                </a:solidFill>
              </a:rPr>
              <a:t> the size of the allocated memories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cannot change the size of array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These variables are in </a:t>
            </a:r>
            <a:r>
              <a:rPr lang="en-US" sz="2800" i="1" dirty="0">
                <a:solidFill>
                  <a:srgbClr val="C00000"/>
                </a:solidFill>
              </a:rPr>
              <a:t>stack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want to see how to allocate memory in </a:t>
            </a:r>
            <a:r>
              <a:rPr lang="en-US" sz="2800" i="1" dirty="0">
                <a:solidFill>
                  <a:srgbClr val="C00000"/>
                </a:solidFill>
              </a:rPr>
              <a:t>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Heap 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is compose of a few logical sections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Stack is one of the logical sections that is used for function calls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All automatic variables are allocated in stack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Stack is managed by operating system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Created by function call and destroyed when function ends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Another logical section is “Heap”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used for dynamic memory allocation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managed by programmer (at least in C)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Memory allocation functions &amp; the Free function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47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571EC5-04FE-4090-86A3-45051117EFB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Memory allocation by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&lt;stdlib.h&gt;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calloc(int num, int size);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Initializes allocated memory to zero 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memory is not available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>
                <a:solidFill>
                  <a:srgbClr val="000000"/>
                </a:solidFill>
              </a:rPr>
              <a:t> returns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7F5329-6D00-4D38-BCC8-E75B09A4B12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4582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allocation by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&lt;stdlib.h&gt;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malloc(int size);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memory is not available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>
                <a:solidFill>
                  <a:srgbClr val="000000"/>
                </a:solidFill>
              </a:rPr>
              <a:t> returns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167795-CFCD-465C-9275-9C968063D4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Dynamic Memory Allocation: Example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/*allocate memory, convert it to int * */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(int *)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malloc(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sizeof(int)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== NULL){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printf("cannot allocate\n");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*pd;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(double *)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calloc(1,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sizeof(double)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C2478D-BE8F-42C9-A6F8-DF54D669331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Value of referred memory by a pointer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800" dirty="0">
                <a:solidFill>
                  <a:srgbClr val="000000"/>
                </a:solidFill>
              </a:rPr>
              <a:t> variable contains the memory address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saved in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copied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</a:rPr>
              <a:t> from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*pi</a:t>
            </a:r>
            <a:r>
              <a:rPr lang="en-US" sz="2800" dirty="0">
                <a:solidFill>
                  <a:srgbClr val="000000"/>
                </a:solidFill>
              </a:rPr>
              <a:t> is the value of referred memory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CC0000"/>
                </a:solidFill>
              </a:rPr>
              <a:t>value in the referred address</a:t>
            </a:r>
            <a:r>
              <a:rPr lang="en-US" sz="2200" dirty="0">
                <a:solidFill>
                  <a:srgbClr val="000000"/>
                </a:solidFill>
              </a:rPr>
              <a:t>  is read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value is saved in the </a:t>
            </a:r>
            <a:r>
              <a:rPr lang="en-US" sz="2200" dirty="0">
                <a:solidFill>
                  <a:srgbClr val="CC0000"/>
                </a:solidFill>
              </a:rPr>
              <a:t>referred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FDDD002-2E73-4072-A4DD-8C06840BAB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Free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9925" indent="-3190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static memory allocation, memory is freed when block/scope is finished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dynamic memory allocation, we </a:t>
            </a:r>
            <a:r>
              <a:rPr lang="en-US" sz="3200" dirty="0">
                <a:solidFill>
                  <a:srgbClr val="CC0000"/>
                </a:solidFill>
              </a:rPr>
              <a:t>must free</a:t>
            </a:r>
            <a:r>
              <a:rPr lang="en-US" sz="3200" dirty="0">
                <a:solidFill>
                  <a:srgbClr val="000000"/>
                </a:solidFill>
              </a:rPr>
              <a:t> the allocated memory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!= NULL)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free(pi);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 memory\n");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/* do you work here */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84168" y="228600"/>
            <a:ext cx="2755032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آرايه با اندازه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9428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j, n, m;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**arr;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printf("Enter n, m: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scanf("%d%d", &amp;n, &amp;m);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= (int **)malloc(n * sizeof(int *));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arr[i] = (int *)malloc(m * sizeof(int));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for(j = 0; j &lt; m; j++)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arr[i][j] = i * j;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free(arr[i]);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free(arr);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03104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m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ماتريس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en-US" sz="2500" dirty="0" err="1">
                <a:solidFill>
                  <a:srgbClr val="000000"/>
                </a:solidFill>
                <a:cs typeface="B Nazanin" pitchFamily="2" charset="-78"/>
              </a:rPr>
              <a:t>nxm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357C49-9D9F-42D9-9488-A00D12C60F1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Reallocation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we need to change the size of allocated memory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Expand or Shrink it </a:t>
            </a:r>
          </a:p>
          <a:p>
            <a:pPr lvl="1">
              <a:spcBef>
                <a:spcPts val="250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realloc(void *p, int newsize);</a:t>
            </a:r>
          </a:p>
          <a:p>
            <a:pPr lvl="1">
              <a:spcBef>
                <a:spcPts val="250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Allocate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>
                <a:solidFill>
                  <a:srgbClr val="000000"/>
                </a:solidFill>
              </a:rPr>
              <a:t> bytes for pointer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Previous data of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200">
                <a:solidFill>
                  <a:srgbClr val="000000"/>
                </a:solidFill>
              </a:rPr>
              <a:t> does 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>
                <a:solidFill>
                  <a:srgbClr val="000000"/>
                </a:solidFill>
              </a:rPr>
              <a:t> change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D6FF15-8434-4664-915D-B95BC65A5C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193675"/>
            <a:ext cx="86868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</a:rPr>
              <a:t>	</a:t>
            </a: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*)calloc(2, sizeof(int));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500;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*(p+1));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*(p + 1) = 100;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*)realloc(p, sizeof(int) * 4);</a:t>
            </a:r>
          </a:p>
          <a:p>
            <a:pPr>
              <a:lnSpc>
                <a:spcPct val="80000"/>
              </a:lnSpc>
              <a:spcBef>
                <a:spcPts val="688"/>
              </a:spcBef>
              <a:buClrTx/>
              <a:buFontTx/>
              <a:buNone/>
            </a:pPr>
            <a:endParaRPr lang="en-US" sz="11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324600" y="1254125"/>
            <a:ext cx="182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  <a:p>
            <a:pPr>
              <a:spcBef>
                <a:spcPts val="250"/>
              </a:spcBef>
              <a:buClrTx/>
              <a:buFontTx/>
              <a:buNone/>
            </a:pPr>
            <a:endParaRPr lang="en-US" sz="400">
              <a:solidFill>
                <a:srgbClr val="0033CC"/>
              </a:solidFill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6000" y="3667125"/>
            <a:ext cx="18288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500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100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3120B8-6DAE-49DB-9157-D0B308C6A18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double sum = 0, average;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sum +=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average = sum / size;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&lt; average)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610100" y="228600"/>
            <a:ext cx="42291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که تعدادي عدد (تعداد آن را نمي‌دانيم) كه با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-1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تمام مي‌شود را بگيرد و اعداد كوچكتر از ميانگين را چاپ كند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779B61-3E83-4DF2-B417-45B9D9C8A4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86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*arr = NULL; int index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double num;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printf("Enter number (-1 to finish):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scanf("%lf", &amp;num);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if(num == -1)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if(arr ==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 = (double *)malloc(sizeof(double));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 = (double *)realloc(arr, (index + 1) * sizeof(double));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arr[index] = num;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index++;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find_small(arr, index);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if(arr !=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free(arr);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AC6874C-FC3E-458B-ABF6-BA6D5F0D4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8305800" cy="638854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بنويسيد كه منوي زير را به كاربر نشان دهد</a:t>
            </a:r>
            <a:r>
              <a:rPr lang="hi-IN" sz="2500" dirty="0">
                <a:solidFill>
                  <a:srgbClr val="000000"/>
                </a:solidFill>
              </a:rPr>
              <a:t>. 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  <a:cs typeface="B Nazanin" pitchFamily="2" charset="-78"/>
            </a:endParaRP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1: New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2: Show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3: Exit</a:t>
            </a:r>
          </a:p>
          <a:p>
            <a:pPr algn="r" rtl="1"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كند، برنامه عدد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آرايه‌اي به طول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ايجاد مي‌كند. بعد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عدد را از كاربر مي‌گيرد و آنها را در آرايه نگه مي‌دارد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اطلاعات وارد شده نشان داده مي‌شود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 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از برنامه خارج مي‌شويم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ADB612A-E822-4425-8D6A-5E990619B42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show(){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("1: New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("2: Show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("3: Exit\n");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show();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&amp;code);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9F6FF9-1573-4A08-B913-A7F92491BB7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94772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if(code == 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size: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data: 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5BE314-023E-49D4-A5C6-2D9D7610A4C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 10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20;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20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960A2D0-DE57-4AC0-A552-A9D09EB20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1850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("Your data: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3){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free(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exit(0);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("Unknown input ...\n");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5DB1E0-0AE5-47EB-A16C-E967C030A7D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Be </a:t>
            </a:r>
            <a:r>
              <a:rPr lang="en-US" sz="2800" dirty="0">
                <a:solidFill>
                  <a:srgbClr val="CC0000"/>
                </a:solidFill>
              </a:rPr>
              <a:t>very </a:t>
            </a:r>
            <a:r>
              <a:rPr lang="en-US" sz="2800" dirty="0" err="1">
                <a:solidFill>
                  <a:srgbClr val="CC0000"/>
                </a:solidFill>
              </a:rPr>
              <a:t>very</a:t>
            </a:r>
            <a:r>
              <a:rPr lang="en-US" sz="2800" dirty="0">
                <a:solidFill>
                  <a:srgbClr val="000000"/>
                </a:solidFill>
              </a:rPr>
              <a:t> careful about pointers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Invalid type of value assigned to pointer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29.090;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 Invalid usage of pointers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pi;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cannot change constant 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 = 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 + 1) = 'z'; //Run Time Error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7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421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46A719-E325-4037-9A0D-DE580023234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d1, d2, *pda, *pdb;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 = 10;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20;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pda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pdb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*pda = 15;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d2 + *pdb;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printf("d2 = %f\n", d2);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d2 =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67AB2BD-A92C-49B4-B9E5-E0A1B4F0FE2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Pointer variable contains an address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There is a special address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 </a:t>
            </a:r>
            <a:r>
              <a:rPr lang="en-US" sz="2800">
                <a:solidFill>
                  <a:srgbClr val="CC0000"/>
                </a:solidFill>
              </a:rPr>
              <a:t>NOT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Read any value from NULL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Write any value to 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you try to read/write </a:t>
            </a: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Run time error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NULL is usually used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For pointer initialization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Check some conditions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7c5c4615afbf17fb4d23babe6f5553067fbe43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</TotalTime>
  <Words>2590</Words>
  <Application>Microsoft Office PowerPoint</Application>
  <PresentationFormat>On-screen Show (4:3)</PresentationFormat>
  <Paragraphs>1201</Paragraphs>
  <Slides>72</Slides>
  <Notes>72</Notes>
  <HiddenSlides>6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1030</cp:revision>
  <cp:lastPrinted>2013-11-18T06:23:32Z</cp:lastPrinted>
  <dcterms:created xsi:type="dcterms:W3CDTF">2007-10-07T13:27:00Z</dcterms:created>
  <dcterms:modified xsi:type="dcterms:W3CDTF">2018-12-10T05:33:26Z</dcterms:modified>
</cp:coreProperties>
</file>