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8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4" r:id="rId22"/>
    <p:sldId id="275" r:id="rId23"/>
    <p:sldId id="33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37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38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7" r:id="rId67"/>
    <p:sldId id="316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5" r:id="rId83"/>
    <p:sldId id="332" r:id="rId84"/>
  </p:sldIdLst>
  <p:sldSz cx="9144000" cy="6858000" type="screen4x3"/>
  <p:notesSz cx="7315200" cy="9601200"/>
  <p:custDataLst>
    <p:tags r:id="rId8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2" autoAdjust="0"/>
  </p:normalViewPr>
  <p:slideViewPr>
    <p:cSldViewPr>
      <p:cViewPr varScale="1">
        <p:scale>
          <a:sx n="67" d="100"/>
          <a:sy n="67" d="100"/>
        </p:scale>
        <p:origin x="-69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46762" cy="431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8600"/>
            <a:ext cx="3163887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CFA58-2B09-4901-95AD-4F424C72A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405F3-5ED1-48E3-980F-2395029975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CD25CD-35DB-412F-AD27-669B7EC43E0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CF9D88-0CCE-4ECB-9123-75A221EE0A2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29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DF0D424-20AE-41A8-8308-97D196B39BF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13BD4-6F73-46E5-B019-BFF4629212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02AD5-E97D-47B8-9DD4-A5D4CA462C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F3B4A9E-9D59-4215-B0B5-5FA53079D5C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5C2CD7-54B7-4AD4-AA0B-9BA4AC6E39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E4AA2F-9DD7-42C0-BFE5-EA8E5FE428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319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more examples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5337B4E-23C8-44B8-A3C6-E8D83143BE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B8EA80-F2D8-44D7-BF88-C3711ACD2FF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0D1CB6-EECC-4CD0-8968-57F7C5784BA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42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7B61B5A-9A8B-4FFA-93E0-8787891DADE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F61-0B92-44B8-AD9D-09C4EA39B8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A8C352-CE3D-4E1D-AD67-9571A4317D4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52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DCE0DD-0FBF-4857-888F-5D10821FB73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6329D-DA2F-4D9E-B65C-3B205AC01D0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AD37FE-FF03-4FE7-BCBB-5CE8AD5739A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626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the equivalent of these statements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0F1253-F7D1-422B-AD76-20C1FBE4669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60BE63-6FDD-4155-8362-5D566FB02CE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E35DD9-A0DE-40C4-ADFC-351022D894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72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84B64A-790F-4CEB-8F23-BBD6706420D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323CEE-5A8B-47F1-9AA2-E4C72E5A14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F49DB8-C8AD-4231-B8C3-84A793E80FD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83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6B4447E-27CE-417D-BCB0-B72D07CB99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BDA1F-68CE-4378-8F77-1AFB501EBC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208D85-3E55-4A08-98AA-A6FB8675C6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93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6999D72-9E73-4A0B-9D89-924B00226BC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68D122-343C-418B-8062-4BAB783C1C1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85F7DD-9A56-4C85-96DF-F5E0E11B4F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03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C08EB76-E385-4CA9-909A-8B41B6C83DE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AFC058-5501-4ABE-86D0-1B45E1CF788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182BB-123A-4431-892B-C69B311C2F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39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120930C-5B17-42AC-98C6-4F291B949E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3174F-27C2-4846-8253-C35A3ECA75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541C06-838F-4ED5-AD0E-E157D269AA8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AB1C49F-98E0-4B55-ADE4-BDFC6DAEE9A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84B33F-B53D-4026-96D7-4A8B1ECA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9111C-C876-4EAC-AA4F-91AD29A325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343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1F99E4-4880-476F-8D03-D9BADFBC183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009A77-761C-498E-968C-F27DA4A1E26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6C1A6F-78E9-4F7C-87E9-F767E6328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445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E82740-1E6D-40BB-BA2E-C91957B6A8F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BA76F-EFFD-41C8-95EB-68388B95EA2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765CEE-EC33-4801-872C-56607BB6B45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54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232BD7-4302-488F-B435-66B6F3DF948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1D4449-D801-486D-B485-5AA25D5B00F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E757F1-5459-4584-B0FB-F974875A455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65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628C9-E968-47F0-9F96-256386F48A5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27736C-F04B-4A32-8794-21F943098AE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01B0BD-E4E4-4252-9E9F-15CD8EFC4F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752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CA60272-3754-487B-8839-9A20A7E58B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766104-9BB3-4A82-BD92-85C0F36864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C3184-4BF0-4296-A476-925DC0FA32B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855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2BB85FA-7571-4783-B727-C5360A24648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4E40B2-7CF4-412C-BFE0-1A82AD4F1E8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39E0E-8228-4BC4-A8B2-CC5C241A14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95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038F18C-BD2C-4FD7-B0FC-60FAC2D969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B8E969-59FB-4120-9855-2349F6F69AF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9C20EE-2F66-452F-A0AE-E8BD2B942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05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D525575-E2E5-419A-94CD-CE20FF2E49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FAC060-F0B2-4CDD-A224-DF4118F3D73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F73843-436A-46A9-908C-F31380C02D6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16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4CFE40D-0EF9-4F23-A042-EC34FD7D711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AC8C7F-275E-408A-B48B-75C264A7B60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4662B1-F85E-421E-BC9B-EB6F2971D2A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36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128E005-EE09-4BA8-8BF8-29F7874A416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60BF75-D581-4487-A2B1-B8D7BB830C4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F6FC59-4BE2-4B96-ACBD-97518BCA9B7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469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happen? std is a struct, each element of std_arr[i] is a variable of struct std.  std_arr[i].id is a integer variable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160909-BC05-4BA7-8226-A5D26E9C85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C7877A-C9B4-436C-8D6D-DF65298EBC7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72EE99-C38E-4582-B71B-24D45D09B2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57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613CE00-26B6-4A4D-A7B7-9B1EC6CD4F6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962215-1D7B-4A43-85CB-FD1EE6CA6DFE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D2C643-0BDA-44CA-8778-063FFA5D0F9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67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E8CF680-61CA-47A6-B301-631B8F63DB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1D7492-E839-4ED2-BD2F-5A3483131A5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CDA951-C94B-4566-807C-E8C38E0867E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77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E81C339-9412-4DD4-AB8A-8FDE5A3539C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CD2D7-B0EB-44EE-9E01-38CD43C3874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1C32E6-7858-46C3-ABF4-847B317DD2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87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1B7030A-EC56-4502-9063-F691D6F4F4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0C147D-7353-4FA3-AD88-A61550A572C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631C3D-752D-41E0-9A63-6B978A6DDC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98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9AC0774-CEF0-4A49-B9B0-4B2D82ED1D0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3A9A7-444D-4653-8F3A-5B9B7C5F7E0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CCCF8-1499-4D91-96AE-9D1F0E271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602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Other examples such as information about book, university, ….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3F3AB1-B36A-4F21-AD10-542CC9BE38B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39FEAE-13B9-46D7-9C5E-239051D55CB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47109-D4C7-4FDB-9348-FE9AD607EA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08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4A0E00B-7836-454A-9FB3-38B9832E45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63C799-F6CC-423C-B270-830DB2E731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025F8F-D561-49E5-A21A-AAD44399F1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18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8B28982-18D3-4C8A-BA33-7D4051D2FA1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D0FB3B-0C2F-45FD-9454-70E335082A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94EE15-6088-48B7-BE17-64690E68FE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28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DEB8BFD-0739-4063-BF7C-3069D58C2F9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46D35C-F2EA-492F-B017-179D43612F8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B4C851-E87A-47BA-BBA3-9674A695793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39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F6488D-8B8B-4B7C-8C33-5297F386B78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6495C-4FD1-4779-9A7E-D79FF347722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9E497F-A208-4A34-8AFB-D75D048149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49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07C96C-C269-40DE-BDEC-66982883DC2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5E82B7C-93B2-45C0-BDDD-A3AEF6EE0E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882061-38AA-4B1C-8EEC-F7F77F0780F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59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C40F307-35DD-4F35-B5B0-D92E2609D01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58DA25-E500-4744-B6E4-54D6B264540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0A3DD7-747F-4E0A-B768-234E16822B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698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1D4530-4976-49A1-BEC6-820FBC15676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590FA0-D72E-4A5B-B673-6A916CA28E4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7271B8-D113-464A-ACA0-34E41137A31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80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0653A5F-F8F2-4E8F-8B6E-7CF7A346ED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D677AC-8D79-40A9-B6DE-68E96A1CD3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90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2D4F1B-0627-4DB1-AA1D-24B574AF38A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223FDAB-7BBF-49F8-BF33-A4F64929761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DCF785-EAAF-4C9F-A85F-59ABB5209CD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00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DBD53-1F20-46FF-888C-70D36FB3003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B0BDEA-14F9-415B-B990-6E1597CA382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D2580A-2630-4C8A-94F6-E4F81C360D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1796C6-D0ED-4DA6-BFA3-A70142ACEF3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70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29375A6-DC4D-4D8D-960F-090C0838E2F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7E0B04-4BA6-4B2F-9D18-51ECE0D47E6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5C08D2-0C70-4C10-96C2-656616F2EAD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10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B8E3E8-E5D6-4872-B1B7-79E9A8A0C70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CAD088B-F33B-4FC7-B6D7-C52F7E93ECC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D78292-2346-4C59-8EDB-216B8904E04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21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2646A51-FEF5-4A44-878B-96CD1B40F513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9516F5-3A88-4AA8-9C47-670ECB85599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C7CCA7-8774-49EF-AEFE-86DABED4441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312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C76959-337A-4B2E-9006-745D58F0E97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C267F5-8E7D-4EA6-B728-A3443C6EF2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CCEF44-25FC-428E-B1C7-6074F300EC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41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372CA25-1180-4DF1-A9EC-99BD3A1BB3C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3B100A-56A4-4879-A640-39796BC8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F876D7-EF94-4056-B26F-453B8D39F16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51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54AAC7-32B6-44D0-850E-E8AFAE7F686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F7EEDB-EBF0-4D08-9483-7B4C2A17EC1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480F06-7293-4571-A6EC-03EE2F8DE7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61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A1A4BB-169C-4683-A822-77550C3DD8C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39FB3D-A221-492E-9526-C9D22C2CBCA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8BD54-D55D-4A4F-A6B3-81D69C487EB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82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557DB-7426-41F9-8C84-071CC26EF7C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C10E4C-455F-49CE-9971-D3F8E5B021C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2CE7E5-74C8-4B52-8F0C-E247D49B2FA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92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ED6619A-BCBD-4AEB-8746-6E6A2EBBDA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D44D44-2C5B-47BC-8B5F-39D6E297D9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E21B5-C2F8-4586-BD56-95F703C6AC0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80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1B921D-9235-47D3-9419-63BA2D44EF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D8E58E-4161-41EF-BD56-A015DA92F02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2F6EA-B051-4539-B5A4-1D460F2ABF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02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321F0C6-1442-4393-A4AB-A68D16C3AB1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F7903-74E5-4A97-ACBB-80F4C1C011B7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06ABB2-C939-4340-9697-2459BAEC30B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131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draw the picture of memory 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A115FE1-402F-4DB1-A151-7348B5AC767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D208B67-E015-4CBF-8DCD-C96D08DF663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24A36D-8D9E-41C9-9761-58310BC8E13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23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2167EA7-3F1A-4C34-8425-D557586A721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D98EB-3789-4A0C-8948-D9906710D7A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1845E-B9C1-466B-8F33-F7D9C72CF92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33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EAAEA80-3FF8-4A13-AE8E-D5DF1CF10F5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DD06C-6B2C-4CB8-8DFF-D0840B83FC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54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C5AAEC-8EFB-4C82-AA5C-1C59C7DD992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9E4573-5AD5-4A30-8281-1E54AA46476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B49320-4DFB-472E-A20F-BD191DFFC7D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74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856C9D6-18DB-49AF-9535-BBC44264689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E494E1-55EC-4E14-A87B-27675FDF638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ACE3CD-2B24-44F5-B2DA-62A32EB8D3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84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AB2BE0-CC1D-4793-8CA4-EEB0A0D5838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4C3929-2A70-41C2-9088-8013E27258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4441FB-B0F3-4ED2-BD1C-5A0FC94CFFF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95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1F5D866-473B-479E-902D-4B156E9BF2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80A8B-C762-4780-80E2-6988680D0BB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B09DE0-CEEC-4873-8D57-5B76470085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90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2D93BD-F67F-4070-9EBA-4CC6E4BAE15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54CE57-0888-41F5-AC21-3E7D291CFB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8948D5-9D41-4D60-A2F0-53F0A8DC3A9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05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99EB032-F803-4CC1-80AF-7A60DE32942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DBB507-8C95-45CF-A736-BCF47400CBC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15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927280-7728-46BA-82E9-4B8650AD1D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B0C3B1-C9D9-423B-9B10-FD1DC70E133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D9DB30-FA67-4990-ABAD-F6DF3F8875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25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F8EAC9-03D0-475B-BE72-918EE737DFF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41F5FAE-C7D3-4B63-8E5E-EE0543A6E55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EF6DD7-0B20-4B02-9EB6-1967154444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36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9A0E4D-BC14-4B5B-96E6-87957E95EE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EB6317-702C-489B-800B-176B393D206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4554D6-FF50-45C9-88BA-3385D33ECC6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4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1756A7-4E48-4432-9BB9-25F6AFFC23F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D96C951-5D0E-4F3C-BCF7-CDDF415DBC8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367B03-FD39-4B28-832C-672F98324B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56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5FA067-E326-4D63-A2DA-D7EBD85DB2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8B91172-185B-4786-989F-F6687611F7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7641CD-248F-4735-B3BF-4E07E9FA86C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66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64631-6CBC-4D2E-8273-55D1F897E2A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759CB69-7F11-4289-964C-5387578685A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C8AE3B-DCF0-4547-AFD0-3385AC15174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7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9B2886-A362-439A-B5CB-682915BE60E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EBD77E6-D749-4933-8FEA-FB1D05A96BB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6ED04-DAA0-4B23-A9BE-9880BB4020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8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5611C5-AAE0-462D-9742-BE96C3D65F4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A469B38-AF74-4ACB-A2FA-B876CBCA130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904DE2-34FE-4F07-891B-8A6C7A0AFCF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9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9B4346-8FD2-4D6D-A7BA-BA7FB849E99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6A9AF7-571C-4ABA-8300-CFC243EC70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6CCD5A-8A36-4FE9-AAA5-36009B2C66C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01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35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64191D-B919-4ADA-8FD9-C57AE24C49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07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A8387F-3EE0-4A8A-88E6-8B4F8734D94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0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60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6077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58B62B-DBEE-4E57-9258-E061DB97239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0859962-8A49-40E9-983E-AD42344D7D4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783663-B907-44B0-A0DF-6647B9884B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AC068-D76C-4F05-963A-1FD005A44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11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F40B-45BF-4C84-B2DB-6EABCA26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85F7-4544-4435-A7F7-0AA2126CC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1A32-A0AB-4F6C-8AE0-06DEA0718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80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469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658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38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46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773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57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6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6243-3A44-4DE1-B425-3D0B43F6F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81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914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2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2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0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E670-C3F9-489B-B49C-C806FD0B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7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6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8E30-03A3-49C6-B6A2-8EE5836ED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D8F9-3881-45CC-9FA0-DFFD8782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EC3A-CEE4-4352-82C7-6E81B186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A674-125E-44B2-BDBD-1B3D1BDE2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271D-8675-4C51-BEA2-81A2F7911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74BB-6C26-438E-9A8E-033CC2A1D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60C512-5F60-4F28-B20A-05C6CE184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4 w 1000"/>
              <a:gd name="T3" fmla="*/ 0 h 1000"/>
              <a:gd name="T4" fmla="*/ 4803344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300" b="0">
                <a:solidFill>
                  <a:srgbClr val="005000"/>
                </a:solidFill>
                <a:latin typeface="Arial" charset="0"/>
                <a:cs typeface="Arial" charset="0"/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71600" y="3505200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125"/>
              </a:spcBef>
              <a:buClrTx/>
              <a:buFontTx/>
              <a:buNone/>
            </a:pPr>
            <a:r>
              <a:rPr lang="en-US" sz="3400" b="0" dirty="0">
                <a:solidFill>
                  <a:srgbClr val="000000"/>
                </a:solidFill>
                <a:latin typeface="Arial" charset="0"/>
                <a:cs typeface="Arial" charset="0"/>
              </a:rPr>
              <a:t>Lecture 11:</a:t>
            </a:r>
          </a:p>
          <a:p>
            <a:pPr algn="ctr" eaLnBrk="1" hangingPunct="1">
              <a:lnSpc>
                <a:spcPct val="80000"/>
              </a:lnSpc>
              <a:spcBef>
                <a:spcPts val="2250"/>
              </a:spcBef>
              <a:buClrTx/>
              <a:buFontTx/>
              <a:buNone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 &amp; </a:t>
            </a:r>
            <a:r>
              <a:rPr lang="en-US" sz="3600" dirty="0" err="1">
                <a:solidFill>
                  <a:srgbClr val="000000"/>
                </a:solidFill>
              </a:rPr>
              <a:t>typedef</a:t>
            </a:r>
            <a:r>
              <a:rPr 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 &amp; </a:t>
            </a:r>
            <a:r>
              <a:rPr lang="en-US" sz="3600" dirty="0" err="1">
                <a:solidFill>
                  <a:srgbClr val="000000"/>
                </a:solidFill>
              </a:rPr>
              <a:t>enum</a:t>
            </a:r>
            <a:endParaRPr lang="en-US" sz="3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0" dirty="0">
                <a:solidFill>
                  <a:srgbClr val="000000"/>
                </a:solidFill>
                <a:latin typeface="Arial" charset="0"/>
                <a:cs typeface="Arial" charset="0"/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644435-C6F7-4215-89BB-9CF4792A28BE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2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2)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&lt;identifiers&gt;;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5DB495-18E6-4228-98C6-1074C5DEF2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2): Example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define a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with tag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We don’t allocate memory, it is just definition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variables </a:t>
            </a:r>
            <a:r>
              <a:rPr lang="en-US" sz="2400" b="0" dirty="0">
                <a:solidFill>
                  <a:srgbClr val="000000"/>
                </a:solidFill>
              </a:rPr>
              <a:t>st1, st2, st3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from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4B1CE4-9A7C-4921-A63E-906299A47FE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a new name for each type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“integer”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int_array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[100]”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int_pointer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*”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New names are assigned by </a:t>
            </a:r>
            <a:r>
              <a:rPr lang="en-US" sz="3200" dirty="0" err="1">
                <a:solidFill>
                  <a:srgbClr val="000000"/>
                </a:solidFill>
              </a:rPr>
              <a:t>typedef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we assigned the new name, we can use it in identifier declaration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0130E0-581D-4055-A7ED-E491C0FF3922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integer to type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to type char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char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c1, c2;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F3180A-7D02-4E85-BBDD-3747D3C6EB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: 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Examples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Assign new name </a:t>
            </a:r>
            <a:r>
              <a:rPr lang="en-US" sz="2300" dirty="0" err="1">
                <a:solidFill>
                  <a:srgbClr val="00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to type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</a:t>
            </a: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pi, </a:t>
            </a:r>
            <a:r>
              <a:rPr lang="en-US" sz="2300" dirty="0" err="1">
                <a:solidFill>
                  <a:srgbClr val="000000"/>
                </a:solidFill>
              </a:rPr>
              <a:t>pj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pk</a:t>
            </a:r>
            <a:r>
              <a:rPr lang="en-US" sz="23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int_arr1[10], int_arr2[20];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int_arr1 array1;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int_arr2 array2;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152995-127A-4E9B-B13D-DD9A83C703AD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3.1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3.1)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};</a:t>
            </a: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struct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&lt;tag&gt; 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&gt;;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0E5B15-8A84-4CB5-9C9C-E0E43562778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3.1): Examples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 information;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51FAAA-F406-4170-904E-CF22D960FB5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3.2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3.2)</a:t>
            </a:r>
          </a:p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BA8F69-0A8B-4300-AF83-85C86CF5FD5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3.2): Examples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typedef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st_name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char </a:t>
            </a:r>
            <a:r>
              <a:rPr lang="en-US" sz="3200" dirty="0" err="1">
                <a:solidFill>
                  <a:srgbClr val="000000"/>
                </a:solidFill>
              </a:rPr>
              <a:t>st_fam_name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Structures as New Data Type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When we define a new </a:t>
            </a:r>
            <a:r>
              <a:rPr lang="en-US" sz="2800" dirty="0" err="1">
                <a:solidFill>
                  <a:schemeClr val="tx1"/>
                </a:solidFill>
              </a:rPr>
              <a:t>struct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, in fact we are </a:t>
            </a:r>
            <a:r>
              <a:rPr lang="en-US" sz="28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defining 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a new data type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Then we use the new data type and define variables</a:t>
            </a:r>
            <a:endParaRPr lang="en-US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So, we need to learn how to work it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Access to members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Operators for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Array of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functions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400" b="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endParaRPr lang="en-US" sz="20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0ACD3E-BDA1-46BD-B982-46AFE12462A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Linked-List</a:t>
            </a:r>
            <a:endParaRPr lang="en-US" sz="24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 smtClean="0">
                <a:solidFill>
                  <a:srgbClr val="000000"/>
                </a:solidFill>
              </a:rPr>
              <a:t>enum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lvl="0"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 smtClean="0">
                <a:solidFill>
                  <a:srgbClr val="C2C2C2"/>
                </a:solidFill>
              </a:rPr>
              <a:t>enum</a:t>
            </a:r>
            <a:r>
              <a:rPr lang="en-US" sz="2800" b="0" dirty="0" smtClean="0">
                <a:solidFill>
                  <a:srgbClr val="C2C2C2"/>
                </a:solidFill>
              </a:rPr>
              <a:t> </a:t>
            </a:r>
            <a:endParaRPr lang="en-US" sz="2800" b="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Size of struct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size of a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sum of the size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sizeof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sizeof</a:t>
            </a:r>
            <a:r>
              <a:rPr lang="en-US" sz="2400" dirty="0">
                <a:solidFill>
                  <a:srgbClr val="000000"/>
                </a:solidFill>
              </a:rPr>
              <a:t>(st1)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48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1D88CF-56C7-4531-BB6C-EF2428B3D7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82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BE4B9F-6F09-4E44-A713-B9FD9F5FFC8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should declare variables from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Versions 1, 2, 3.1, 3.2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250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access to the members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sz="3500" b="0" dirty="0">
                <a:solidFill>
                  <a:srgbClr val="CC0000"/>
                </a:solidFill>
                <a:latin typeface="Arial" charset="0"/>
                <a:cs typeface="Arial" charset="0"/>
              </a:rPr>
              <a:t>.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&lt;element name&gt;</a:t>
            </a:r>
          </a:p>
          <a:p>
            <a:pPr lvl="1" eaLnBrk="1" hangingPunct="1">
              <a:spcBef>
                <a:spcPts val="30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st1.st_name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array of char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st2.grade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9B918F-8D32-4A32-8749-4F46533C6FE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initialization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Similar to array initialization 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information st1 = {"Ali", "</a:t>
            </a:r>
            <a:r>
              <a:rPr lang="en-US" sz="2400" dirty="0" err="1">
                <a:solidFill>
                  <a:srgbClr val="000000"/>
                </a:solidFill>
              </a:rPr>
              <a:t>Karimi</a:t>
            </a:r>
            <a:r>
              <a:rPr lang="en-US" sz="2400" dirty="0">
                <a:solidFill>
                  <a:srgbClr val="000000"/>
                </a:solidFill>
              </a:rPr>
              <a:t>", 9222, 10};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“Ali”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Karimi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st_fam_name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9222 is assigned to id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10 is assigned to grade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Order of values should be exactly the order of the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The number of values </a:t>
            </a:r>
            <a:r>
              <a:rPr lang="en-US" sz="2400" b="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should be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&lt;= the number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Initial values cannot be assigned in </a:t>
            </a:r>
            <a:r>
              <a:rPr lang="en-US" sz="24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 definition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AF2EA4-4180-440E-A1ED-37F4BA8243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name[20];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information st2, st1 = {</a:t>
            </a:r>
            <a:r>
              <a:rPr lang="en-US" sz="2400" dirty="0">
                <a:solidFill>
                  <a:srgbClr val="CC0000"/>
                </a:solidFill>
              </a:rPr>
              <a:t>"Ali", "</a:t>
            </a:r>
            <a:r>
              <a:rPr lang="en-US" sz="2400" dirty="0" err="1">
                <a:solidFill>
                  <a:srgbClr val="CC0000"/>
                </a:solidFill>
              </a:rPr>
              <a:t>Hassani</a:t>
            </a:r>
            <a:r>
              <a:rPr lang="en-US" sz="2400" dirty="0">
                <a:solidFill>
                  <a:srgbClr val="CC0000"/>
                </a:solidFill>
              </a:rPr>
              <a:t>", 90131, 20}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("After 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: \n");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72200" y="533400"/>
            <a:ext cx="25908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750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مثالي ساده براي نحوه استفاده از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732240" y="457200"/>
            <a:ext cx="2106960" cy="78626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5AA79B-6CED-4731-BAD1-90863F46ECD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printf("Name = %s, \nFam. Name = %s, \nid = %d, \ngrade = %d\n", </a:t>
            </a:r>
            <a:r>
              <a:rPr lang="en-US" sz="2400">
                <a:solidFill>
                  <a:srgbClr val="CC0000"/>
                </a:solidFill>
              </a:rPr>
              <a:t>st1.name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&amp;st2.id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printf("Your Input is: \n");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printf("Name = %s, \nFam. Name = %s, \nid = %d, \ngrade = %d\n",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E68E82-F3DA-42AC-8838-F9739C0BA12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typedef struct{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fam_name[20];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</a:t>
            </a:r>
            <a:r>
              <a:rPr lang="en-US" sz="2200">
                <a:solidFill>
                  <a:srgbClr val="CC0000"/>
                </a:solidFill>
              </a:rPr>
              <a:t>struct date_type date</a:t>
            </a:r>
            <a:r>
              <a:rPr lang="en-US" sz="22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 information;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1582B5-4EBD-4D46-BF7D-6A17E37C45C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st1 = {"A","B",1,10,</a:t>
            </a:r>
            <a:r>
              <a:rPr lang="en-US" sz="2200">
                <a:solidFill>
                  <a:srgbClr val="CC0000"/>
                </a:solidFill>
              </a:rPr>
              <a:t>{2,3,1368}</a:t>
            </a:r>
            <a:r>
              <a:rPr lang="en-US" sz="22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st2.name = "C";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st2.fam_name = "D";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st2.id = 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st2.grade = 15;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st2.date.rooz = 10;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st2.date.mah = 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st2.date.sal = 1390;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ED7DBB-3C9B-4136-B5E3-346FE65B7E1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 d1, d2 = {2, 1, 1360};</a:t>
            </a:r>
          </a:p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  <a:buFontTx/>
              <a:buNone/>
            </a:pPr>
            <a:endParaRPr lang="en-US" sz="1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d1 = d2;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	 /* </a:t>
            </a:r>
            <a:r>
              <a:rPr lang="en-US" sz="2400">
                <a:solidFill>
                  <a:srgbClr val="CC0000"/>
                </a:solidFill>
              </a:rPr>
              <a:t>d1.rooz = d2.rooz;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d1.mah = d2.mah;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d1.sal = d2.sal;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			   </a:t>
            </a:r>
            <a:r>
              <a:rPr lang="en-US" sz="240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53E230-A550-4C0E-B714-B0C847D70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char name[10];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 d1, d2 = {"ABC", {1, 2, 3}};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d1 = d2; 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	/* </a:t>
            </a:r>
            <a:r>
              <a:rPr lang="en-US" sz="2400">
                <a:solidFill>
                  <a:srgbClr val="CC0000"/>
                </a:solidFill>
              </a:rPr>
              <a:t>d1.name = "ABC"; </a:t>
            </a: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       </a:t>
            </a:r>
            <a:r>
              <a:rPr lang="en-US" sz="2400">
                <a:solidFill>
                  <a:srgbClr val="CC0000"/>
                </a:solidFill>
              </a:rPr>
              <a:t>d1.id   = {1, 2, 3};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 smtClean="0">
                <a:solidFill>
                  <a:srgbClr val="C2C2C2"/>
                </a:solidFill>
              </a:rPr>
              <a:t>enum</a:t>
            </a:r>
            <a:r>
              <a:rPr lang="en-US" sz="2800" b="0" dirty="0" smtClean="0">
                <a:solidFill>
                  <a:srgbClr val="C2C2C2"/>
                </a:solidFill>
              </a:rPr>
              <a:t> </a:t>
            </a:r>
            <a:endParaRPr lang="en-US" sz="2800" b="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47A75-3072-402A-9EF8-C927B9200A1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compare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variables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==, &lt;=, &lt;, &gt;, &gt;= cannot be used for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r>
              <a:rPr lang="en-US" sz="11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information st1, st2;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if(st1 &lt;= st2){   // Compile Error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	...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does this mean?   st1 &lt;= st2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compare members of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structs</a:t>
            </a: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if((st1.id ==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==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define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&lt;, &lt;=, &gt;, &gt;=  for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if((st1.id &gt;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&gt;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</a:t>
            </a: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Arithmetic operations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 arithmetic operation (+, -, /, …) is defined for structures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 can define ours operations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 have an example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25694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A123B5-F424-490B-A04B-2B2CE51659D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6F8CC5-BF5D-448D-846D-37DB062BF4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29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We can define array of </a:t>
            </a: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std1{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std1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typedef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 std2;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std2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47EF585-B2BD-491B-9E23-051244F761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CC0000"/>
                </a:solidFill>
              </a:rPr>
              <a:t>struct std</a:t>
            </a:r>
            <a:r>
              <a:rPr lang="en-US" sz="200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double sum, average;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i;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CC0000"/>
                </a:solidFill>
              </a:rPr>
              <a:t>struct std std_arr[num];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for(i = 0; i &lt; num; i++){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printf("Enter ID and grade\n");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scanf("%d", </a:t>
            </a:r>
            <a:r>
              <a:rPr lang="en-US" sz="2000">
                <a:solidFill>
                  <a:srgbClr val="CC0000"/>
                </a:solidFill>
              </a:rPr>
              <a:t>&amp;(std_arr[i].id)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scanf("%d", </a:t>
            </a:r>
            <a:r>
              <a:rPr lang="en-US" sz="2000">
                <a:solidFill>
                  <a:srgbClr val="CC0000"/>
                </a:solidFill>
              </a:rPr>
              <a:t>&amp;(std_arr[i].grade)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436096" y="533400"/>
            <a:ext cx="3326904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شماره و نمره دانشجويان را بگيرد و ليست دانشجوياني كه نمره آنها بيشتر از ميانگين است را توليد 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2533F7-A58A-4225-B339-06F02CB4456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0"/>
            <a:ext cx="8534400" cy="6858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for(i = 0; i &lt; num; i++)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sum += std_arr[i].grade;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average = sum / num;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for(i = 0; i &lt; num; i++)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if(std_arr[i].grade &gt;= average)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printf("Student %d passed \n", 				</a:t>
            </a:r>
            <a:r>
              <a:rPr lang="en-US" sz="2400">
                <a:solidFill>
                  <a:srgbClr val="CC0000"/>
                </a:solidFill>
              </a:rPr>
              <a:t>std_arr[i].id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BB59CE-A4C9-4895-9E26-306FEFB25A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</a:t>
            </a:r>
            <a:r>
              <a:rPr lang="en-US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 std_arr[num];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int sid, i;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for(i = 0; i &lt; num; i++){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printf("Enter Name, ID and grade\n");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scanf("%s", </a:t>
            </a:r>
            <a:r>
              <a:rPr lang="en-US">
                <a:solidFill>
                  <a:srgbClr val="CC0000"/>
                </a:solidFill>
              </a:rPr>
              <a:t>std_arr[i].name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&amp;(std_arr[i].id)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&amp;(std_arr[i].grade)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5004048" y="304800"/>
            <a:ext cx="3987552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يك ليست از دانشجويان را بگيرد. سپس يك شماره دانشجويي بگيرد و اگر دانشجو در ليست است  اطلاعات وي را نشان دهد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133807-85F0-4BE0-984B-C6F9CA24D1A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422275"/>
            <a:ext cx="8839200" cy="64357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("Enter Search ID: 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scanf</a:t>
            </a:r>
            <a:r>
              <a:rPr lang="en-US" sz="2100" dirty="0">
                <a:solidFill>
                  <a:srgbClr val="000000"/>
                </a:solidFill>
              </a:rPr>
              <a:t>("%d", &amp;</a:t>
            </a:r>
            <a:r>
              <a:rPr lang="en-US" sz="2100" dirty="0" err="1">
                <a:solidFill>
                  <a:srgbClr val="00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for(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= 0;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&lt; </a:t>
            </a:r>
            <a:r>
              <a:rPr lang="en-US" sz="2100" dirty="0" err="1">
                <a:solidFill>
                  <a:srgbClr val="000000"/>
                </a:solidFill>
              </a:rPr>
              <a:t>num</a:t>
            </a:r>
            <a:r>
              <a:rPr lang="en-US" sz="2100" dirty="0">
                <a:solidFill>
                  <a:srgbClr val="000000"/>
                </a:solidFill>
              </a:rPr>
              <a:t>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if(</a:t>
            </a:r>
            <a:r>
              <a:rPr lang="en-US" sz="2100" dirty="0" err="1">
                <a:solidFill>
                  <a:srgbClr val="CC0000"/>
                </a:solidFill>
              </a:rPr>
              <a:t>std_arr</a:t>
            </a:r>
            <a:r>
              <a:rPr lang="en-US" sz="2100" dirty="0">
                <a:solidFill>
                  <a:srgbClr val="CC0000"/>
                </a:solidFill>
              </a:rPr>
              <a:t>[</a:t>
            </a:r>
            <a:r>
              <a:rPr lang="en-US" sz="2100" dirty="0" err="1">
                <a:solidFill>
                  <a:srgbClr val="CC0000"/>
                </a:solidFill>
              </a:rPr>
              <a:t>i</a:t>
            </a:r>
            <a:r>
              <a:rPr lang="en-US" sz="2100" dirty="0">
                <a:solidFill>
                  <a:srgbClr val="CC0000"/>
                </a:solidFill>
              </a:rPr>
              <a:t>].id == </a:t>
            </a:r>
            <a:r>
              <a:rPr lang="en-US" sz="2100" dirty="0" err="1">
                <a:solidFill>
                  <a:srgbClr val="CC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("Found:\n");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("Name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].name);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("ID = %d\n",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].id);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("Grade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].grade);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9FCB5-936E-4A0E-B625-3021AA575D4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D5D8A8-865B-48FE-A733-311F5EDB820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Our variables until now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Single variable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, char c, float 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type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elements: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a[10], char c[20]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data are not same type, but related? Example: Information about students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Family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Number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Grade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99AFFC4-3BF5-4254-811A-8EF4B6CA950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 variable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 is a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has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address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, we can have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it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CC0000"/>
                </a:solidFill>
              </a:rPr>
              <a:t> = &amp;st1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EA2072-E219-49E9-9741-50CCAC38B77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1)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 *pointer method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means the content of the address that 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there </a:t>
            </a: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is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).id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).grade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F6077F-22B4-42DE-B69A-48F8E331BF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2)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“</a:t>
            </a:r>
            <a:r>
              <a:rPr lang="en-US" sz="3200" dirty="0">
                <a:solidFill>
                  <a:srgbClr val="000000"/>
                </a:solidFill>
              </a:rPr>
              <a:t>-&gt;</a:t>
            </a:r>
            <a:r>
              <a:rPr lang="en-US" sz="3200" b="0" dirty="0">
                <a:solidFill>
                  <a:srgbClr val="000000"/>
                </a:solidFill>
              </a:rPr>
              <a:t>"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st1, 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 = &amp;st1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y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-&gt;id;   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).id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z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-&gt;grade;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).grade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D2E115-F1D0-441A-B20C-F4B8F169090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76EF3E7-577A-4BA8-9ABE-BCF75F8CB08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17588" indent="-347663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36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can be used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input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parameter list of functions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value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reference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return type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functions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f(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s1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	// call by value input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g(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*s2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// call by reference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h(void);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        	// return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B077E9-B681-42B8-B421-B9C1861C93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991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value input parameter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err="1">
                <a:solidFill>
                  <a:srgbClr val="CC0000"/>
                </a:solidFill>
              </a:rPr>
              <a:t>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("Name = %s\n", st.name);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Fam</a:t>
            </a:r>
            <a:r>
              <a:rPr lang="en-US" sz="2200" dirty="0">
                <a:solidFill>
                  <a:srgbClr val="000000"/>
                </a:solidFill>
              </a:rPr>
              <a:t> = %s\n", </a:t>
            </a:r>
            <a:r>
              <a:rPr lang="en-US" sz="2200" dirty="0" err="1">
                <a:solidFill>
                  <a:srgbClr val="000000"/>
                </a:solidFill>
              </a:rPr>
              <a:t>st.fam_name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("id = %d\n", st.id);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("grade = %d\n", </a:t>
            </a:r>
            <a:r>
              <a:rPr lang="en-US" sz="2200" dirty="0" err="1">
                <a:solidFill>
                  <a:srgbClr val="000000"/>
                </a:solidFill>
              </a:rPr>
              <a:t>st.grade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6E68F8-F8E4-4A21-BABF-6EBF3ED7F72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reference input parameter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smtClean="0">
                <a:solidFill>
                  <a:srgbClr val="CC0000"/>
                </a:solidFill>
              </a:rPr>
              <a:t>*</a:t>
            </a:r>
            <a:r>
              <a:rPr lang="en-US" sz="2200" dirty="0" err="1" smtClean="0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 smtClean="0">
                <a:solidFill>
                  <a:srgbClr val="000000"/>
                </a:solidFill>
              </a:rPr>
              <a:t>pst</a:t>
            </a:r>
            <a:r>
              <a:rPr lang="en-US" sz="2200" dirty="0" smtClean="0">
                <a:solidFill>
                  <a:srgbClr val="000000"/>
                </a:solidFill>
              </a:rPr>
              <a:t>-&gt;name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</a:t>
            </a:r>
            <a:r>
              <a:rPr lang="en-US" sz="2200" dirty="0" err="1">
                <a:solidFill>
                  <a:srgbClr val="000000"/>
                </a:solidFill>
              </a:rPr>
              <a:t>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 smtClean="0">
                <a:solidFill>
                  <a:srgbClr val="CC0000"/>
                </a:solidFill>
              </a:rPr>
              <a:t>&amp;(</a:t>
            </a:r>
            <a:r>
              <a:rPr lang="en-US" sz="2200" dirty="0" err="1" smtClean="0">
                <a:solidFill>
                  <a:srgbClr val="CC0000"/>
                </a:solidFill>
              </a:rPr>
              <a:t>pst</a:t>
            </a:r>
            <a:r>
              <a:rPr lang="en-US" sz="2200" dirty="0" smtClean="0">
                <a:solidFill>
                  <a:srgbClr val="CC0000"/>
                </a:solidFill>
              </a:rPr>
              <a:t>-&gt;id</a:t>
            </a:r>
            <a:r>
              <a:rPr lang="en-US" sz="2200" dirty="0">
                <a:solidFill>
                  <a:srgbClr val="CC0000"/>
                </a:solidFill>
              </a:rPr>
              <a:t>)</a:t>
            </a:r>
            <a:r>
              <a:rPr lang="en-US" sz="22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-&gt;grade)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(&amp;st1);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77EB59-BBAA-4D1A-8462-88A30B6798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7544" y="1219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output of function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information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information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tmp.name);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tmp.fam_name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&amp;tmp.id);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</a:t>
            </a:r>
            <a:r>
              <a:rPr lang="en-US" sz="2000" dirty="0" err="1">
                <a:solidFill>
                  <a:srgbClr val="000000"/>
                </a:solidFill>
              </a:rPr>
              <a:t>tmp.grade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return </a:t>
            </a:r>
            <a:r>
              <a:rPr lang="en-US" sz="2000" dirty="0" err="1">
                <a:solidFill>
                  <a:srgbClr val="CC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st1 =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definition 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A struct can be used only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In the defined scope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After definition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sruct is defined in a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only in the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No other function knows about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struct is defined as a global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in all function after the definition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1140C0-1FE1-4492-93E5-C15DAB2ADD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variables 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scope of struct </a:t>
            </a:r>
            <a:r>
              <a:rPr lang="en-US" sz="2800" b="0">
                <a:solidFill>
                  <a:srgbClr val="C00000"/>
                </a:solidFill>
                <a:latin typeface="Arial" charset="0"/>
                <a:cs typeface="Arial" charset="0"/>
              </a:rPr>
              <a:t>variables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are the same other variables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global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Initialized to zero and visible to the functions after its declaration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automatic local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There is not any initial value, destroyed when the block finishes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static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Kept in memory until program finishs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205C3C-60F8-4184-A022-92ABEDBDA90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46159D-86E2-481C-A0C1-8AE133F3B38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07288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How to save the student information?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Use separated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 Put them altogether, they are related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</a:t>
            </a:r>
            <a:r>
              <a:rPr lang="en-US" sz="2800" dirty="0" err="1" smtClean="0">
                <a:solidFill>
                  <a:srgbClr val="0070C0"/>
                </a:solidFill>
              </a:rPr>
              <a:t>struct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 concept is extended in OOP as the “object”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 smtClean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0FEFBA-FCA7-4AD7-9076-06345B78864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struct guia{  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sorat, 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void f(struct guia a, struct guia b, </a:t>
            </a:r>
            <a:r>
              <a:rPr lang="en-US" sz="2000">
                <a:solidFill>
                  <a:srgbClr val="C00000"/>
                </a:solidFill>
              </a:rPr>
              <a:t>struct guia * </a:t>
            </a:r>
            <a:r>
              <a:rPr lang="en-US" sz="2000">
                <a:solidFill>
                  <a:srgbClr val="000000"/>
                </a:solidFill>
              </a:rPr>
              <a:t>tafrigh, </a:t>
            </a:r>
            <a:r>
              <a:rPr lang="en-US" sz="2000">
                <a:solidFill>
                  <a:srgbClr val="C00000"/>
                </a:solidFill>
              </a:rPr>
              <a:t>struct guia * </a:t>
            </a:r>
            <a:r>
              <a:rPr lang="en-US" sz="2000">
                <a:solidFill>
                  <a:srgbClr val="000000"/>
                </a:solidFill>
              </a:rPr>
              <a:t>jaam){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mokhraj_moshtarak = a.makhraj * b.makhraj;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min = a.sorat * b.makhraj - b.sorat * a.makhraj;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sum = a.sorat * b.makhraj + b.sorat * a.makhraj;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tafrigh-&gt;sorat = min;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tafrigh-&gt;makhraj = mokhraj_moshtarak;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jaam-&gt;sorat = sum;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jaam-&gt;makhraj = mokhraj_moshtarak;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5580112" y="152400"/>
            <a:ext cx="3335288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تابعي كه دو عدد گويا را مي‌گيرد و حاصل جمع و تفريق آنها را توليد مي‌كند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EC2E8B-734C-487A-9531-48205FDC29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struct</a:t>
            </a:r>
            <a:r>
              <a:rPr lang="en-US" sz="1400" dirty="0">
                <a:solidFill>
                  <a:srgbClr val="000000"/>
                </a:solidFill>
              </a:rPr>
              <a:t> time{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hour;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min;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sec;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/*  1:  t1 &gt; t2, 0:  t1 = t2, -1: t1 &lt; t2  */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time_cmp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t1, 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t2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if(t1.hour &gt; t2.hour)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if(t2.hour &gt; t1.hour)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if(t1.min &gt; t2.min)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if(t2.min &gt; t1.min)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if(t1.sec &gt; t2.sec)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if(t2.sec &gt; t1.sec)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0;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مجموعه از زمان‌ها را بگيرد و آنها را مرتب كند. هر زمان شامل ساعت، دقيقه و ثانيه است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1FDB28-E049-4ADB-A80C-ABD65974361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087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*t2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 = *t1;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*t1 = *t2;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*t2 = 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Find index of max element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res;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>
                <a:solidFill>
                  <a:srgbClr val="CC0000"/>
                </a:solidFill>
              </a:rPr>
              <a:t>start == end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else{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if(</a:t>
            </a:r>
            <a:r>
              <a:rPr lang="en-US" sz="1600" dirty="0" err="1">
                <a:solidFill>
                  <a:srgbClr val="CC0000"/>
                </a:solidFill>
              </a:rPr>
              <a:t>time_cmp</a:t>
            </a:r>
            <a:r>
              <a:rPr lang="en-US" sz="1600" dirty="0">
                <a:solidFill>
                  <a:srgbClr val="CC0000"/>
                </a:solidFill>
              </a:rPr>
              <a:t>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[start], 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]) &gt;= 0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else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res;	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4E099-3735-4F8C-9D08-85318FDE9B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8310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Recursively sort array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max;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if(start == end)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max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start,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[max])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Print Array elements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print_array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&lt;= end;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("%d:%d:%d, ",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].hour,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].min,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].sec);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459492-5B62-4C7C-9C58-0F5F1FA7C5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28600" y="574675"/>
            <a:ext cx="8915400" cy="6283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time ta[5] = {{4, 0,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1, 0}, {2, 2,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4, 7}, {8, 5, 4}};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rec_sort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chemeClr val="tx1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 smtClean="0">
                <a:solidFill>
                  <a:srgbClr val="C2C2C2"/>
                </a:solidFill>
              </a:rPr>
              <a:t>enum</a:t>
            </a:r>
            <a:r>
              <a:rPr lang="en-US" sz="2800" b="0" dirty="0" smtClean="0">
                <a:solidFill>
                  <a:srgbClr val="C2C2C2"/>
                </a:solidFill>
              </a:rPr>
              <a:t> </a:t>
            </a:r>
            <a:endParaRPr lang="en-US" sz="2800" b="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More Dynamic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Data Structures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867328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Arrays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you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develop  code (coding time)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Dynamic Memory Allocation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program runs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know data size </a:t>
            </a: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even in run time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want to add/remove an element to/from middle of the array?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 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3E511-0A96-46C2-B228-E6D591653807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):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linked list in C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596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 is implemented by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member to save the info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pointer to point the next node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</a:t>
            </a:r>
            <a:r>
              <a:rPr lang="en-US" sz="2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info;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 *</a:t>
            </a:r>
            <a:r>
              <a:rPr lang="en-US" sz="2600" dirty="0">
                <a:solidFill>
                  <a:srgbClr val="000000"/>
                </a:solidFill>
              </a:rPr>
              <a:t>next;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CBC59D-F5CD-4CDB-8ADB-A377F9F775E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Create nodes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 function to create each node in list. The function do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1- Allocate the memory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2- Set the info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3- Set the next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4- Return the pointer to new node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B8759A-552D-4BA5-8267-C963F78A49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48ABE0-7670-4388-AA70-724316F4FB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70C0"/>
                </a:solidFill>
              </a:rPr>
              <a:t>struct</a:t>
            </a:r>
            <a:r>
              <a:rPr lang="en-US" sz="3200" b="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</a:t>
            </a:r>
            <a:r>
              <a:rPr lang="en-US" sz="2400" b="0" dirty="0" smtClean="0">
                <a:solidFill>
                  <a:srgbClr val="C2C2C2"/>
                </a:solidFill>
                <a:latin typeface="Arial" charset="0"/>
                <a:cs typeface="Arial" charset="0"/>
              </a:rPr>
              <a:t>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 smtClean="0">
                <a:solidFill>
                  <a:srgbClr val="C2C2C2"/>
                </a:solidFill>
              </a:rPr>
              <a:t>enum</a:t>
            </a:r>
            <a:r>
              <a:rPr lang="en-US" sz="2800" b="0" dirty="0" smtClean="0">
                <a:solidFill>
                  <a:srgbClr val="C2C2C2"/>
                </a:solidFill>
              </a:rPr>
              <a:t> </a:t>
            </a:r>
            <a:endParaRPr lang="en-US" sz="2800" b="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Create Node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struct node{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int info;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struct node *next;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CC0000"/>
                </a:solidFill>
              </a:rPr>
              <a:t>struct node *</a:t>
            </a:r>
            <a:r>
              <a:rPr lang="en-US" sz="2600">
                <a:solidFill>
                  <a:srgbClr val="000000"/>
                </a:solidFill>
              </a:rPr>
              <a:t> create_node(int i){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600">
                <a:solidFill>
                  <a:srgbClr val="CC0000"/>
                </a:solidFill>
              </a:rPr>
              <a:t>struct node * nn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nn = (struct node *) malloc(sizeof(struct node));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600">
                <a:solidFill>
                  <a:srgbClr val="CC0000"/>
                </a:solidFill>
              </a:rPr>
              <a:t>nn-&gt;info = i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600">
                <a:solidFill>
                  <a:srgbClr val="CC0000"/>
                </a:solidFill>
              </a:rPr>
              <a:t>nn-&gt;next = NULL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return </a:t>
            </a:r>
            <a:r>
              <a:rPr lang="en-US" sz="2600">
                <a:solidFill>
                  <a:srgbClr val="CC0000"/>
                </a:solidFill>
              </a:rPr>
              <a:t>nn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E19058-6B6C-4727-B1C0-20FA094B8B4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3 Nodes List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struct node * list = </a:t>
            </a:r>
            <a:r>
              <a:rPr lang="en-US" sz="3200">
                <a:solidFill>
                  <a:srgbClr val="CC0000"/>
                </a:solidFill>
              </a:rPr>
              <a:t>NULL</a:t>
            </a:r>
            <a:r>
              <a:rPr lang="en-US" sz="320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list = create_node(10);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</a:t>
            </a:r>
            <a:r>
              <a:rPr lang="en-US" sz="3200">
                <a:solidFill>
                  <a:srgbClr val="000000"/>
                </a:solidFill>
              </a:rPr>
              <a:t> = create_node(20);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list-&gt;next-&gt;next</a:t>
            </a:r>
            <a:r>
              <a:rPr lang="en-US" sz="3200">
                <a:solidFill>
                  <a:srgbClr val="000000"/>
                </a:solidFill>
              </a:rPr>
              <a:t> = create_node(30);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5BB12C-7165-4A8F-B828-9D64A39478B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Operation on linked list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458200" cy="63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Print the list: </a:t>
            </a:r>
            <a:r>
              <a:rPr lang="en-US" sz="2600" dirty="0" err="1">
                <a:solidFill>
                  <a:srgbClr val="CC0000"/>
                </a:solidFill>
              </a:rPr>
              <a:t>print_list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end of list: </a:t>
            </a:r>
            <a:r>
              <a:rPr lang="en-US" sz="2600" dirty="0" err="1">
                <a:solidFill>
                  <a:srgbClr val="CC0000"/>
                </a:solidFill>
              </a:rPr>
              <a:t>add_end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front of list: </a:t>
            </a:r>
            <a:r>
              <a:rPr lang="en-US" sz="2600" dirty="0" err="1">
                <a:solidFill>
                  <a:srgbClr val="CC0000"/>
                </a:solidFill>
              </a:rPr>
              <a:t>add_front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Insert new node after some node: </a:t>
            </a:r>
            <a:r>
              <a:rPr lang="en-US" sz="2600" dirty="0" err="1">
                <a:solidFill>
                  <a:srgbClr val="CC0000"/>
                </a:solidFill>
              </a:rPr>
              <a:t>insert_next_node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first node in list: </a:t>
            </a:r>
            <a:r>
              <a:rPr lang="en-US" sz="2600" dirty="0" err="1">
                <a:solidFill>
                  <a:srgbClr val="CC0000"/>
                </a:solidFill>
              </a:rPr>
              <a:t>delete_first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end node in list: </a:t>
            </a:r>
            <a:r>
              <a:rPr lang="en-US" sz="2600" dirty="0" err="1">
                <a:solidFill>
                  <a:srgbClr val="CC0000"/>
                </a:solidFill>
              </a:rPr>
              <a:t>delete_end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a node from the middle of list: </a:t>
            </a:r>
            <a:r>
              <a:rPr lang="en-US" sz="2600" dirty="0" err="1">
                <a:solidFill>
                  <a:srgbClr val="CC0000"/>
                </a:solidFill>
              </a:rPr>
              <a:t>delete_next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0C4C19-8958-4037-802E-4589B67915D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44639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add_end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to end of list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void </a:t>
            </a:r>
            <a:r>
              <a:rPr lang="en-US" sz="3200" dirty="0" err="1">
                <a:solidFill>
                  <a:srgbClr val="000000"/>
                </a:solidFill>
              </a:rPr>
              <a:t>add_end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node *list,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node * </a:t>
            </a:r>
            <a:r>
              <a:rPr lang="en-US" sz="3200" dirty="0" err="1">
                <a:solidFill>
                  <a:srgbClr val="000000"/>
                </a:solidFill>
              </a:rPr>
              <a:t>new_node</a:t>
            </a:r>
            <a:r>
              <a:rPr lang="en-US" sz="3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node *</a:t>
            </a:r>
            <a:r>
              <a:rPr lang="en-US" sz="3200" dirty="0">
                <a:solidFill>
                  <a:srgbClr val="CC0000"/>
                </a:solidFill>
              </a:rPr>
              <a:t>current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current-&gt;next = </a:t>
            </a:r>
            <a:r>
              <a:rPr lang="en-US" sz="3200" dirty="0" err="1">
                <a:solidFill>
                  <a:srgbClr val="000000"/>
                </a:solidFill>
              </a:rPr>
              <a:t>new_node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new_node</a:t>
            </a:r>
            <a:r>
              <a:rPr lang="en-US" sz="32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6611FE-A6BA-4B9B-9912-EE0374AC36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delete_end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(if more than 2 nodes)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void </a:t>
            </a:r>
            <a:r>
              <a:rPr lang="en-US" sz="3200" dirty="0" err="1">
                <a:solidFill>
                  <a:srgbClr val="000000"/>
                </a:solidFill>
              </a:rPr>
              <a:t>delete_end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node * list){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while(current-&gt;next-&gt;next != NULL)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current = current-&gt;next;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free(current-&gt;next);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current-&gt;next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5C6DF-C799-443F-97BC-12BE1FB16E8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</a:t>
            </a:r>
            <a:r>
              <a:rPr lang="en-US" sz="2400" dirty="0" smtClean="0">
                <a:solidFill>
                  <a:srgbClr val="000000"/>
                </a:solidFill>
              </a:rPr>
              <a:t>**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</a:t>
            </a:r>
            <a:r>
              <a:rPr lang="en-US" sz="2400" dirty="0" smtClean="0">
                <a:solidFill>
                  <a:srgbClr val="000000"/>
                </a:solidFill>
              </a:rPr>
              <a:t>*</a:t>
            </a:r>
            <a:r>
              <a:rPr lang="en-US" sz="2400" dirty="0" err="1" smtClean="0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*</a:t>
            </a:r>
            <a:r>
              <a:rPr lang="en-US" sz="2400" dirty="0" err="1" smtClean="0">
                <a:solidFill>
                  <a:srgbClr val="000000"/>
                </a:solidFill>
              </a:rPr>
              <a:t>plist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main(){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 list;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…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</a:rPr>
              <a:t>add_front</a:t>
            </a:r>
            <a:r>
              <a:rPr lang="en-US" sz="2400" dirty="0" smtClean="0">
                <a:solidFill>
                  <a:srgbClr val="000000"/>
                </a:solidFill>
              </a:rPr>
              <a:t>(&amp;list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new_node1);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stdlib.h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value;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if(current-&gt;value ==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   return 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}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آرايه را بگيرد و با حذف عضوهاي‌ تكراري آن، يك ليست پيوند ايجاد كند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A389620-C01F-46C2-8369-980AFFC400C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*list;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*list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current-&gt;next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NULL;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("%d ", current-&gt;value);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11A872-06C2-4A9C-8644-5ABB67236DC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9163744" cy="690086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[],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size){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 = NULL;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size;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if(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(list,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]) == 0){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 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*)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create node\n");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exit(-1);                 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}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-&gt;value =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];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-&gt;next=NULL;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if(list == NULL)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&amp;(list));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else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}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return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A5C-F4A0-4857-8EA1-EDF9AE23C17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[]={1,2,1,3,1,7,8,2,3,4,11,4,9,9,9,10};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) /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[0]));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getchar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F3E909-3635-4933-AA9F-6570B17FAEB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1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related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variable in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its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own type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1)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 &lt;identifier list&gt;;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8B7A62-D456-4941-84E2-09F6A125C77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 smtClean="0">
                <a:solidFill>
                  <a:srgbClr val="000000"/>
                </a:solidFill>
              </a:rPr>
              <a:t>enum</a:t>
            </a:r>
            <a:r>
              <a:rPr lang="en-US" sz="2800" b="0" dirty="0" smtClean="0">
                <a:solidFill>
                  <a:srgbClr val="000000"/>
                </a:solidFill>
              </a:rPr>
              <a:t> </a:t>
            </a:r>
            <a:endParaRPr lang="en-US" sz="28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Some data are naturally ordered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Days of week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Months of year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want to use the order, e.g.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number of visitors per day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salary per month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an array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Saturday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Sunday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7179FD-285A-44F8-A022-B1E859AFE53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Enumeration is a mechanism to assign a name for each number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can use numbers instead of numbers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More readable core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	visitors[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saturday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], visitors[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friday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	salary[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april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], salary[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june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EFA3E5-D48A-4F21-9566-BAD4DBF186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r>
              <a:rPr lang="en-US" sz="4000" b="0" dirty="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used to define a set of names and their corresponding numbers</a:t>
            </a:r>
          </a:p>
          <a:p>
            <a:pPr eaLnBrk="1" hangingPunct="1">
              <a:spcBef>
                <a:spcPts val="1813"/>
              </a:spcBef>
              <a:buClrTx/>
              <a:buFontTx/>
              <a:buNone/>
            </a:pPr>
            <a:r>
              <a:rPr lang="en-US" sz="2900" dirty="0" err="1">
                <a:solidFill>
                  <a:srgbClr val="000000"/>
                </a:solidFill>
              </a:rPr>
              <a:t>enum</a:t>
            </a:r>
            <a:r>
              <a:rPr lang="en-US" sz="2900" dirty="0">
                <a:solidFill>
                  <a:srgbClr val="000000"/>
                </a:solidFill>
              </a:rPr>
              <a:t> tag {name_1, name_2, …, </a:t>
            </a:r>
            <a:r>
              <a:rPr lang="en-US" sz="2900" dirty="0" err="1">
                <a:solidFill>
                  <a:srgbClr val="000000"/>
                </a:solidFill>
              </a:rPr>
              <a:t>name_N</a:t>
            </a:r>
            <a:r>
              <a:rPr lang="en-US" sz="2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tag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the enumeration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it to define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name_1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name_2 = 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name_i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(Name_(i-1)) + 1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D01A47-EBDD-49EF-86D0-49D6838A62C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sat = 0, sun = 1,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2,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year {</a:t>
            </a:r>
            <a:r>
              <a:rPr lang="en-US" sz="3200" dirty="0" err="1">
                <a:solidFill>
                  <a:srgbClr val="000000"/>
                </a:solidFill>
              </a:rPr>
              <a:t>feb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jan</a:t>
            </a:r>
            <a:r>
              <a:rPr lang="en-US" sz="3200" dirty="0">
                <a:solidFill>
                  <a:srgbClr val="000000"/>
                </a:solidFill>
              </a:rPr>
              <a:t>, mar, </a:t>
            </a:r>
            <a:r>
              <a:rPr lang="en-US" sz="3200" dirty="0" err="1">
                <a:solidFill>
                  <a:srgbClr val="000000"/>
                </a:solidFill>
              </a:rPr>
              <a:t>apr</a:t>
            </a:r>
            <a:r>
              <a:rPr lang="en-US" sz="3200" dirty="0">
                <a:solidFill>
                  <a:srgbClr val="000000"/>
                </a:solidFill>
              </a:rPr>
              <a:t>, may, </a:t>
            </a:r>
            <a:r>
              <a:rPr lang="en-US" sz="3200" dirty="0" err="1">
                <a:solidFill>
                  <a:srgbClr val="000000"/>
                </a:solidFill>
              </a:rPr>
              <a:t>jun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jul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aug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oct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nov</a:t>
            </a:r>
            <a:r>
              <a:rPr lang="en-US" sz="3200" dirty="0">
                <a:solidFill>
                  <a:srgbClr val="000000"/>
                </a:solidFill>
              </a:rPr>
              <a:t>, des};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feb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0,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jan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nov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10, des = 11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2C598D-5786-4D48-B5E8-99B5FE5E9CE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the numbers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 = 1,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sat = 1, sun = 2,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3, …,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condition {False = 0, True, No = 0, Yes, </a:t>
            </a:r>
            <a:r>
              <a:rPr lang="en-US" sz="3200" dirty="0" err="1">
                <a:solidFill>
                  <a:srgbClr val="000000"/>
                </a:solidFill>
              </a:rPr>
              <a:t>Ghalat</a:t>
            </a:r>
            <a:r>
              <a:rPr lang="en-US" sz="3200" dirty="0">
                <a:solidFill>
                  <a:srgbClr val="000000"/>
                </a:solidFill>
              </a:rPr>
              <a:t> = 0, </a:t>
            </a:r>
            <a:r>
              <a:rPr lang="en-US" sz="3200" dirty="0" err="1">
                <a:solidFill>
                  <a:srgbClr val="000000"/>
                </a:solidFill>
              </a:rPr>
              <a:t>Dorost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False = No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Ghalat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True = Yes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Dorost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552473-3C74-460F-8FD5-FD7CB2226B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definition of an enumeration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tag to declare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names to assign values to the variables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00000"/>
                </a:solidFill>
              </a:rPr>
              <a:t>enum</a:t>
            </a:r>
            <a:r>
              <a:rPr lang="en-US" sz="3200" dirty="0">
                <a:solidFill>
                  <a:srgbClr val="C00000"/>
                </a:solidFill>
              </a:rPr>
              <a:t> week day = sat;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00000"/>
                </a:solidFill>
              </a:rPr>
              <a:t>for(day = sat; day &lt;= </a:t>
            </a:r>
            <a:r>
              <a:rPr lang="en-US" sz="3200" dirty="0" err="1">
                <a:solidFill>
                  <a:srgbClr val="C00000"/>
                </a:solidFill>
              </a:rPr>
              <a:t>fri</a:t>
            </a:r>
            <a:r>
              <a:rPr lang="en-US" sz="3200" dirty="0">
                <a:solidFill>
                  <a:srgbClr val="C00000"/>
                </a:solidFill>
              </a:rPr>
              <a:t>; day++)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92BB21-1BF4-4BAC-B5B6-A1F931C1BC9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1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Read the number of visitors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visitors[7];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day;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for(day = sat; day &lt;=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; day++)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dirty="0">
                <a:solidFill>
                  <a:srgbClr val="000000"/>
                </a:solidFill>
              </a:rPr>
              <a:t>("%d", </a:t>
            </a:r>
            <a:r>
              <a:rPr lang="en-US" sz="3200" dirty="0">
                <a:solidFill>
                  <a:srgbClr val="C00000"/>
                </a:solidFill>
              </a:rPr>
              <a:t>&amp;visitors[day]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F50A32-84C1-4090-B7F7-F8EBA466AFF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Caution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 compiler 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the value is assigned to the 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enum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 variables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{t1, t2, t3};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{t4, t5, t6};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t1v = 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t2v = t4;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if(t1v == t2v) </a:t>
            </a:r>
            <a:r>
              <a:rPr lang="en-US" sz="2400" dirty="0">
                <a:solidFill>
                  <a:srgbClr val="C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true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t1v = t5;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t2v = 100;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D08B0B-BE72-4F0A-A028-DC47C8708F5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last “NULL” in Liked-list is very important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Always keep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Operation of linked-list has many exceptions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list is empty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we want to add to the first of list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Enumerations are just integer, they can be casted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 error,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be careful 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541D5E1-2188-4B92-9CA0-2CA25B73AE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8F154E-3E6A-492B-A4F8-A984171760D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st1;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a variable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id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 10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and Sections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 12.1-12.4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80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08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Homework </a:t>
            </a: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38138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smtClean="0">
                <a:solidFill>
                  <a:srgbClr val="000000"/>
                </a:solidFill>
                <a:latin typeface="Arial" charset="0"/>
                <a:cs typeface="Arial" charset="0"/>
              </a:rPr>
              <a:t>homework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ACFB6F-04E9-4EE3-8240-65BD0CDDE43A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F77E2C-D0D2-4CFE-8BF4-D6E007AAC99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st1, st2, st3;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three variables: </a:t>
            </a:r>
            <a:r>
              <a:rPr lang="en-US" sz="2800" b="0" dirty="0">
                <a:solidFill>
                  <a:srgbClr val="000000"/>
                </a:solidFill>
              </a:rPr>
              <a:t>st1, st2, st3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st1, st2, st3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this model, we cannot reuse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in other location (e.g., input of function)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2c6e45c4544b7dddf227b53179b235a6e61f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13224</TotalTime>
  <Words>2859</Words>
  <Application>Microsoft Office PowerPoint</Application>
  <PresentationFormat>On-screen Show (4:3)</PresentationFormat>
  <Paragraphs>1192</Paragraphs>
  <Slides>81</Slides>
  <Notes>81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81</vt:i4>
      </vt:variant>
    </vt:vector>
  </HeadingPairs>
  <TitlesOfParts>
    <vt:vector size="84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1248</cp:revision>
  <cp:lastPrinted>2013-12-02T11:01:22Z</cp:lastPrinted>
  <dcterms:created xsi:type="dcterms:W3CDTF">2007-10-07T13:27:00Z</dcterms:created>
  <dcterms:modified xsi:type="dcterms:W3CDTF">2018-12-15T08:58:18Z</dcterms:modified>
</cp:coreProperties>
</file>