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6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315" r:id="rId38"/>
    <p:sldId id="31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0" r:id="rId52"/>
    <p:sldId id="302" r:id="rId53"/>
    <p:sldId id="303" r:id="rId54"/>
    <p:sldId id="304" r:id="rId55"/>
    <p:sldId id="307" r:id="rId56"/>
    <p:sldId id="305" r:id="rId57"/>
    <p:sldId id="324" r:id="rId58"/>
    <p:sldId id="320" r:id="rId59"/>
    <p:sldId id="321" r:id="rId60"/>
    <p:sldId id="322" r:id="rId61"/>
    <p:sldId id="323" r:id="rId62"/>
    <p:sldId id="308" r:id="rId63"/>
    <p:sldId id="325" r:id="rId64"/>
  </p:sldIdLst>
  <p:sldSz cx="9144000" cy="6858000" type="screen4x3"/>
  <p:notesSz cx="7099300" cy="10234613"/>
  <p:custDataLst>
    <p:tags r:id="rId6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7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73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0263"/>
            <a:ext cx="3073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350E1B-716F-4D17-834F-8B2A295A2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9C49B2A-BEBF-4551-A050-83D1EDF4C8B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C577F-E160-485B-ABEF-3DA4C6C626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CA7A01-CE57-490E-AD88-1084A3C9AC9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6A19BC-E675-4E55-987F-5B3E2412D4F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2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ED0CA3D-3F2B-444B-AA1D-F462F40F36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89ED27-5F28-4F74-B9DD-558309A937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2DD2504-5C98-49E1-BE93-66E2D429B70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B9F9C1-4EA1-4A99-B5C2-4D3E2FA938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A55911-10A6-4A42-9A72-481CF2B3B50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BB3625-47C7-459B-91CB-72CA6E3779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92256D-4185-4D68-9228-3EC2BEA8E1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D057F8-2084-49A0-A7F1-81D2370BDA9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FE0ABF-C06B-498D-B89D-15E15EFD0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C07CE3-6478-4207-ADA2-E25698BC794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85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49A7915-1E68-437D-8201-6BE57751194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2FCC5F-F021-408F-A2F5-7F2668BC990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21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D9A9083-D3E7-4F26-830C-C61792B6D9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4B9BE8-DA15-42F9-9DE9-EC4874FFD4F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43672D0-0A58-43FF-B624-15CE1FA4239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AE07EE-4715-4652-890A-A1112E20CB6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0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77B88A-B901-4436-A157-9CBA5AC92E3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4252FA-5582-45B9-8F89-5E07E7254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1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959227B-4D1E-467A-94AC-6C490E1FE75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03E404-C7E1-48F1-B14E-F6650FD6EAC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9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A573E-29AF-4AFC-8245-BF8E1D0F5DF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380E61-8809-4DA8-9DA0-EC1D30E1933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9F00D1-D78D-49AE-AD2A-B4AA938FD4B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71B104-FC71-49DF-A9A8-9BA9CB9E59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AF278B-CC7A-48E6-96CE-F4048F86D0F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755F70-7AEB-486F-B093-804A5A54E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7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B7FCC3F-9719-4290-AED0-DB3FD4168E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0831F4-AAF1-42E4-A9DB-3D8C2ED054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9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75D513F-9DFB-4579-A9FF-EBD186CD01D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CFB598-FCFD-4CAA-80CC-0CF8B7D501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8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569526-02E5-447D-AE61-0FBEABD65C8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CD64BF-1882-421C-941F-75968F5B22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8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C73ED3-0542-4270-891D-E98BFCB7947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C253FB-9350-4221-A3BC-E98A6E4722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8FF500-A8E9-48F9-A6D7-E9081C87D1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B9C94A-382C-4507-A99E-1912B914B9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61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C4E51A1-4CA7-47C1-9E7F-89A9CF934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F9944C-288A-4FE8-9F9C-756DE41C71B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CC34991-4FE3-4F4C-B53D-1C83947653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8AE3B3-C598-4153-B891-06D6512763A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5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CCC2A9-99FA-4092-9E57-2924124AD20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9757A6-8F9E-4CC9-A668-52FF651B8C2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EFED00-D292-4CB4-9BAA-817DB09661E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E785941-6C01-4CF3-B7AD-AB9B7033AD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82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FAC603-789B-48F2-B865-964096836E5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474434-4682-40F7-B44D-A864878270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43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07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4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1F3245D-9DED-428F-92DC-E6DFB90CAE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3194BE-9D62-4574-A303-D84FA7C86D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7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27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F9A893E-01CA-4F06-A95B-21976A032AC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6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815F330-E22B-475A-B00E-F2E36D43657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F40ACD-D141-4613-AD05-B907A03402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2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552CAB8-DC34-4C92-91F7-7C35D3A88AE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643377-0726-4136-83E4-A6EE06FFFCB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14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B0073C6-D741-454E-A307-E3B4B4FD66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120622-8095-49BA-B7EA-D251A73785E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34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7A031B-66C7-40D9-B0E7-31E74DCB7F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20F89B-C620-4D6F-AE8A-7C7A603A2AB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40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2BEF9B-5B06-4E0A-9F41-AA079FFACE6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14B9AF-7562-4EFC-AAED-B59A03C138E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85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A632D9-A60B-4A90-BF35-BC2EEBD1F4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06991B-7BC6-449A-9253-A1F33F174B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3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3758B8E-F768-409E-902D-3381129829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B34876-906D-4D82-91DC-AC2FF45F9B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6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B0B6FA-302B-49E4-A31B-8FD81A68212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635A09B-E916-4F87-BCC1-89155B605F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6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990A-F53F-44AF-AF48-92B055F73A9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3F232B-E486-4CDC-A057-83CB5FA7A44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534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47BE-6B0F-4571-AD0D-606D09F067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6751F3-E107-4010-A2F8-20842F5D2F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5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7F3E268-2B01-4FE1-A951-C82E0AB63C3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7B372-2803-4D02-978F-0A5C54C6E2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05AC69-CE0E-44CA-A41A-ACE71D74B5C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97311-91AD-4011-BBB3-0E39BF38A64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72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DED14-4613-41B4-881F-21E77558D44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FAC78B-9745-4E88-BFC5-2308ADF7909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88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4732917-DD40-4E41-8139-CF8A412D35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3A7D87-00B7-417A-9F3E-5979126BF7C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19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5AD207-E50D-4012-A084-938FA2619DE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D2B282-6E46-4DDB-AFDB-A8F46FE4E3C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725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16BD74A-9555-41FF-B3A1-9AA86E0823E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68CDCD-5A78-4061-BD60-3B87B1A695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33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1BB6E1D-2D9F-4113-ACCF-3DE0AB235C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1FDF43-2A7B-4235-A636-8A813C2C2A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9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06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latin typeface="Arial" charset="0"/>
                <a:cs typeface="Arial" charset="0"/>
              </a:rPr>
              <a:t>fgetc</a:t>
            </a:r>
            <a:r>
              <a:rPr lang="en-US" dirty="0" smtClean="0">
                <a:latin typeface="Arial" charset="0"/>
                <a:cs typeface="Arial" charset="0"/>
              </a:rPr>
              <a:t> convert \r</a:t>
            </a:r>
            <a:r>
              <a:rPr lang="en-US" baseline="0" dirty="0" smtClean="0">
                <a:latin typeface="Arial" charset="0"/>
                <a:cs typeface="Arial" charset="0"/>
              </a:rPr>
              <a:t> to \n when file is opened in text mode. To read ‘\r’ the file should be opened in binary mode.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aseline="0" dirty="0" smtClean="0">
                <a:latin typeface="Arial" charset="0"/>
                <a:cs typeface="Arial" charset="0"/>
              </a:rPr>
              <a:t>But in this example if you open the file in binary mode the “line number” and “</a:t>
            </a:r>
            <a:r>
              <a:rPr lang="en-US" baseline="0" dirty="0" err="1" smtClean="0">
                <a:latin typeface="Arial" charset="0"/>
                <a:cs typeface="Arial" charset="0"/>
              </a:rPr>
              <a:t>max_length</a:t>
            </a:r>
            <a:r>
              <a:rPr lang="en-US" baseline="0" dirty="0" smtClean="0">
                <a:latin typeface="Arial" charset="0"/>
                <a:cs typeface="Arial" charset="0"/>
              </a:rPr>
              <a:t>” won’t be </a:t>
            </a:r>
            <a:r>
              <a:rPr lang="en-US" baseline="0" dirty="0" err="1" smtClean="0">
                <a:latin typeface="Arial" charset="0"/>
                <a:cs typeface="Arial" charset="0"/>
              </a:rPr>
              <a:t>corect</a:t>
            </a:r>
            <a:r>
              <a:rPr lang="en-US" baseline="0" smtClean="0">
                <a:latin typeface="Arial" charset="0"/>
                <a:cs typeface="Arial" charset="0"/>
              </a:rPr>
              <a:t>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32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5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32D80-7093-4321-ABBA-720D0BFA9D8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8A4C58-CD7D-4FA2-BCD6-F6B35E13668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98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3CC932-01E2-4E7B-824B-30C69584C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6A6A49-D44C-4DA3-9255-5EE0662E5C1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619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2ED3C90-07B6-4BEA-958A-52C020BD2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5CC534-DDEC-4B2F-9BAD-6434A808E1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703A7BE-B753-40C9-AD3A-85C112748B3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7FD449-95C6-4681-9244-72BEA1AAFE7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5777856-0D66-4521-86CF-4D9D0BCE0F2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FA697-8F8F-43B5-B05B-CF295F40A17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2161-1892-41E1-92A8-9B5F2D90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27F3B-4C26-4986-A044-7F6D471BE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9B00-0332-4DD0-9C89-001DA9347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85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02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70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98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26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263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68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BB349-6903-4CCD-A686-C6D32F607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567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88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374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7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F02EF-09D5-430D-B487-544F22AE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5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0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F138-B7A7-4E92-9639-804292320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D19A-D768-438C-A1B5-61095615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EAFF-C39F-475E-A875-4EC4CCC9E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A3368-C797-4CFE-835C-8A97812B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2743-38A1-4B61-91E2-F4434951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3680-277F-43C3-B5D4-E8DF41519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A2A0B-3269-4C1A-BF41-58134F8C9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1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b="0" dirty="0">
                <a:solidFill>
                  <a:srgbClr val="005000"/>
                </a:solidFill>
                <a:latin typeface="Arial" charset="0"/>
                <a:cs typeface="Arial" charset="0"/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71600" y="3505200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3400" b="0" dirty="0">
                <a:solidFill>
                  <a:srgbClr val="000000"/>
                </a:solidFill>
                <a:latin typeface="Arial" charset="0"/>
                <a:cs typeface="Arial" charset="0"/>
              </a:rPr>
              <a:t>Lecture 12</a:t>
            </a:r>
            <a:r>
              <a:rPr lang="en-US" sz="34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fa-IR" sz="34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4000" b="0" dirty="0">
                <a:solidFill>
                  <a:srgbClr val="000000"/>
                </a:solidFill>
                <a:latin typeface="Arial" charset="0"/>
                <a:cs typeface="Arial" charset="0"/>
              </a:rPr>
              <a:t>	Files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0" dirty="0">
                <a:solidFill>
                  <a:srgbClr val="000000"/>
                </a:solidFill>
                <a:latin typeface="Arial" charset="0"/>
                <a:cs typeface="Arial" charset="0"/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7F1097-F967-4B98-8AC6-93526777AC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Function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opens files 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#include &lt;</a:t>
            </a:r>
            <a:r>
              <a:rPr lang="en-US" sz="2100" dirty="0" err="1">
                <a:solidFill>
                  <a:srgbClr val="000000"/>
                </a:solidFill>
              </a:rPr>
              <a:t>stdio.h</a:t>
            </a:r>
            <a:r>
              <a:rPr lang="en-US" sz="21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FILE *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(char *name, char *mode);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FILE *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information about file.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need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know about it.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cannot open file,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</a:t>
            </a:r>
            <a:r>
              <a:rPr lang="en-US" sz="2800" dirty="0">
                <a:solidFill>
                  <a:srgbClr val="CC0000"/>
                </a:solidFill>
              </a:rPr>
              <a:t>NULL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 is the name of file: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Absolute name: </a:t>
            </a:r>
            <a:r>
              <a:rPr lang="en-US" sz="2400" dirty="0">
                <a:solidFill>
                  <a:srgbClr val="000000"/>
                </a:solidFill>
              </a:rPr>
              <a:t>C:\prog\test.txt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Relative name: </a:t>
            </a:r>
            <a:r>
              <a:rPr lang="en-US" sz="2400" dirty="0">
                <a:solidFill>
                  <a:srgbClr val="000000"/>
                </a:solidFill>
              </a:rPr>
              <a:t>Mytest.txt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read.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 to the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Create new file.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will be destroyed.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wont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be destroyed. We write at end of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a+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same to </a:t>
            </a: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and write.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271912-F505-4CF2-9C39-3E9631655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9067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Files 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Text: Some strings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Binary: Image file, Video file, …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open binary file, we should add </a:t>
            </a:r>
            <a:r>
              <a:rPr lang="en-US" sz="3200" b="0" dirty="0">
                <a:solidFill>
                  <a:srgbClr val="CC0000"/>
                </a:solidFill>
              </a:rPr>
              <a:t>b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mode.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</a:rPr>
              <a:t>rb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open binary file for read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</a:rPr>
              <a:t>w+b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create new binary file for read and write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51327A-CA88-4D74-B3CE-79F7ED87B9E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Example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 = </a:t>
            </a:r>
            <a:r>
              <a:rPr lang="en-US" sz="3200" dirty="0" err="1">
                <a:solidFill>
                  <a:srgbClr val="000000"/>
                </a:solidFill>
              </a:rPr>
              <a:t>fopen</a:t>
            </a:r>
            <a:r>
              <a:rPr lang="en-US" sz="3200" dirty="0">
                <a:solidFill>
                  <a:srgbClr val="000000"/>
                </a:solidFill>
              </a:rPr>
              <a:t>("c:\test.txt", "r");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if(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CC0000"/>
                </a:solidFill>
              </a:rPr>
              <a:t> == NULL</a:t>
            </a:r>
            <a:r>
              <a:rPr lang="en-US" sz="3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dirty="0">
                <a:solidFill>
                  <a:srgbClr val="000000"/>
                </a:solidFill>
              </a:rPr>
              <a:t>("Cannot open file\n");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return -1;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 file c:\test.txt for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DE55DD-E037-41CA-8935-0799E824678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File-Position </a:t>
            </a: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Pointer (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FPP)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 pointer in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Points to current location of read and write 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file is open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 is set to start of file </a:t>
            </a:r>
          </a:p>
          <a:p>
            <a:pPr lvl="1" eaLnBrk="1" hangingPunct="1">
              <a:lnSpc>
                <a:spcPct val="90000"/>
              </a:lnSpc>
              <a:spcBef>
                <a:spcPts val="22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you read/write from/to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File-Position Pointer advance according to the size of data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read 2 bytes, it moves 2 bytes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write 50 bytes, it advances 50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0B4776-846C-4654-9282-2AF1AA862F3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Closing Files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opened file should be closed.</a:t>
            </a:r>
          </a:p>
          <a:p>
            <a:pPr eaLnBrk="1" hangingPunct="1">
              <a:spcBef>
                <a:spcPts val="81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write to a file and don’t close it, some of data will be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LOST</a:t>
            </a:r>
          </a:p>
          <a:p>
            <a:pPr eaLnBrk="1" hangingPunct="1">
              <a:spcBef>
                <a:spcPts val="9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close the file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fclose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FDB6C7-D051-4E53-8B04-DCCBA811345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F23A37-9CFF-47C7-87BC-0FD37DDA708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Text File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from file.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same to 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reached.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writes to file.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same to 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CFB7A0-1A34-4D09-BF50-BDF9AB8B838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File: Example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have file in this format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&lt;Number of students&gt;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1&gt;  &lt;grade of student 1&gt;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2&gt;  &lt;grade of student 2&gt;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n&gt;  &lt;grade of student 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A05203-FA92-4C8E-8D72-EDD5D0AE3BC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691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FILE *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19800" y="152400"/>
            <a:ext cx="28956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ميانگين را محاسبه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3847EE-2D5A-4409-9A67-97D3E6D8CD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545A27-9AAE-43A9-95C8-2B5DDF7033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,"%d", &amp;</a:t>
            </a:r>
            <a:r>
              <a:rPr lang="en-US" sz="1900" dirty="0" err="1">
                <a:solidFill>
                  <a:srgbClr val="CC0000"/>
                </a:solidFill>
              </a:rPr>
              <a:t>num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for(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= 0;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&lt;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sum += grade;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 	average = sum /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000000"/>
                </a:solidFill>
              </a:rPr>
              <a:t>printf</a:t>
            </a:r>
            <a:r>
              <a:rPr lang="en-US" sz="1900" dirty="0">
                <a:solidFill>
                  <a:srgbClr val="000000"/>
                </a:solidFill>
              </a:rPr>
              <a:t>("Average = %f\n", average);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fclose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22FFF3-E0B3-4F2C-B9D4-899357648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stdlib.h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fpin</a:t>
            </a:r>
            <a:r>
              <a:rPr lang="en-US" sz="1600" dirty="0">
                <a:solidFill>
                  <a:srgbClr val="CC0000"/>
                </a:solidFill>
              </a:rPr>
              <a:t>, *</a:t>
            </a:r>
            <a:r>
              <a:rPr lang="en-US" sz="1600" dirty="0" err="1">
                <a:solidFill>
                  <a:srgbClr val="CC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[20],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open %s\n",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004048" y="228600"/>
            <a:ext cx="3911352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ليست دانشجوياني كه نمره آنها بيشتر از ميانگين است را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فايل ديگري بنويسد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EBB270-A32F-46D5-BA66-BCA1C979C6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fpout</a:t>
            </a:r>
            <a:r>
              <a:rPr lang="en-US" dirty="0">
                <a:solidFill>
                  <a:srgbClr val="CC0000"/>
                </a:solidFill>
              </a:rPr>
              <a:t> = </a:t>
            </a:r>
            <a:r>
              <a:rPr lang="en-US" dirty="0" err="1">
                <a:solidFill>
                  <a:srgbClr val="CC0000"/>
                </a:solidFill>
              </a:rPr>
              <a:t>fopen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outname</a:t>
            </a:r>
            <a:r>
              <a:rPr lang="en-US" dirty="0">
                <a:solidFill>
                  <a:srgbClr val="CC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if(</a:t>
            </a:r>
            <a:r>
              <a:rPr lang="en-US" dirty="0" err="1">
                <a:solidFill>
                  <a:srgbClr val="000000"/>
                </a:solidFill>
              </a:rPr>
              <a:t>fpout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open %s\n", </a:t>
            </a:r>
            <a:r>
              <a:rPr lang="en-US" dirty="0" err="1">
                <a:solidFill>
                  <a:srgbClr val="000000"/>
                </a:solidFill>
              </a:rPr>
              <a:t>outname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,"%d", &amp;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sum += grade;	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average = sum /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4360ED-6DCD-465F-BAAC-ABCF18E78A4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6883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fclose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fscanf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,"%d", &amp;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"%f\n", average);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if(grade &gt;= average)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CC0000"/>
                </a:solidFill>
              </a:rPr>
              <a:t>fprintf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, "%d: %s\n", id, "passed");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else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"%d: %s\n", id, "failed");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674CB4-32D9-467C-AF6C-67ECDB4821E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Characters (Text Files)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write a character to file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fputc</a:t>
            </a:r>
            <a:r>
              <a:rPr lang="en-US" sz="3200" dirty="0">
                <a:solidFill>
                  <a:srgbClr val="000000"/>
                </a:solidFill>
              </a:rPr>
              <a:t>(char c,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11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read a char from file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fgetc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</a:t>
            </a:r>
            <a:r>
              <a:rPr lang="en-US" sz="2800" b="0" dirty="0">
                <a:solidFill>
                  <a:srgbClr val="C00000"/>
                </a:solidFill>
                <a:latin typeface="Arial" charset="0"/>
                <a:cs typeface="Arial" charset="0"/>
              </a:rPr>
              <a:t>EOF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reaches to End of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576AC0-7A4F-4658-8122-37FD49A03D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2100" y="228600"/>
            <a:ext cx="84709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c;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80321A-9434-4175-86C6-555AC39D8FB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while((c = </a:t>
            </a:r>
            <a:r>
              <a:rPr lang="en-US" sz="2000" dirty="0" err="1">
                <a:solidFill>
                  <a:srgbClr val="CC0000"/>
                </a:solidFill>
              </a:rPr>
              <a:t>fgetc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)) != EOF)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	</a:t>
            </a:r>
            <a:r>
              <a:rPr lang="en-US" sz="2000" dirty="0" err="1">
                <a:solidFill>
                  <a:srgbClr val="CC0000"/>
                </a:solidFill>
              </a:rPr>
              <a:t>fputc</a:t>
            </a:r>
            <a:r>
              <a:rPr lang="en-US" sz="2000" dirty="0">
                <a:solidFill>
                  <a:srgbClr val="CC0000"/>
                </a:solidFill>
              </a:rPr>
              <a:t>(c, 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CBB3E7-29C4-4F43-A894-778DAC4C536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file has two indicators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End of fie indicator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 indicator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These indicators are set when we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want to read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there is not enough data or there is an error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use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Try to read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If the number of read object is less than expected </a:t>
            </a: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feof</a:t>
            </a:r>
            <a:endParaRPr lang="en-US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error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ferror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feof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tells that an attempt has been made to read past the end of the file, which is </a:t>
            </a:r>
            <a:r>
              <a:rPr lang="en-US" sz="24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same as that we just read the last data item from a file. We have to read one past the last data item for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feof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return nonzero.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4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DE62D8-9559-4F2D-BBC4-D09E5EE7915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Previous example with </a:t>
            </a:r>
            <a:r>
              <a:rPr lang="en-US" sz="3200" dirty="0" err="1">
                <a:solidFill>
                  <a:srgbClr val="000000"/>
                </a:solidFill>
              </a:rPr>
              <a:t>feof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while(1){</a:t>
            </a:r>
          </a:p>
          <a:p>
            <a:pPr eaLnBrk="1" hangingPunct="1">
              <a:spcBef>
                <a:spcPts val="300"/>
              </a:spcBef>
              <a:buClrTx/>
            </a:pPr>
            <a:r>
              <a:rPr lang="en-US" sz="2800" dirty="0">
                <a:solidFill>
                  <a:srgbClr val="000000"/>
                </a:solidFill>
              </a:rPr>
              <a:t>		c = </a:t>
            </a:r>
            <a:r>
              <a:rPr lang="en-US" sz="2800" dirty="0" err="1">
                <a:solidFill>
                  <a:srgbClr val="000000"/>
                </a:solidFill>
              </a:rPr>
              <a:t>fgetc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fpin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if(</a:t>
            </a:r>
            <a:r>
              <a:rPr lang="en-US" sz="2800" dirty="0" err="1">
                <a:solidFill>
                  <a:srgbClr val="CC0000"/>
                </a:solidFill>
              </a:rPr>
              <a:t>feof</a:t>
            </a:r>
            <a:r>
              <a:rPr lang="en-US" sz="2800" dirty="0">
                <a:solidFill>
                  <a:srgbClr val="CC0000"/>
                </a:solidFill>
              </a:rPr>
              <a:t>(</a:t>
            </a:r>
            <a:r>
              <a:rPr lang="en-US" sz="2800" dirty="0" err="1">
                <a:solidFill>
                  <a:srgbClr val="CC0000"/>
                </a:solidFill>
              </a:rPr>
              <a:t>fpin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</a:t>
            </a:r>
            <a:r>
              <a:rPr lang="en-US" sz="2800" dirty="0" err="1">
                <a:solidFill>
                  <a:srgbClr val="000000"/>
                </a:solidFill>
              </a:rPr>
              <a:t>fputc</a:t>
            </a:r>
            <a:r>
              <a:rPr lang="en-US" sz="2800" dirty="0">
                <a:solidFill>
                  <a:srgbClr val="000000"/>
                </a:solidFill>
              </a:rPr>
              <a:t>(c, </a:t>
            </a:r>
            <a:r>
              <a:rPr lang="en-US" sz="2800" dirty="0" err="1">
                <a:solidFill>
                  <a:srgbClr val="000000"/>
                </a:solidFill>
              </a:rPr>
              <a:t>fpout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8B374-C81D-4C49-89D9-D34BABADD1E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a line of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until the first free space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CC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fgets</a:t>
            </a:r>
            <a:r>
              <a:rPr lang="en-US" sz="2800" dirty="0">
                <a:solidFill>
                  <a:srgbClr val="000000"/>
                </a:solidFill>
              </a:rPr>
              <a:t>(char *buff,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maxnumber</a:t>
            </a:r>
            <a:r>
              <a:rPr lang="en-US" sz="2800" dirty="0">
                <a:solidFill>
                  <a:srgbClr val="000000"/>
                </a:solidFill>
              </a:rPr>
              <a:t> , 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at most </a:t>
            </a:r>
            <a:r>
              <a:rPr lang="en-US" sz="2800" b="0" dirty="0">
                <a:solidFill>
                  <a:srgbClr val="000000"/>
                </a:solidFill>
              </a:rPr>
              <a:t>maxnumber-1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chars 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stops after EOF or \n, if a \n is read it is stored in buffer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‘\0’ to the end of string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reach to end of file without reading any character, return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4E65A-5C60-46B1-A408-54FDD5DDB66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356CA3B-2F87-44BE-8754-284971A962C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a line to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C0000"/>
                </a:solidFill>
              </a:rPr>
              <a:t>int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fputs</a:t>
            </a:r>
            <a:r>
              <a:rPr lang="en-US" sz="3200" dirty="0">
                <a:solidFill>
                  <a:srgbClr val="000000"/>
                </a:solidFill>
              </a:rPr>
              <a:t>(char *buff,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the string buff to file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add \n at the 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A38B7-51EF-465A-AA3F-3EE558DDD77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Count the number of lines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char 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[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]; // 500 &gt; every line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 </a:t>
            </a:r>
            <a:r>
              <a:rPr lang="en-US" sz="2300" dirty="0" err="1">
                <a:solidFill>
                  <a:srgbClr val="000000"/>
                </a:solidFill>
              </a:rPr>
              <a:t>fopen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if(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("Cannot open %s\n", 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while(</a:t>
            </a:r>
            <a:r>
              <a:rPr lang="en-US" sz="2300" dirty="0" err="1">
                <a:solidFill>
                  <a:srgbClr val="000000"/>
                </a:solidFill>
              </a:rPr>
              <a:t>fgets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smtClean="0">
                <a:solidFill>
                  <a:srgbClr val="CC0000"/>
                </a:solidFill>
              </a:rPr>
              <a:t>500</a:t>
            </a:r>
            <a:r>
              <a:rPr lang="en-US" sz="2300" dirty="0" smtClean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) != NULL)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count++;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("Number of Lines = %d\n", 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char </a:t>
            </a:r>
            <a:r>
              <a:rPr lang="en-US" sz="2000" dirty="0" err="1">
                <a:solidFill>
                  <a:srgbClr val="CC0000"/>
                </a:solidFill>
              </a:rPr>
              <a:t>buf</a:t>
            </a:r>
            <a:r>
              <a:rPr lang="en-US" sz="2000" dirty="0">
                <a:solidFill>
                  <a:srgbClr val="CC0000"/>
                </a:solidFill>
              </a:rPr>
              <a:t>[1000];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39F719-FD11-4B64-9232-2186FBC6963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if(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("Cannot open %s\n", 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while(</a:t>
            </a:r>
            <a:r>
              <a:rPr lang="en-US" sz="2100" dirty="0" err="1">
                <a:solidFill>
                  <a:srgbClr val="CC0000"/>
                </a:solidFill>
              </a:rPr>
              <a:t>fgets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, 1000, </a:t>
            </a:r>
            <a:r>
              <a:rPr lang="en-US" sz="2100" dirty="0" err="1">
                <a:solidFill>
                  <a:srgbClr val="CC0000"/>
                </a:solidFill>
              </a:rPr>
              <a:t>fpin</a:t>
            </a:r>
            <a:r>
              <a:rPr lang="en-US" sz="2100" dirty="0">
                <a:solidFill>
                  <a:srgbClr val="CC0000"/>
                </a:solidFill>
              </a:rPr>
              <a:t>) != NULL)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	</a:t>
            </a:r>
            <a:r>
              <a:rPr lang="en-US" sz="2100" dirty="0" err="1">
                <a:solidFill>
                  <a:srgbClr val="CC0000"/>
                </a:solidFill>
              </a:rPr>
              <a:t>fputs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fpout</a:t>
            </a:r>
            <a:r>
              <a:rPr lang="en-US" sz="2100" dirty="0">
                <a:solidFill>
                  <a:srgbClr val="CC0000"/>
                </a:solidFill>
              </a:rPr>
              <a:t>, 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fpin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6846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اطلاعات دو فايل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و حداكثر طول هر خط فايل 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07250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reverse_copy1(FILE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= 0,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char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[lines *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];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if(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++] = c;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}while(1);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for(j =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- 1; j &gt; -1; j--)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[j],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2877904"/>
            <a:ext cx="374441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happen if input file is to large?!! 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Huge memory allocation! May not feasible</a:t>
            </a:r>
          </a:p>
        </p:txBody>
      </p:sp>
    </p:spTree>
    <p:extLst>
      <p:ext uri="{BB962C8B-B14F-4D97-AF65-F5344CB8AC3E}">
        <p14:creationId xmlns:p14="http://schemas.microsoft.com/office/powerpoint/2010/main" val="405837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reverse_copy2(char *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char *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 FILE *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if((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== NULL) || 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== NULL)){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("Error");  exit(-1);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lines,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&amp;lines, &amp;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char 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for(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= 0;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&lt; lines;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tmp1, tmp2;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&amp;tmp1, &amp;tmp2);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for(j = 0; j &lt; lines -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fgets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for(k = </a:t>
            </a:r>
            <a:r>
              <a:rPr lang="en-US" sz="1400" dirty="0" err="1">
                <a:solidFill>
                  <a:srgbClr val="000000"/>
                </a:solidFill>
              </a:rPr>
              <a:t>strlen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fputc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[k],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4223410"/>
            <a:ext cx="309634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 many open/close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Lot of dummy read</a:t>
            </a:r>
          </a:p>
        </p:txBody>
      </p:sp>
    </p:spTree>
    <p:extLst>
      <p:ext uri="{BB962C8B-B14F-4D97-AF65-F5344CB8AC3E}">
        <p14:creationId xmlns:p14="http://schemas.microsoft.com/office/powerpoint/2010/main" val="196042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B4AAE3-159E-4129-9AA6-FBF925508E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Files: A Different File Format  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in binary files are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encoded in ASCII format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Encoded in binary format 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must use different functions to read/write from/to binary files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Because, data should not be converted to/from ASCII encoding in writing/reading the files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No Conversion to ASCII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839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text files, everything is saved as ASCII codes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10)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2 bytes in the file: ASCII ‘1’ ASCII ‘0’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00110001 00110000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2 bytes from file (ASCII ‘1’ ASCII ‘0’) and convert it to base 2 which mean integer number 10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binary files, there is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any binary to text conversion, everything is read/write in binary format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10;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fwrite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4 bytes in the file: The code of 10 in base 2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00000000 00000000 00000000 00001010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fread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4 bytes from file into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(without any conversion)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31F3CD-7837-4DF2-A079-D66F35AB41D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483A1F-ECD7-4B88-A5BC-4B10BC5EB2C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Introduction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storages of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Main memory (RAM)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variables</a:t>
            </a:r>
          </a:p>
          <a:p>
            <a:pPr lvl="1" eaLnBrk="1" hangingPunct="1">
              <a:spcBef>
                <a:spcPts val="4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2-Secondary storage (Hard Disk)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5310B6-3F83-4E5F-A7E8-2BCADF31AB0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Writing to Binary Files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written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AFF8143-E82A-4061-B489-F3A24E0839D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 from Binary Files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3400" dirty="0" err="1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read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Or EOF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with </a:t>
            </a:r>
            <a:r>
              <a:rPr lang="en-US" sz="3000" dirty="0" err="1">
                <a:solidFill>
                  <a:srgbClr val="CC0000"/>
                </a:solidFill>
              </a:rPr>
              <a:t>feof</a:t>
            </a:r>
            <a:endParaRPr lang="en-US" sz="3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741F0D-3E24-4926-B5AE-CD856A61CC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1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from binary file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fread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CC0000"/>
                </a:solidFill>
              </a:rPr>
              <a:t>&amp;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sizeof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), 1, 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</a:t>
            </a:r>
            <a:r>
              <a:rPr lang="en-US" sz="3000" dirty="0" err="1">
                <a:solidFill>
                  <a:srgbClr val="CC0000"/>
                </a:solidFill>
              </a:rPr>
              <a:t>int</a:t>
            </a:r>
            <a:r>
              <a:rPr lang="en-US" sz="3000" dirty="0">
                <a:solidFill>
                  <a:srgbClr val="CC0000"/>
                </a:solidFill>
              </a:rPr>
              <a:t>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4 bytes from file and saves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endParaRPr lang="en-US" sz="3000" dirty="0">
              <a:solidFill>
                <a:srgbClr val="CC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an integer from file and save it in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26A979-44D4-432D-9746-1F94261FD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five floats 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000000"/>
                </a:solidFill>
              </a:rPr>
              <a:t>float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[5];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(float), 5,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5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2600" dirty="0">
                <a:solidFill>
                  <a:srgbClr val="CC0000"/>
                </a:solidFill>
              </a:rPr>
              <a:t>fp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each object is </a:t>
            </a:r>
            <a:r>
              <a:rPr lang="en-US" sz="2600" dirty="0" err="1">
                <a:solidFill>
                  <a:srgbClr val="CC0000"/>
                </a:solidFill>
              </a:rPr>
              <a:t>sizeof</a:t>
            </a:r>
            <a:r>
              <a:rPr lang="en-US" sz="2600" dirty="0">
                <a:solidFill>
                  <a:srgbClr val="CC0000"/>
                </a:solidFill>
              </a:rPr>
              <a:t>(float)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20 bytes from file and saves in </a:t>
            </a:r>
            <a:r>
              <a:rPr lang="en-US" sz="3000" dirty="0" err="1">
                <a:solidFill>
                  <a:srgbClr val="000000"/>
                </a:solidFill>
              </a:rPr>
              <a:t>farr</a:t>
            </a:r>
            <a:endParaRPr lang="en-US" sz="3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5 floats from file and save them in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endParaRPr lang="en-US" sz="2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6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E745F2-82D6-4D71-8965-2E868F8010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1 char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char c = 'A';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>
                <a:solidFill>
                  <a:srgbClr val="CC0000"/>
                </a:solidFill>
              </a:rPr>
              <a:t>&amp;</a:t>
            </a:r>
            <a:r>
              <a:rPr lang="en-US" sz="2600" dirty="0">
                <a:solidFill>
                  <a:srgbClr val="000000"/>
                </a:solidFill>
              </a:rPr>
              <a:t>c,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(char), 1,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(char)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1 byte from address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char </a:t>
            </a:r>
            <a:r>
              <a:rPr lang="en-US" sz="2800" b="0" dirty="0">
                <a:solidFill>
                  <a:srgbClr val="000000"/>
                </a:solidFill>
              </a:rPr>
              <a:t>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E75274-96AA-45B2-A388-EF89F7C69C0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4 doubles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double </a:t>
            </a:r>
            <a:r>
              <a:rPr lang="en-US" sz="2600" dirty="0" err="1">
                <a:solidFill>
                  <a:srgbClr val="00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[4];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(double),4,fp);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(double)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32 bytes from address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the array of double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A034F1-4FCB-42A6-8CCE-7459CC0455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294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CC0000"/>
                </a:solidFill>
              </a:rPr>
              <a:t>struct</a:t>
            </a:r>
            <a:r>
              <a:rPr lang="en-US" sz="1600" dirty="0">
                <a:solidFill>
                  <a:srgbClr val="CC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int</a:t>
            </a:r>
            <a:r>
              <a:rPr lang="en-US" sz="1600" dirty="0">
                <a:solidFill>
                  <a:srgbClr val="CC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point </a:t>
            </a:r>
            <a:r>
              <a:rPr lang="en-US" sz="1600" dirty="0">
                <a:solidFill>
                  <a:srgbClr val="CC0000"/>
                </a:solidFill>
              </a:rPr>
              <a:t>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("c:\\</a:t>
            </a:r>
            <a:r>
              <a:rPr lang="en-US" sz="1600" dirty="0" err="1">
                <a:solidFill>
                  <a:srgbClr val="000000"/>
                </a:solidFill>
              </a:rPr>
              <a:t>point.bin</a:t>
            </a:r>
            <a:r>
              <a:rPr lang="en-US" sz="1600" dirty="0">
                <a:solidFill>
                  <a:srgbClr val="000000"/>
                </a:solidFill>
              </a:rPr>
              <a:t>", "</a:t>
            </a:r>
            <a:r>
              <a:rPr lang="en-US" sz="1600" dirty="0" err="1">
                <a:solidFill>
                  <a:srgbClr val="CC0000"/>
                </a:solidFill>
              </a:rPr>
              <a:t>wb</a:t>
            </a:r>
            <a:r>
              <a:rPr lang="en-US" sz="16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create file\n");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0;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 5;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X and Y: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("%d %d", &amp;</a:t>
            </a:r>
            <a:r>
              <a:rPr lang="en-US" sz="1600" dirty="0" err="1">
                <a:solidFill>
                  <a:srgbClr val="000000"/>
                </a:solidFill>
              </a:rPr>
              <a:t>p.x</a:t>
            </a:r>
            <a:r>
              <a:rPr lang="en-US" sz="1600" dirty="0">
                <a:solidFill>
                  <a:srgbClr val="000000"/>
                </a:solidFill>
              </a:rPr>
              <a:t>, &amp;</a:t>
            </a:r>
            <a:r>
              <a:rPr lang="en-US" sz="1600" dirty="0" err="1">
                <a:solidFill>
                  <a:srgbClr val="000000"/>
                </a:solidFill>
              </a:rPr>
              <a:t>p.y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fwrite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CC0000"/>
                </a:solidFill>
              </a:rPr>
              <a:t>sizeof</a:t>
            </a:r>
            <a:r>
              <a:rPr lang="en-US" sz="1600" dirty="0">
                <a:solidFill>
                  <a:srgbClr val="CC0000"/>
                </a:solidFill>
              </a:rPr>
              <a:t>(p)</a:t>
            </a:r>
            <a:r>
              <a:rPr lang="en-US" sz="1600" dirty="0">
                <a:solidFill>
                  <a:srgbClr val="000000"/>
                </a:solidFill>
              </a:rPr>
              <a:t>, 1, 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fclose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7930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x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و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y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5 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نقطه را از كاربر مي‌گيرد و آنها را در يك فايل باينري ذخيره مي‌كند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536A4B-D793-4407-A46E-29F472D856F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849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#include &lt;</a:t>
            </a:r>
            <a:r>
              <a:rPr lang="en-US" sz="1700" dirty="0" err="1">
                <a:solidFill>
                  <a:srgbClr val="000000"/>
                </a:solidFill>
              </a:rPr>
              <a:t>stdio.h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 smtClean="0">
                <a:solidFill>
                  <a:srgbClr val="000000"/>
                </a:solidFill>
              </a:rPr>
              <a:t>struct</a:t>
            </a:r>
            <a:r>
              <a:rPr lang="en-US" sz="1700" dirty="0" smtClean="0">
                <a:solidFill>
                  <a:srgbClr val="000000"/>
                </a:solidFill>
              </a:rPr>
              <a:t> </a:t>
            </a:r>
            <a:r>
              <a:rPr lang="en-US" sz="1700" dirty="0">
                <a:solidFill>
                  <a:srgbClr val="000000"/>
                </a:solidFill>
              </a:rPr>
              <a:t>point{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FILE *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i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 </a:t>
            </a:r>
            <a:r>
              <a:rPr lang="en-US" sz="1700" dirty="0" err="1">
                <a:solidFill>
                  <a:srgbClr val="000000"/>
                </a:solidFill>
              </a:rPr>
              <a:t>fopen</a:t>
            </a:r>
            <a:r>
              <a:rPr lang="en-US" sz="1700" dirty="0" smtClean="0">
                <a:solidFill>
                  <a:srgbClr val="000000"/>
                </a:solidFill>
              </a:rPr>
              <a:t>("c:\\</a:t>
            </a:r>
            <a:r>
              <a:rPr lang="en-US" sz="1700" dirty="0" err="1" smtClean="0">
                <a:solidFill>
                  <a:srgbClr val="000000"/>
                </a:solidFill>
              </a:rPr>
              <a:t>point.bin</a:t>
            </a:r>
            <a:r>
              <a:rPr lang="en-US" sz="1700" dirty="0">
                <a:solidFill>
                  <a:srgbClr val="000000"/>
                </a:solidFill>
              </a:rPr>
              <a:t>", "</a:t>
            </a:r>
            <a:r>
              <a:rPr lang="en-US" sz="1700" dirty="0" err="1">
                <a:solidFill>
                  <a:srgbClr val="CC0000"/>
                </a:solidFill>
              </a:rPr>
              <a:t>rb</a:t>
            </a:r>
            <a:r>
              <a:rPr lang="en-US" sz="17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if(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while(1){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if(</a:t>
            </a:r>
            <a:r>
              <a:rPr lang="en-US" sz="1700" dirty="0" err="1">
                <a:solidFill>
                  <a:srgbClr val="000000"/>
                </a:solidFill>
              </a:rPr>
              <a:t>fread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>
                <a:solidFill>
                  <a:srgbClr val="CC0000"/>
                </a:solidFill>
              </a:rPr>
              <a:t>&amp;p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CC0000"/>
                </a:solidFill>
              </a:rPr>
              <a:t>sizeof</a:t>
            </a:r>
            <a:r>
              <a:rPr lang="en-US" sz="1700" dirty="0">
                <a:solidFill>
                  <a:srgbClr val="CC0000"/>
                </a:solidFill>
              </a:rPr>
              <a:t>(p)</a:t>
            </a:r>
            <a:r>
              <a:rPr lang="en-US" sz="1700" dirty="0">
                <a:solidFill>
                  <a:srgbClr val="000000"/>
                </a:solidFill>
              </a:rPr>
              <a:t>, 1, 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 &lt; 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("X = %d, and Y = %d\n", </a:t>
            </a:r>
            <a:r>
              <a:rPr lang="en-US" sz="1700" dirty="0" err="1">
                <a:solidFill>
                  <a:srgbClr val="000000"/>
                </a:solidFill>
              </a:rPr>
              <a:t>p.x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p.y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fclose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580112" y="228600"/>
            <a:ext cx="3335288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اطلاعات نقطه‌هاي كه با مثال قبلي در فايل ذخيره شده است را خوانده و نمايش </a:t>
            </a:r>
            <a:r>
              <a:rPr lang="ar-SA" sz="2000" dirty="0" smtClean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مي‌دهد</a:t>
            </a:r>
            <a:r>
              <a:rPr lang="fa-IR" sz="20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859B0-4E11-43A7-834D-0D701E5A0E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Sequential and Random Accesses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sequential if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move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FPP manually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processing usually uses sequential access (why?)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Random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We</a:t>
            </a:r>
            <a:r>
              <a:rPr lang="en-US" sz="2600" b="0" i="1" dirty="0">
                <a:solidFill>
                  <a:srgbClr val="CC0000"/>
                </a:solidFill>
                <a:latin typeface="Arial" charset="0"/>
                <a:cs typeface="Arial" charset="0"/>
              </a:rPr>
              <a:t> can also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move the FPP manually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 processing can uses </a:t>
            </a:r>
            <a:r>
              <a:rPr lang="en-US" sz="30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Random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E6FF50-8AD8-4297-A1A1-8CB60DE2F91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FPP, Why?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access randomly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Consider very large file (information about all students in the university)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Change the name of 5000</a:t>
            </a:r>
            <a:r>
              <a:rPr lang="en-US" sz="32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student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text file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4999 lines, skip them and change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225"/>
              </a:spcBef>
              <a:buClr>
                <a:srgbClr val="CC0000"/>
              </a:buClr>
              <a:buSzPct val="7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binary file and each object has the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size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Jump to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by </a:t>
            </a:r>
            <a:r>
              <a:rPr lang="en-US" sz="2600" dirty="0" err="1">
                <a:solidFill>
                  <a:srgbClr val="000000"/>
                </a:solidFill>
              </a:rPr>
              <a:t>fseek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10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2E93D8-F884-4D11-81F7-25354594F4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&amp; Binary Files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does computer store data?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They are coded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main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variable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type: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, char, …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secondary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file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file type: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Text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 &amp;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Binary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F3A7B2-4F00-4C6E-8C94-E8B9406F31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fseek</a:t>
            </a:r>
            <a:r>
              <a:rPr lang="en-US" sz="2800" dirty="0">
                <a:solidFill>
                  <a:srgbClr val="000000"/>
                </a:solidFill>
              </a:rPr>
              <a:t>(FILE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, long offset,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org)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FPP in the </a:t>
            </a:r>
            <a:r>
              <a:rPr lang="en-US" sz="3200" dirty="0">
                <a:solidFill>
                  <a:srgbClr val="CC0000"/>
                </a:solidFill>
              </a:rPr>
              <a:t>offset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respect to </a:t>
            </a:r>
            <a:r>
              <a:rPr lang="en-US" sz="3200" dirty="0">
                <a:solidFill>
                  <a:srgbClr val="CC0000"/>
                </a:solidFill>
              </a:rPr>
              <a:t>org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org: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SEEK_SET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start of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SEEK_CUR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SEEK_END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End of file</a:t>
            </a:r>
          </a:p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nonzero if it is unsuccessful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1742C8-4F43-4610-B044-0E22493CFC5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fopen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point.bin</a:t>
            </a:r>
            <a:r>
              <a:rPr lang="en-US" sz="2200" dirty="0">
                <a:solidFill>
                  <a:srgbClr val="000000"/>
                </a:solidFill>
              </a:rPr>
              <a:t>", "</a:t>
            </a:r>
            <a:r>
              <a:rPr lang="en-US" sz="2200" dirty="0" err="1">
                <a:solidFill>
                  <a:srgbClr val="000000"/>
                </a:solidFill>
              </a:rPr>
              <a:t>rb</a:t>
            </a:r>
            <a:r>
              <a:rPr lang="en-US" sz="22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2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SEEK_SET);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-3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SEEK_END);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1,fp);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1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SEEK_CUR);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867400" y="228600"/>
            <a:ext cx="3124200" cy="151028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375"/>
              </a:spcBef>
              <a:buClrTx/>
              <a:buFontTx/>
              <a:buNone/>
            </a:pPr>
            <a:r>
              <a:rPr lang="ar-SA" sz="24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فرض كنيد در يك فايل باينري اطلاعات نقاط زير به ترتيب نوشته شده است</a:t>
            </a:r>
            <a:r>
              <a:rPr lang="hi-IN" sz="24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(1,1)(2,2)(3,3)(4,4)(5,5)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876800" y="129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1 1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876800" y="2955925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76800" y="62103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5 5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7626542-0D9E-4856-952F-D5828E3E7F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Other FPP related functions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Find out where is the FPP</a:t>
            </a: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the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With respect to SEEK_SET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Reset the FPP to the start of file 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sz="12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3200">
                <a:solidFill>
                  <a:srgbClr val="000000"/>
                </a:solidFill>
              </a:rPr>
              <a:t>void rewind(FILE </a:t>
            </a: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4D06C6-3CBF-4938-B819-6754CA418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92100" y="152400"/>
            <a:ext cx="86995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#include &lt;</a:t>
            </a:r>
            <a:r>
              <a:rPr lang="en-US" sz="1500" dirty="0" err="1">
                <a:solidFill>
                  <a:srgbClr val="000000"/>
                </a:solidFill>
              </a:rPr>
              <a:t>stdio.h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FILE *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 </a:t>
            </a:r>
            <a:r>
              <a:rPr lang="en-US" sz="1500" dirty="0" err="1">
                <a:solidFill>
                  <a:srgbClr val="000000"/>
                </a:solidFill>
              </a:rPr>
              <a:t>fopen</a:t>
            </a:r>
            <a:r>
              <a:rPr lang="en-US" sz="1500" dirty="0">
                <a:solidFill>
                  <a:srgbClr val="000000"/>
                </a:solidFill>
              </a:rPr>
              <a:t>("</a:t>
            </a:r>
            <a:r>
              <a:rPr lang="en-US" sz="1500" dirty="0" err="1">
                <a:solidFill>
                  <a:srgbClr val="000000"/>
                </a:solidFill>
              </a:rPr>
              <a:t>point.bin</a:t>
            </a:r>
            <a:r>
              <a:rPr lang="en-US" sz="1500" dirty="0">
                <a:solidFill>
                  <a:srgbClr val="000000"/>
                </a:solidFill>
              </a:rPr>
              <a:t>", "</a:t>
            </a:r>
            <a:r>
              <a:rPr lang="en-US" sz="1500" dirty="0" err="1">
                <a:solidFill>
                  <a:srgbClr val="CC0000"/>
                </a:solidFill>
              </a:rPr>
              <a:t>rb</a:t>
            </a:r>
            <a:r>
              <a:rPr lang="en-US" sz="1500" dirty="0">
                <a:solidFill>
                  <a:srgbClr val="CC0000"/>
                </a:solidFill>
              </a:rPr>
              <a:t>+</a:t>
            </a:r>
            <a:r>
              <a:rPr lang="en-US" sz="15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if(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the number of points: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("%d", &amp;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new X and Y: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 %d", &amp;(</a:t>
            </a:r>
            <a:r>
              <a:rPr lang="en-US" sz="1500" dirty="0" err="1">
                <a:solidFill>
                  <a:srgbClr val="000000"/>
                </a:solidFill>
              </a:rPr>
              <a:t>p.x</a:t>
            </a:r>
            <a:r>
              <a:rPr lang="en-US" sz="1500" dirty="0">
                <a:solidFill>
                  <a:srgbClr val="000000"/>
                </a:solidFill>
              </a:rPr>
              <a:t>), &amp;(</a:t>
            </a:r>
            <a:r>
              <a:rPr lang="en-US" sz="1500" dirty="0" err="1">
                <a:solidFill>
                  <a:srgbClr val="000000"/>
                </a:solidFill>
              </a:rPr>
              <a:t>p.y</a:t>
            </a:r>
            <a:r>
              <a:rPr lang="en-US" sz="15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fseek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, (</a:t>
            </a:r>
            <a:r>
              <a:rPr lang="en-US" sz="1500" dirty="0" err="1">
                <a:solidFill>
                  <a:srgbClr val="CC0000"/>
                </a:solidFill>
              </a:rPr>
              <a:t>num</a:t>
            </a:r>
            <a:r>
              <a:rPr lang="en-US" sz="1500" dirty="0">
                <a:solidFill>
                  <a:srgbClr val="CC0000"/>
                </a:solidFill>
              </a:rPr>
              <a:t> – 1) *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</a:t>
            </a:r>
            <a:r>
              <a:rPr lang="en-US" sz="1500" dirty="0">
                <a:solidFill>
                  <a:srgbClr val="000000"/>
                </a:solidFill>
              </a:rPr>
              <a:t> , SEEK_SET);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fwrite</a:t>
            </a:r>
            <a:r>
              <a:rPr lang="en-US" sz="1500" dirty="0">
                <a:solidFill>
                  <a:srgbClr val="CC0000"/>
                </a:solidFill>
              </a:rPr>
              <a:t>(&amp;p,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(p), 1, 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fclose</a:t>
            </a:r>
            <a:r>
              <a:rPr lang="en-US" sz="1500" dirty="0">
                <a:solidFill>
                  <a:srgbClr val="CC0000"/>
                </a:solidFill>
              </a:rPr>
              <a:t>(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076056" y="228600"/>
            <a:ext cx="383934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شماره يك نقطه </a:t>
            </a:r>
            <a:r>
              <a:rPr lang="ar-SA" sz="2000" dirty="0" smtClean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hi-IN" sz="2000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X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dirty="0" smtClean="0">
                <a:solidFill>
                  <a:srgbClr val="000000"/>
                </a:solidFill>
                <a:cs typeface="B Nazanin" pitchFamily="2" charset="-78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fa-IR" sz="2000" dirty="0" smtClean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 smtClean="0">
                <a:solidFill>
                  <a:srgbClr val="000000"/>
                </a:solidFill>
                <a:cs typeface="B Nazanin" pitchFamily="2" charset="-78"/>
              </a:rPr>
              <a:t>جديد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را از كاربر مي‌گيرد و مختصات نقطه تعيين شده را در فايل عوض مي‌كند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D88EF2-E54F-4106-9D82-6FFE7AF196D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fseek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 Text files 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Not very useful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Offset counts the number of characters including ‘\n’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Typical useful versions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SEEK_SET)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start of file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SEEK_END)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end of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6846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دو 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Handler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و حداكثر طول هر خط فايل 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418196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reverse_copy3(FILE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rewind(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(c,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}while(!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5272" y="5085184"/>
            <a:ext cx="376118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is a wrong version!!!</a:t>
            </a:r>
          </a:p>
        </p:txBody>
      </p:sp>
    </p:spTree>
    <p:extLst>
      <p:ext uri="{BB962C8B-B14F-4D97-AF65-F5344CB8AC3E}">
        <p14:creationId xmlns:p14="http://schemas.microsoft.com/office/powerpoint/2010/main" val="205453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reverse_copy4(FILE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FILE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lines,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char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lines;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fseek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0, SEEK_SET);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for(j = 0; j &lt; lines -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fgets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for(k = </a:t>
            </a:r>
            <a:r>
              <a:rPr lang="en-US" sz="2000" dirty="0" err="1">
                <a:solidFill>
                  <a:srgbClr val="000000"/>
                </a:solidFill>
              </a:rPr>
              <a:t>strlen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 smtClean="0">
                <a:solidFill>
                  <a:srgbClr val="000000"/>
                </a:solidFill>
              </a:rPr>
              <a:t>fputc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[k],</a:t>
            </a:r>
            <a:r>
              <a:rPr lang="en-US" sz="2000" dirty="0" err="1" smtClean="0">
                <a:solidFill>
                  <a:srgbClr val="000000"/>
                </a:solidFill>
              </a:rPr>
              <a:t>fpout</a:t>
            </a:r>
            <a:r>
              <a:rPr lang="en-US" sz="2000" dirty="0" smtClean="0">
                <a:solidFill>
                  <a:srgbClr val="000000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616242"/>
            <a:ext cx="5849416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 overhead, a lot of reading to seek!!</a:t>
            </a:r>
          </a:p>
        </p:txBody>
      </p:sp>
    </p:spTree>
    <p:extLst>
      <p:ext uri="{BB962C8B-B14F-4D97-AF65-F5344CB8AC3E}">
        <p14:creationId xmlns:p14="http://schemas.microsoft.com/office/powerpoint/2010/main" val="352149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reverse_copy5(FILE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1;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//this is due to </a:t>
            </a:r>
            <a:r>
              <a:rPr lang="en-US" sz="1600" dirty="0" smtClean="0">
                <a:solidFill>
                  <a:srgbClr val="000000"/>
                </a:solidFill>
              </a:rPr>
              <a:t>Windows, </a:t>
            </a:r>
            <a:r>
              <a:rPr lang="en-US" sz="1600" dirty="0">
                <a:solidFill>
                  <a:srgbClr val="000000"/>
                </a:solidFill>
              </a:rPr>
              <a:t>\n is saved as "\n\r" !!!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760258"/>
            <a:ext cx="584941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Good, but we have to seek from end for each read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High overhead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9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reverse_copy6(FILE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 This is due to Windows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SEEK_CUR);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1416" y="5760258"/>
            <a:ext cx="232102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 enough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71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C2F86F-02A5-46FC-ADAE-B4295C37C7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Files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ASCII encoding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a string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terminated by \n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Human-readable files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Editable by text editor (e.g. Notepad)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 source files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Every .txt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A7509-9924-42ED-BF50-48655A705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 and Avoiding Them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mode in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Aft>
                <a:spcPts val="3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 &amp; w+: all data in file will be lost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r: you cannot write. </a:t>
            </a:r>
            <a:r>
              <a:rPr lang="en-US" sz="2400" dirty="0" err="1">
                <a:solidFill>
                  <a:srgbClr val="000000"/>
                </a:solidFill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does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 any thing</a:t>
            </a:r>
          </a:p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text or binary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don’t do meaningful job in binary files</a:t>
            </a:r>
          </a:p>
          <a:p>
            <a:pPr eaLnBrk="1" hangingPunct="1">
              <a:spcBef>
                <a:spcPts val="1688"/>
              </a:spcBef>
              <a:spcAft>
                <a:spcPts val="1013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the successful open: </a:t>
            </a:r>
            <a:r>
              <a:rPr lang="en-US" sz="2700" dirty="0" err="1">
                <a:solidFill>
                  <a:srgbClr val="000000"/>
                </a:solidFill>
              </a:rPr>
              <a:t>fp</a:t>
            </a:r>
            <a:r>
              <a:rPr lang="en-US" sz="2700" dirty="0">
                <a:solidFill>
                  <a:srgbClr val="000000"/>
                </a:solidFill>
              </a:rPr>
              <a:t> != NULL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EOF as much as possible.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Close the open files.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Chapter 11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38B3E4-6CBE-4B3C-A5BB-008B9ACA1E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encoding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double, float,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… are directly (as 0,1) stored in the file 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 unreadable files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not editable by text editor</a:t>
            </a:r>
          </a:p>
          <a:p>
            <a:pPr marL="1217612" lvl="2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Needs special editor which understands the file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.exe files 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Media files such as .mp3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Picture files such as .bmp, .jpg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BD4C7E-CB50-4F34-9C50-8AE64188D9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Until now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read/write data from/to terminal (console)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data from file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data to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7C5350-8E2C-42CC-931A-9ADD187669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Main steps in working with files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1) Open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Get a file handler from Operating System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2) Read/Write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3) Close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Free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4) Other operations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file, skip in file,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1b8316fa65942bf89a9a9b9b4c99f9ba03cc9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11154</TotalTime>
  <Words>2860</Words>
  <Application>Microsoft Office PowerPoint</Application>
  <PresentationFormat>On-screen Show (4:3)</PresentationFormat>
  <Paragraphs>911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1346</cp:revision>
  <cp:lastPrinted>1601-01-01T00:00:00Z</cp:lastPrinted>
  <dcterms:created xsi:type="dcterms:W3CDTF">2007-10-07T13:27:00Z</dcterms:created>
  <dcterms:modified xsi:type="dcterms:W3CDTF">2018-12-24T16:08:36Z</dcterms:modified>
</cp:coreProperties>
</file>