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8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337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40" r:id="rId84"/>
    <p:sldId id="339" r:id="rId85"/>
  </p:sldIdLst>
  <p:sldSz cx="9144000" cy="6858000" type="screen4x3"/>
  <p:notesSz cx="7099300" cy="10234613"/>
  <p:custDataLst>
    <p:tags r:id="rId87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71" autoAdjust="0"/>
  </p:normalViewPr>
  <p:slideViewPr>
    <p:cSldViewPr>
      <p:cViewPr varScale="1">
        <p:scale>
          <a:sx n="71" d="100"/>
          <a:sy n="71" d="100"/>
        </p:scale>
        <p:origin x="-113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3338" cy="38338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75312" cy="459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8887000-2748-4E43-9073-9171E1180A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77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FC2B6B-E1FB-4B46-8C5E-DFF2034354DB}" type="slidenum">
              <a:rPr lang="en-US"/>
              <a:pPr/>
              <a:t>1</a:t>
            </a:fld>
            <a:endParaRPr lang="en-US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61EAEC-9D5A-4654-9029-8C237F58C4F8}" type="slidenum">
              <a:rPr lang="en-US" sz="1300"/>
              <a:pPr algn="r">
                <a:buClrTx/>
                <a:buFontTx/>
                <a:buNone/>
              </a:pPr>
              <a:t>1</a:t>
            </a:fld>
            <a:endParaRPr lang="en-US" sz="1300"/>
          </a:p>
        </p:txBody>
      </p:sp>
      <p:sp>
        <p:nvSpPr>
          <p:cNvPr id="870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530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B67B35-A43C-4784-B6DC-B937E1C4718E}" type="slidenum">
              <a:rPr lang="en-US"/>
              <a:pPr/>
              <a:t>10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CE8CE69-89CD-40E7-9D90-D1FE2F074C2A}" type="slidenum">
              <a:rPr lang="en-US" sz="1300"/>
              <a:pPr algn="r">
                <a:buClrTx/>
                <a:buFontTx/>
                <a:buNone/>
              </a:pPr>
              <a:t>10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239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B51541-5B67-483E-886C-3538443D1ACB}" type="slidenum">
              <a:rPr lang="en-US"/>
              <a:pPr/>
              <a:t>11</a:t>
            </a:fld>
            <a:endParaRPr lang="en-US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90CE438-FED9-4E68-B4E8-155A566239D9}" type="slidenum">
              <a:rPr lang="en-US" sz="1300"/>
              <a:pPr algn="r">
                <a:buClrTx/>
                <a:buFontTx/>
                <a:buNone/>
              </a:pPr>
              <a:t>11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090570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50B04A-1940-407C-A365-E2A97D5A36FD}" type="slidenum">
              <a:rPr lang="en-US"/>
              <a:pPr/>
              <a:t>12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0E00601-85F1-43DC-B8A8-DE64C66C3854}" type="slidenum">
              <a:rPr lang="en-US" sz="1300"/>
              <a:pPr algn="r">
                <a:buClrTx/>
                <a:buFontTx/>
                <a:buNone/>
              </a:pPr>
              <a:t>12</a:t>
            </a:fld>
            <a:endParaRPr lang="en-US" sz="1300"/>
          </a:p>
        </p:txBody>
      </p:sp>
      <p:sp>
        <p:nvSpPr>
          <p:cNvPr id="983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Illustrate ju</a:t>
            </a:r>
            <a:r>
              <a:rPr lang="en-US" baseline="0" dirty="0">
                <a:latin typeface="Arial" charset="0"/>
                <a:cs typeface="Arial" charset="0"/>
              </a:rPr>
              <a:t>mp into function &amp; return back to the caller 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53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AC0FAD-9168-42D8-9FC5-B2D1671F9A45}" type="slidenum">
              <a:rPr lang="en-US"/>
              <a:pPr/>
              <a:t>13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71B7605-6D2D-420F-B487-AB30BB0821B0}" type="slidenum">
              <a:rPr lang="en-US" sz="1300"/>
              <a:pPr algn="r">
                <a:buClrTx/>
                <a:buFontTx/>
                <a:buNone/>
              </a:pPr>
              <a:t>13</a:t>
            </a:fld>
            <a:endParaRPr lang="en-US" sz="1300"/>
          </a:p>
        </p:txBody>
      </p:sp>
      <p:sp>
        <p:nvSpPr>
          <p:cNvPr id="993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38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89FB7D-0E00-4A6B-B956-54B5DA328029}" type="slidenum">
              <a:rPr lang="en-US"/>
              <a:pPr/>
              <a:t>14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146EA37-DDF9-4A79-AADE-709D3B6AC4D5}" type="slidenum">
              <a:rPr lang="en-US" sz="1300"/>
              <a:pPr algn="r">
                <a:buClrTx/>
                <a:buFontTx/>
                <a:buNone/>
              </a:pPr>
              <a:t>14</a:t>
            </a:fld>
            <a:endParaRPr lang="en-US" sz="1300"/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62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7B7094-C160-4431-957F-48F072B7F10B}" type="slidenum">
              <a:rPr lang="en-US"/>
              <a:pPr/>
              <a:t>15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F5052D2-42A0-4201-8849-19462508C61B}" type="slidenum">
              <a:rPr lang="en-US" sz="1300"/>
              <a:pPr algn="r">
                <a:buClrTx/>
                <a:buFontTx/>
                <a:buNone/>
              </a:pPr>
              <a:t>15</a:t>
            </a:fld>
            <a:endParaRPr lang="en-US" sz="1300"/>
          </a:p>
        </p:txBody>
      </p:sp>
      <p:sp>
        <p:nvSpPr>
          <p:cNvPr id="1013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13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7D35EB-B8C3-46C6-9B34-8F6AA2F34D19}" type="slidenum">
              <a:rPr lang="en-US"/>
              <a:pPr/>
              <a:t>16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641DFEE-4E12-4061-AA70-17A858E3BA0E}" type="slidenum">
              <a:rPr lang="en-US" sz="1300"/>
              <a:pPr algn="r">
                <a:buClrTx/>
                <a:buFontTx/>
                <a:buNone/>
              </a:pPr>
              <a:t>16</a:t>
            </a:fld>
            <a:endParaRPr lang="en-US" sz="1300"/>
          </a:p>
        </p:txBody>
      </p:sp>
      <p:sp>
        <p:nvSpPr>
          <p:cNvPr id="1024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10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EFA731-0758-4FA2-92C6-7D1E15BA92F4}" type="slidenum">
              <a:rPr lang="en-US"/>
              <a:pPr/>
              <a:t>17</a:t>
            </a:fld>
            <a:endParaRPr lang="en-US"/>
          </a:p>
        </p:txBody>
      </p:sp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8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9CF65C-076E-475C-B20F-F0FF1B211F87}" type="slidenum">
              <a:rPr lang="en-US"/>
              <a:pPr/>
              <a:t>18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5228775-2688-4554-ABE3-288A2E5C81E4}" type="slidenum">
              <a:rPr lang="en-US" sz="1300"/>
              <a:pPr algn="r">
                <a:buClrTx/>
                <a:buFontTx/>
                <a:buNone/>
              </a:pPr>
              <a:t>18</a:t>
            </a:fld>
            <a:endParaRPr lang="en-US" sz="1300"/>
          </a:p>
        </p:txBody>
      </p:sp>
      <p:sp>
        <p:nvSpPr>
          <p:cNvPr id="1034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637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DF2C9B-4549-4913-9A41-5695F71E0E7B}" type="slidenum">
              <a:rPr lang="en-US"/>
              <a:pPr/>
              <a:t>19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C802BC1-9DBF-4BE2-8123-FE2F91596453}" type="slidenum">
              <a:rPr lang="en-US" sz="1300"/>
              <a:pPr algn="r">
                <a:buClrTx/>
                <a:buFontTx/>
                <a:buNone/>
              </a:pPr>
              <a:t>19</a:t>
            </a:fld>
            <a:endParaRPr lang="en-US" sz="1300"/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6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8310BE-38C8-4DDF-9F5E-8681D2C1CF56}" type="slidenum">
              <a:rPr lang="en-US"/>
              <a:pPr/>
              <a:t>2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F7D402C-ED58-4904-9F7A-205C71F451E9}" type="slidenum">
              <a:rPr lang="en-US" sz="1300"/>
              <a:pPr algn="r">
                <a:buClrTx/>
                <a:buFontTx/>
                <a:buNone/>
              </a:pPr>
              <a:t>2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589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2CE95C-F8F5-4807-BC09-24273BEC92DF}" type="slidenum">
              <a:rPr lang="en-US"/>
              <a:pPr/>
              <a:t>20</a:t>
            </a:fld>
            <a:endParaRPr lang="en-US"/>
          </a:p>
        </p:txBody>
      </p:sp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ABD3E1F-9A45-45E9-AD69-63C1B4A39039}" type="slidenum">
              <a:rPr lang="en-US" sz="1300"/>
              <a:pPr algn="r">
                <a:buClrTx/>
                <a:buFontTx/>
                <a:buNone/>
              </a:pPr>
              <a:t>20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025916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13DA81-18BB-449D-9C77-CFF0FB899FB9}" type="slidenum">
              <a:rPr lang="en-US"/>
              <a:pPr/>
              <a:t>21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7E14721-6C43-48B7-8575-8DE8020C1DB8}" type="slidenum">
              <a:rPr lang="en-US" sz="1300"/>
              <a:pPr algn="r">
                <a:buClrTx/>
                <a:buFontTx/>
                <a:buNone/>
              </a:pPr>
              <a:t>21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794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A1DE30-CD8A-490C-883B-0E306CDF30FB}" type="slidenum">
              <a:rPr lang="en-US"/>
              <a:pPr/>
              <a:t>22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23C4861-DC9D-4A71-8606-CA6A25425507}" type="slidenum">
              <a:rPr lang="en-US" sz="1300"/>
              <a:pPr algn="r">
                <a:buClrTx/>
                <a:buFontTx/>
                <a:buNone/>
              </a:pPr>
              <a:t>22</a:t>
            </a:fld>
            <a:endParaRPr lang="en-US" sz="1300"/>
          </a:p>
        </p:txBody>
      </p:sp>
      <p:sp>
        <p:nvSpPr>
          <p:cNvPr id="107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36CA9F-A2D3-4F32-BDED-5047134BECDA}" type="slidenum">
              <a:rPr lang="en-US"/>
              <a:pPr/>
              <a:t>23</a:t>
            </a:fld>
            <a:endParaRPr lang="en-US"/>
          </a:p>
        </p:txBody>
      </p:sp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1F4E037-E758-47BB-9E9E-729DB40F3C00}" type="slidenum">
              <a:rPr lang="en-US" sz="1300"/>
              <a:pPr algn="r">
                <a:buClrTx/>
                <a:buFontTx/>
                <a:buNone/>
              </a:pPr>
              <a:t>23</a:t>
            </a:fld>
            <a:endParaRPr lang="en-US" sz="1300"/>
          </a:p>
        </p:txBody>
      </p:sp>
      <p:sp>
        <p:nvSpPr>
          <p:cNvPr id="1085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916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7B593A-FB15-4AE3-84DD-3CE5AEB163BD}" type="slidenum">
              <a:rPr lang="en-US"/>
              <a:pPr/>
              <a:t>24</a:t>
            </a:fld>
            <a:endParaRPr lang="en-US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21C038-882C-40C4-BC1D-ACBA47FA4FF4}" type="slidenum">
              <a:rPr lang="en-US" sz="1300"/>
              <a:pPr algn="r">
                <a:buClrTx/>
                <a:buFontTx/>
                <a:buNone/>
              </a:pPr>
              <a:t>24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141967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B608CE-5FA7-481A-81C4-05E4686EDFCB}" type="slidenum">
              <a:rPr lang="en-US"/>
              <a:pPr/>
              <a:t>25</a:t>
            </a:fld>
            <a:endParaRPr lang="en-US"/>
          </a:p>
        </p:txBody>
      </p:sp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F4B8C59-4018-4FFB-A593-7735AE8BDD2D}" type="slidenum">
              <a:rPr lang="en-US" sz="1300"/>
              <a:pPr algn="r">
                <a:buClrTx/>
                <a:buFontTx/>
                <a:buNone/>
              </a:pPr>
              <a:t>25</a:t>
            </a:fld>
            <a:endParaRPr lang="en-US" sz="1300"/>
          </a:p>
        </p:txBody>
      </p:sp>
      <p:sp>
        <p:nvSpPr>
          <p:cNvPr id="1105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211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A3B262-BE5D-4BF4-BB9B-8F9598D80DAB}" type="slidenum">
              <a:rPr lang="en-US"/>
              <a:pPr/>
              <a:t>26</a:t>
            </a:fld>
            <a:endParaRPr 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407072D-C6BB-419B-B754-932007521342}" type="slidenum">
              <a:rPr lang="en-US" sz="1300"/>
              <a:pPr algn="r">
                <a:buClrTx/>
                <a:buFontTx/>
                <a:buNone/>
              </a:pPr>
              <a:t>26</a:t>
            </a:fld>
            <a:endParaRPr lang="en-US" sz="1300"/>
          </a:p>
        </p:txBody>
      </p:sp>
      <p:sp>
        <p:nvSpPr>
          <p:cNvPr id="1116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27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2CE654-93B5-4766-8C53-737C05781069}" type="slidenum">
              <a:rPr lang="en-US"/>
              <a:pPr/>
              <a:t>27</a:t>
            </a:fld>
            <a:endParaRPr lang="en-US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A7CA86-25CE-477D-A009-318F6795E97B}" type="slidenum">
              <a:rPr lang="en-US" sz="1300"/>
              <a:pPr algn="r">
                <a:buClrTx/>
                <a:buFontTx/>
                <a:buNone/>
              </a:pPr>
              <a:t>27</a:t>
            </a:fld>
            <a:endParaRPr lang="en-US" sz="1300"/>
          </a:p>
        </p:txBody>
      </p:sp>
      <p:sp>
        <p:nvSpPr>
          <p:cNvPr id="1126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78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8F1225-6B76-498B-9A5D-09805883E77A}" type="slidenum">
              <a:rPr lang="en-US"/>
              <a:pPr/>
              <a:t>28</a:t>
            </a:fld>
            <a:endParaRPr lang="en-US"/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ECCCF78-07AE-46ED-8B99-B8A28F4AE04C}" type="slidenum">
              <a:rPr lang="en-US" sz="1300"/>
              <a:pPr algn="r">
                <a:buClrTx/>
                <a:buFontTx/>
                <a:buNone/>
              </a:pPr>
              <a:t>28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811567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0872C1-8BE1-4DBE-806A-91ECA37B6BDC}" type="slidenum">
              <a:rPr lang="en-US"/>
              <a:pPr/>
              <a:t>29</a:t>
            </a:fld>
            <a:endParaRPr lang="en-US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00444D-3DE7-4570-8FEA-373031FC77BC}" type="slidenum">
              <a:rPr lang="en-US"/>
              <a:pPr/>
              <a:t>3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C4055D1-1CD4-46A4-8CE8-B81EC13F248D}" type="slidenum">
              <a:rPr lang="en-US" sz="1300"/>
              <a:pPr algn="r">
                <a:buClrTx/>
                <a:buFontTx/>
                <a:buNone/>
              </a:pPr>
              <a:t>3</a:t>
            </a:fld>
            <a:endParaRPr lang="en-US" sz="1300"/>
          </a:p>
        </p:txBody>
      </p:sp>
      <p:sp>
        <p:nvSpPr>
          <p:cNvPr id="890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7636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107A30-719B-412E-BC90-4F6E29C7832C}" type="slidenum">
              <a:rPr lang="en-US"/>
              <a:pPr/>
              <a:t>30</a:t>
            </a:fld>
            <a:endParaRPr lang="en-US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432545E-8908-4598-AD8A-C7D9B0524F22}" type="slidenum">
              <a:rPr lang="en-US" sz="1300"/>
              <a:pPr algn="r">
                <a:buClrTx/>
                <a:buFontTx/>
                <a:buNone/>
              </a:pPr>
              <a:t>30</a:t>
            </a:fld>
            <a:endParaRPr lang="en-US" sz="1300"/>
          </a:p>
        </p:txBody>
      </p:sp>
      <p:sp>
        <p:nvSpPr>
          <p:cNvPr id="1167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3698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5D7D1E-2C61-45EC-B3BD-532D5F8AEA29}" type="slidenum">
              <a:rPr lang="en-US"/>
              <a:pPr/>
              <a:t>31</a:t>
            </a:fld>
            <a:endParaRPr lang="en-US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07C548C-5E5D-4F41-AAAA-241D5A5D5621}" type="slidenum">
              <a:rPr lang="en-US" sz="1300"/>
              <a:pPr algn="r">
                <a:buClrTx/>
                <a:buFontTx/>
                <a:buNone/>
              </a:pPr>
              <a:t>31</a:t>
            </a:fld>
            <a:endParaRPr lang="en-US" sz="1300"/>
          </a:p>
        </p:txBody>
      </p:sp>
      <p:sp>
        <p:nvSpPr>
          <p:cNvPr id="1177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435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CC5A2D-DF4D-4CCC-9CB4-08D5C46DDF02}" type="slidenum">
              <a:rPr lang="en-US"/>
              <a:pPr/>
              <a:t>32</a:t>
            </a:fld>
            <a:endParaRPr 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A9F84A9-C69E-4DDF-93E8-990EF85D2D1A}" type="slidenum">
              <a:rPr lang="en-US" sz="1300"/>
              <a:pPr algn="r">
                <a:buClrTx/>
                <a:buFontTx/>
                <a:buNone/>
              </a:pPr>
              <a:t>32</a:t>
            </a:fld>
            <a:endParaRPr lang="en-US" sz="1300"/>
          </a:p>
        </p:txBody>
      </p:sp>
      <p:sp>
        <p:nvSpPr>
          <p:cNvPr id="1187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6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F29D72-93A7-4386-AA39-A01384DF87FE}" type="slidenum">
              <a:rPr lang="en-US"/>
              <a:pPr/>
              <a:t>33</a:t>
            </a:fld>
            <a:endParaRPr 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F88E47-36FB-4046-A11A-B442C118B0F4}" type="slidenum">
              <a:rPr lang="en-US" sz="1300"/>
              <a:pPr algn="r">
                <a:buClrTx/>
                <a:buFontTx/>
                <a:buNone/>
              </a:pPr>
              <a:t>33</a:t>
            </a:fld>
            <a:endParaRPr lang="en-US" sz="1300"/>
          </a:p>
        </p:txBody>
      </p:sp>
      <p:sp>
        <p:nvSpPr>
          <p:cNvPr id="1198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80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5467DF-42CF-48C0-87A3-ED0CEFBC076B}" type="slidenum">
              <a:rPr lang="en-US"/>
              <a:pPr/>
              <a:t>34</a:t>
            </a:fld>
            <a:endParaRPr 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0D5DEEE-3D2D-4974-9123-107F0FA4C28D}" type="slidenum">
              <a:rPr lang="en-US" sz="1300"/>
              <a:pPr algn="r">
                <a:buClrTx/>
                <a:buFontTx/>
                <a:buNone/>
              </a:pPr>
              <a:t>34</a:t>
            </a:fld>
            <a:endParaRPr lang="en-US" sz="1300"/>
          </a:p>
        </p:txBody>
      </p:sp>
      <p:sp>
        <p:nvSpPr>
          <p:cNvPr id="1208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910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A05C23-ECA4-424C-83A4-525904AFA5D5}" type="slidenum">
              <a:rPr lang="en-US"/>
              <a:pPr/>
              <a:t>35</a:t>
            </a:fld>
            <a:endParaRPr lang="en-US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7C01BB-7B3D-4B08-8CBD-838EA7C5BF03}" type="slidenum">
              <a:rPr lang="en-US" sz="1300"/>
              <a:pPr algn="r">
                <a:buClrTx/>
                <a:buFontTx/>
                <a:buNone/>
              </a:pPr>
              <a:t>35</a:t>
            </a:fld>
            <a:endParaRPr lang="en-US" sz="1300"/>
          </a:p>
        </p:txBody>
      </p:sp>
      <p:sp>
        <p:nvSpPr>
          <p:cNvPr id="1218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1640BD-EEF1-4202-B3FC-3C43BC769C0F}" type="slidenum">
              <a:rPr lang="en-US"/>
              <a:pPr/>
              <a:t>36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DB68ACE-EAEB-415A-95D0-0C28EACFB927}" type="slidenum">
              <a:rPr lang="en-US" sz="1300"/>
              <a:pPr algn="r">
                <a:buClrTx/>
                <a:buFontTx/>
                <a:buNone/>
              </a:pPr>
              <a:t>36</a:t>
            </a:fld>
            <a:endParaRPr lang="en-US" sz="1300"/>
          </a:p>
        </p:txBody>
      </p:sp>
      <p:sp>
        <p:nvSpPr>
          <p:cNvPr id="1228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4561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03446B-1031-43B8-BA3D-540C818C8881}" type="slidenum">
              <a:rPr lang="en-US"/>
              <a:pPr/>
              <a:t>37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0A46B14-B025-4A96-BEF1-78883737C834}" type="slidenum">
              <a:rPr lang="en-US" sz="1300"/>
              <a:pPr algn="r">
                <a:buClrTx/>
                <a:buFontTx/>
                <a:buNone/>
              </a:pPr>
              <a:t>37</a:t>
            </a:fld>
            <a:endParaRPr lang="en-US" sz="1300"/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548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4EF20A-2747-41BF-AE95-F26D5F0BE3DB}" type="slidenum">
              <a:rPr lang="en-US"/>
              <a:pPr/>
              <a:t>38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8D12421-F20E-4DA9-AC55-95BDE5C73B59}" type="slidenum">
              <a:rPr lang="en-US" sz="1300"/>
              <a:pPr algn="r">
                <a:buClrTx/>
                <a:buFontTx/>
                <a:buNone/>
              </a:pPr>
              <a:t>38</a:t>
            </a:fld>
            <a:endParaRPr lang="en-US" sz="1300"/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387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E22BB9-EBE3-4F55-9762-263371B916FC}" type="slidenum">
              <a:rPr lang="en-US"/>
              <a:pPr/>
              <a:t>39</a:t>
            </a:fld>
            <a:endParaRPr 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438DED3-7A52-46D5-BB90-1E849BC58738}" type="slidenum">
              <a:rPr lang="en-US" sz="1300"/>
              <a:pPr algn="r">
                <a:buClrTx/>
                <a:buFontTx/>
                <a:buNone/>
              </a:pPr>
              <a:t>39</a:t>
            </a:fld>
            <a:endParaRPr lang="en-US" sz="1300"/>
          </a:p>
        </p:txBody>
      </p:sp>
      <p:sp>
        <p:nvSpPr>
          <p:cNvPr id="1259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01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F96C9F-B6C1-48D2-B94B-545D968A103F}" type="slidenum">
              <a:rPr lang="en-US"/>
              <a:pPr/>
              <a:t>4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B68110A-317E-45DF-B26A-F0145649BE53}" type="slidenum">
              <a:rPr lang="en-US" sz="1300"/>
              <a:pPr algn="r">
                <a:buClrTx/>
                <a:buFontTx/>
                <a:buNone/>
              </a:pPr>
              <a:t>4</a:t>
            </a:fld>
            <a:endParaRPr lang="en-US" sz="1300"/>
          </a:p>
        </p:txBody>
      </p:sp>
      <p:sp>
        <p:nvSpPr>
          <p:cNvPr id="901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019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19BA02-831E-4A8D-8BB8-747BD952923F}" type="slidenum">
              <a:rPr lang="en-US"/>
              <a:pPr/>
              <a:t>40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1902952-A1A6-4BEC-8A7E-A39F0C64FB75}" type="slidenum">
              <a:rPr lang="en-US" sz="1300"/>
              <a:pPr algn="r">
                <a:buClrTx/>
                <a:buFontTx/>
                <a:buNone/>
              </a:pPr>
              <a:t>40</a:t>
            </a:fld>
            <a:endParaRPr lang="en-US" sz="1300"/>
          </a:p>
        </p:txBody>
      </p:sp>
      <p:sp>
        <p:nvSpPr>
          <p:cNvPr id="1269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1983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E593C1-FDF4-4E86-95D5-AC64593434EA}" type="slidenum">
              <a:rPr lang="en-US"/>
              <a:pPr/>
              <a:t>41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3011A5E-DADF-436B-B616-819717A6B1AB}" type="slidenum">
              <a:rPr lang="en-US" sz="1300"/>
              <a:pPr algn="r">
                <a:buClrTx/>
                <a:buFontTx/>
                <a:buNone/>
              </a:pPr>
              <a:t>41</a:t>
            </a:fld>
            <a:endParaRPr lang="en-US" sz="1300"/>
          </a:p>
        </p:txBody>
      </p:sp>
      <p:sp>
        <p:nvSpPr>
          <p:cNvPr id="1280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448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18970B-9AC6-48A7-9C51-E487B671EEDD}" type="slidenum">
              <a:rPr lang="en-US"/>
              <a:pPr/>
              <a:t>42</a:t>
            </a:fld>
            <a:endParaRPr lang="en-US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FF38CED-A1A0-4FAC-971F-27AD117B1BC9}" type="slidenum">
              <a:rPr lang="en-US" sz="1300"/>
              <a:pPr algn="r">
                <a:buClrTx/>
                <a:buFontTx/>
                <a:buNone/>
              </a:pPr>
              <a:t>42</a:t>
            </a:fld>
            <a:endParaRPr lang="en-US" sz="1300"/>
          </a:p>
        </p:txBody>
      </p:sp>
      <p:sp>
        <p:nvSpPr>
          <p:cNvPr id="1290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034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6D21FA-0E7B-498C-966A-4C786A533CA8}" type="slidenum">
              <a:rPr lang="en-US"/>
              <a:pPr/>
              <a:t>43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24B374-9F5A-4136-8C0B-74CE6ADD794F}" type="slidenum">
              <a:rPr lang="en-US" sz="1300"/>
              <a:pPr algn="r">
                <a:buClrTx/>
                <a:buFontTx/>
                <a:buNone/>
              </a:pPr>
              <a:t>43</a:t>
            </a:fld>
            <a:endParaRPr lang="en-US" sz="1300"/>
          </a:p>
        </p:txBody>
      </p:sp>
      <p:sp>
        <p:nvSpPr>
          <p:cNvPr id="1300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1226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F965E6-170B-4C7E-B0C1-CF45407BA21A}" type="slidenum">
              <a:rPr lang="en-US"/>
              <a:pPr/>
              <a:t>44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39EF0B5-6056-4436-9E23-6EB70BB53342}" type="slidenum">
              <a:rPr lang="en-US" sz="1300"/>
              <a:pPr algn="r">
                <a:buClrTx/>
                <a:buFontTx/>
                <a:buNone/>
              </a:pPr>
              <a:t>44</a:t>
            </a:fld>
            <a:endParaRPr lang="en-US" sz="1300"/>
          </a:p>
        </p:txBody>
      </p:sp>
      <p:sp>
        <p:nvSpPr>
          <p:cNvPr id="1310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A</a:t>
            </a:r>
            <a:r>
              <a:rPr lang="en-US" baseline="0" dirty="0">
                <a:latin typeface="Arial" charset="0"/>
                <a:cs typeface="Arial" charset="0"/>
              </a:rPr>
              <a:t> table with following rows and this columns: name, how to define, allocation, life time, initial, comments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1- Auto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2- External  </a:t>
            </a:r>
            <a:r>
              <a:rPr lang="en-US" baseline="0" dirty="0">
                <a:latin typeface="Arial" charset="0"/>
                <a:cs typeface="Arial" charset="0"/>
                <a:sym typeface="Wingdings" pitchFamily="2" charset="2"/>
              </a:rPr>
              <a:t> explain extern for local &amp; global variables, what is the application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  <a:sym typeface="Wingdings" pitchFamily="2" charset="2"/>
              </a:rPr>
              <a:t>3- Static local    Application: storing state of function, if we have not static  we have to use global!!!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  <a:sym typeface="Wingdings" pitchFamily="2" charset="2"/>
              </a:rPr>
              <a:t>4- Static Global  Effect of static for global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  <a:sym typeface="Wingdings" pitchFamily="2" charset="2"/>
              </a:rPr>
              <a:t>5- Register  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284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F24E80-B91D-467C-908F-F80FBC7A34E9}" type="slidenum">
              <a:rPr lang="en-US"/>
              <a:pPr/>
              <a:t>45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F7F3CC9-614A-4F36-81ED-613678307428}" type="slidenum">
              <a:rPr lang="en-US" sz="1300"/>
              <a:pPr algn="r">
                <a:buClrTx/>
                <a:buFontTx/>
                <a:buNone/>
              </a:pPr>
              <a:t>45</a:t>
            </a:fld>
            <a:endParaRPr lang="en-US" sz="1300"/>
          </a:p>
        </p:txBody>
      </p:sp>
      <p:sp>
        <p:nvSpPr>
          <p:cNvPr id="1320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1393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21AC4F-F864-4DE1-A36F-0633675C2231}" type="slidenum">
              <a:rPr lang="en-US"/>
              <a:pPr/>
              <a:t>46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85B1DF-67F1-4026-9050-6CBAF1FE7CBE}" type="slidenum">
              <a:rPr lang="en-US" sz="1300"/>
              <a:pPr algn="r">
                <a:buClrTx/>
                <a:buFontTx/>
                <a:buNone/>
              </a:pPr>
              <a:t>46</a:t>
            </a:fld>
            <a:endParaRPr lang="en-US" sz="1300"/>
          </a:p>
        </p:txBody>
      </p:sp>
      <p:sp>
        <p:nvSpPr>
          <p:cNvPr id="1331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260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3C1784-0C73-4DEB-824B-4CD0F57AD34D}" type="slidenum">
              <a:rPr lang="en-US"/>
              <a:pPr/>
              <a:t>47</a:t>
            </a:fld>
            <a:endParaRPr lang="en-US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76DF0A0-A57F-4528-B736-2339E5C7CCC4}" type="slidenum">
              <a:rPr lang="en-US" sz="1300"/>
              <a:pPr algn="r">
                <a:buClrTx/>
                <a:buFontTx/>
                <a:buNone/>
              </a:pPr>
              <a:t>47</a:t>
            </a:fld>
            <a:endParaRPr lang="en-US" sz="1300"/>
          </a:p>
        </p:txBody>
      </p:sp>
      <p:sp>
        <p:nvSpPr>
          <p:cNvPr id="1341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17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4A8A36-77B4-40BD-BBE7-9A1359A5AA48}" type="slidenum">
              <a:rPr lang="en-US"/>
              <a:pPr/>
              <a:t>48</a:t>
            </a:fld>
            <a:endParaRPr lang="en-US"/>
          </a:p>
        </p:txBody>
      </p:sp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8FCC27A-C090-4F42-98BD-6064A36ECE20}" type="slidenum">
              <a:rPr lang="en-US" sz="1300"/>
              <a:pPr algn="r">
                <a:buClrTx/>
                <a:buFontTx/>
                <a:buNone/>
              </a:pPr>
              <a:t>48</a:t>
            </a:fld>
            <a:endParaRPr lang="en-US" sz="1300"/>
          </a:p>
        </p:txBody>
      </p:sp>
      <p:sp>
        <p:nvSpPr>
          <p:cNvPr id="1351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286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93F5DC-D401-451A-BAB2-17884941739E}" type="slidenum">
              <a:rPr lang="en-US"/>
              <a:pPr/>
              <a:t>49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832B71-662E-4D73-8C34-50453377924D}" type="slidenum">
              <a:rPr lang="en-US" sz="1300"/>
              <a:pPr algn="r">
                <a:buClrTx/>
                <a:buFontTx/>
                <a:buNone/>
              </a:pPr>
              <a:t>49</a:t>
            </a:fld>
            <a:endParaRPr lang="en-US" sz="1300"/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67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97B57E-52D2-4240-95AB-AC0FD69627DD}" type="slidenum">
              <a:rPr lang="en-US"/>
              <a:pPr/>
              <a:t>5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7FEF269-AF32-49FC-97EE-B2960B54FBA1}" type="slidenum">
              <a:rPr lang="en-US" sz="1300"/>
              <a:pPr algn="r">
                <a:buClrTx/>
                <a:buFontTx/>
                <a:buNone/>
              </a:pPr>
              <a:t>5</a:t>
            </a:fld>
            <a:endParaRPr lang="en-US" sz="1300"/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75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Provide examples for how to divide the problem</a:t>
            </a:r>
          </a:p>
          <a:p>
            <a:pPr eaLnBrk="1" hangingPunct="1">
              <a:spcBef>
                <a:spcPts val="475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File compression: read file, compress, write result </a:t>
            </a:r>
          </a:p>
          <a:p>
            <a:pPr eaLnBrk="1" hangingPunct="1">
              <a:spcBef>
                <a:spcPts val="475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Matrix calculator: read matrix and operator, apply the operator (for each operator we need separated module), write the output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181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12ACD8-7C7D-4534-9C16-64E9422BB39A}" type="slidenum">
              <a:rPr lang="en-US"/>
              <a:pPr/>
              <a:t>50</a:t>
            </a:fld>
            <a:endParaRPr lang="en-US"/>
          </a:p>
        </p:txBody>
      </p:sp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04E0871-D179-4146-ABE1-985C1F17ED11}" type="slidenum">
              <a:rPr lang="en-US" sz="1300"/>
              <a:pPr algn="r">
                <a:buClrTx/>
                <a:buFontTx/>
                <a:buNone/>
              </a:pPr>
              <a:t>50</a:t>
            </a:fld>
            <a:endParaRPr lang="en-US" sz="1300"/>
          </a:p>
        </p:txBody>
      </p:sp>
      <p:sp>
        <p:nvSpPr>
          <p:cNvPr id="1372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791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E643E0-E71D-478B-925A-8BCB205C3996}" type="slidenum">
              <a:rPr lang="en-US"/>
              <a:pPr/>
              <a:t>51</a:t>
            </a:fld>
            <a:endParaRPr lang="en-US"/>
          </a:p>
        </p:txBody>
      </p:sp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50CA3C6-336A-41E6-9A95-7EA99683DAE9}" type="slidenum">
              <a:rPr lang="en-US" sz="1300"/>
              <a:pPr algn="r">
                <a:buClrTx/>
                <a:buFontTx/>
                <a:buNone/>
              </a:pPr>
              <a:t>51</a:t>
            </a:fld>
            <a:endParaRPr lang="en-US" sz="1300"/>
          </a:p>
        </p:txBody>
      </p:sp>
      <p:sp>
        <p:nvSpPr>
          <p:cNvPr id="1382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0871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47BA59-77A1-442C-AF46-CE9C439E05F4}" type="slidenum">
              <a:rPr lang="en-US"/>
              <a:pPr/>
              <a:t>52</a:t>
            </a:fld>
            <a:endParaRPr lang="en-US"/>
          </a:p>
        </p:txBody>
      </p:sp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AE1686-0984-4333-85D5-0FEE93F09A88}" type="slidenum">
              <a:rPr lang="en-US" sz="1300"/>
              <a:pPr algn="r">
                <a:buClrTx/>
                <a:buFontTx/>
                <a:buNone/>
              </a:pPr>
              <a:t>52</a:t>
            </a:fld>
            <a:endParaRPr lang="en-US" sz="1300"/>
          </a:p>
        </p:txBody>
      </p:sp>
      <p:sp>
        <p:nvSpPr>
          <p:cNvPr id="1392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696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BABE39-2EF1-4DD1-9EDD-F053373B7702}" type="slidenum">
              <a:rPr lang="en-US"/>
              <a:pPr/>
              <a:t>53</a:t>
            </a:fld>
            <a:endParaRPr lang="en-US"/>
          </a:p>
        </p:txBody>
      </p:sp>
      <p:sp>
        <p:nvSpPr>
          <p:cNvPr id="1402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F8F7036-6DBF-48B5-A39A-26FD4458F3E8}" type="slidenum">
              <a:rPr lang="en-US" sz="1300"/>
              <a:pPr algn="r">
                <a:buClrTx/>
                <a:buFontTx/>
                <a:buNone/>
              </a:pPr>
              <a:t>53</a:t>
            </a:fld>
            <a:endParaRPr lang="en-US" sz="1300"/>
          </a:p>
        </p:txBody>
      </p:sp>
      <p:sp>
        <p:nvSpPr>
          <p:cNvPr id="1402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586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0940EA-2472-48A0-BD6C-B647CCEA8FD9}" type="slidenum">
              <a:rPr lang="en-US"/>
              <a:pPr/>
              <a:t>54</a:t>
            </a:fld>
            <a:endParaRPr lang="en-US"/>
          </a:p>
        </p:txBody>
      </p:sp>
      <p:sp>
        <p:nvSpPr>
          <p:cNvPr id="1413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79ABE43-C638-46BC-A378-07C5FA0E4347}" type="slidenum">
              <a:rPr lang="en-US" sz="1300"/>
              <a:pPr algn="r">
                <a:buClrTx/>
                <a:buFontTx/>
                <a:buNone/>
              </a:pPr>
              <a:t>54</a:t>
            </a:fld>
            <a:endParaRPr lang="en-US" sz="1300"/>
          </a:p>
        </p:txBody>
      </p:sp>
      <p:sp>
        <p:nvSpPr>
          <p:cNvPr id="1413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0044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AEC8CA-4E7A-43CA-993E-1B7C431B0B32}" type="slidenum">
              <a:rPr lang="en-US"/>
              <a:pPr/>
              <a:t>55</a:t>
            </a:fld>
            <a:endParaRPr lang="en-US"/>
          </a:p>
        </p:txBody>
      </p:sp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0979DF0-A3DC-484A-BDB3-FA70B3DAABAA}" type="slidenum">
              <a:rPr lang="en-US" sz="1300"/>
              <a:pPr algn="r">
                <a:buClrTx/>
                <a:buFontTx/>
                <a:buNone/>
              </a:pPr>
              <a:t>55</a:t>
            </a:fld>
            <a:endParaRPr lang="en-US" sz="1300"/>
          </a:p>
        </p:txBody>
      </p:sp>
      <p:sp>
        <p:nvSpPr>
          <p:cNvPr id="1423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859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042F54-2B94-40EC-B03C-FAD33B962325}" type="slidenum">
              <a:rPr lang="en-US"/>
              <a:pPr/>
              <a:t>56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F414F0-2068-4900-BB47-D061237C95DE}" type="slidenum">
              <a:rPr lang="en-US" sz="1300"/>
              <a:pPr algn="r">
                <a:buClrTx/>
                <a:buFontTx/>
                <a:buNone/>
              </a:pPr>
              <a:t>56</a:t>
            </a:fld>
            <a:endParaRPr lang="en-US" sz="1300"/>
          </a:p>
        </p:txBody>
      </p:sp>
      <p:sp>
        <p:nvSpPr>
          <p:cNvPr id="1433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289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76F4AA-A5F0-4D8F-A448-65A6A75B05CB}" type="slidenum">
              <a:rPr lang="en-US"/>
              <a:pPr/>
              <a:t>57</a:t>
            </a:fld>
            <a:endParaRPr lang="en-US"/>
          </a:p>
        </p:txBody>
      </p:sp>
      <p:sp>
        <p:nvSpPr>
          <p:cNvPr id="1443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01B8DFB-8E02-4847-84CB-FE8E9E5E4139}" type="slidenum">
              <a:rPr lang="en-US" sz="1300"/>
              <a:pPr algn="r">
                <a:buClrTx/>
                <a:buFontTx/>
                <a:buNone/>
              </a:pPr>
              <a:t>57</a:t>
            </a:fld>
            <a:endParaRPr lang="en-US" sz="1300"/>
          </a:p>
        </p:txBody>
      </p:sp>
      <p:sp>
        <p:nvSpPr>
          <p:cNvPr id="1443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686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D7B6EF-CBE1-4FC7-BC21-43C0F1F7EB51}" type="slidenum">
              <a:rPr lang="en-US"/>
              <a:pPr/>
              <a:t>58</a:t>
            </a:fld>
            <a:endParaRPr lang="en-US"/>
          </a:p>
        </p:txBody>
      </p:sp>
      <p:sp>
        <p:nvSpPr>
          <p:cNvPr id="1454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3C61D6C-59C9-4715-BFCF-8AE48B47CF5D}" type="slidenum">
              <a:rPr lang="en-US" sz="1300"/>
              <a:pPr algn="r">
                <a:buClrTx/>
                <a:buFontTx/>
                <a:buNone/>
              </a:pPr>
              <a:t>58</a:t>
            </a:fld>
            <a:endParaRPr lang="en-US" sz="1300"/>
          </a:p>
        </p:txBody>
      </p:sp>
      <p:sp>
        <p:nvSpPr>
          <p:cNvPr id="1454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9455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CC757A-4751-4CD3-A21D-E780C68CEED1}" type="slidenum">
              <a:rPr lang="en-US"/>
              <a:pPr/>
              <a:t>59</a:t>
            </a:fld>
            <a:endParaRPr lang="en-US"/>
          </a:p>
        </p:txBody>
      </p:sp>
      <p:sp>
        <p:nvSpPr>
          <p:cNvPr id="1464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47957E1-8B0D-4116-B172-11C56A296521}" type="slidenum">
              <a:rPr lang="en-US" sz="1300"/>
              <a:pPr algn="r">
                <a:buClrTx/>
                <a:buFontTx/>
                <a:buNone/>
              </a:pPr>
              <a:t>59</a:t>
            </a:fld>
            <a:endParaRPr lang="en-US" sz="1300"/>
          </a:p>
        </p:txBody>
      </p:sp>
      <p:sp>
        <p:nvSpPr>
          <p:cNvPr id="1464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32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61EE63-8803-4E65-81D2-E5C1132633EB}" type="slidenum">
              <a:rPr lang="en-US"/>
              <a:pPr/>
              <a:t>6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64D817-7261-4B4E-8F7A-BA54DB4DC446}" type="slidenum">
              <a:rPr lang="en-US" sz="1300"/>
              <a:pPr algn="r">
                <a:buClrTx/>
                <a:buFontTx/>
                <a:buNone/>
              </a:pPr>
              <a:t>6</a:t>
            </a:fld>
            <a:endParaRPr lang="en-US" sz="1300"/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4897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3448C4-5230-49BD-891C-91EA5CD3C79A}" type="slidenum">
              <a:rPr lang="en-US"/>
              <a:pPr/>
              <a:t>60</a:t>
            </a:fld>
            <a:endParaRPr lang="en-US"/>
          </a:p>
        </p:txBody>
      </p:sp>
      <p:sp>
        <p:nvSpPr>
          <p:cNvPr id="1474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966D281-9659-4B62-A21F-A116136D136F}" type="slidenum">
              <a:rPr lang="en-US" sz="1300"/>
              <a:pPr algn="r">
                <a:buClrTx/>
                <a:buFontTx/>
                <a:buNone/>
              </a:pPr>
              <a:t>60</a:t>
            </a:fld>
            <a:endParaRPr lang="en-US" sz="1300"/>
          </a:p>
        </p:txBody>
      </p:sp>
      <p:sp>
        <p:nvSpPr>
          <p:cNvPr id="1474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531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1E4055-C224-40FF-A962-BBB8BC257E6D}" type="slidenum">
              <a:rPr lang="en-US"/>
              <a:pPr/>
              <a:t>61</a:t>
            </a:fld>
            <a:endParaRPr lang="en-US"/>
          </a:p>
        </p:txBody>
      </p:sp>
      <p:sp>
        <p:nvSpPr>
          <p:cNvPr id="1484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E7185BD-F820-4213-B5B9-EEC8D7184676}" type="slidenum">
              <a:rPr lang="en-US" sz="1300"/>
              <a:pPr algn="r">
                <a:buClrTx/>
                <a:buFontTx/>
                <a:buNone/>
              </a:pPr>
              <a:t>61</a:t>
            </a:fld>
            <a:endParaRPr lang="en-US" sz="1300"/>
          </a:p>
        </p:txBody>
      </p:sp>
      <p:sp>
        <p:nvSpPr>
          <p:cNvPr id="1484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178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2659B9-3556-4B60-B69F-EE6CA862D579}" type="slidenum">
              <a:rPr lang="en-US"/>
              <a:pPr/>
              <a:t>62</a:t>
            </a:fld>
            <a:endParaRPr lang="en-US"/>
          </a:p>
        </p:txBody>
      </p:sp>
      <p:sp>
        <p:nvSpPr>
          <p:cNvPr id="1495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21E4600-597E-4C0F-8998-89167A128901}" type="slidenum">
              <a:rPr lang="en-US" sz="1300"/>
              <a:pPr algn="r">
                <a:buClrTx/>
                <a:buFontTx/>
                <a:buNone/>
              </a:pPr>
              <a:t>62</a:t>
            </a:fld>
            <a:endParaRPr lang="en-US" sz="1300"/>
          </a:p>
        </p:txBody>
      </p:sp>
      <p:sp>
        <p:nvSpPr>
          <p:cNvPr id="1495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7260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2BD2BE-FEFB-496B-8731-E2A013EF01B0}" type="slidenum">
              <a:rPr lang="en-US"/>
              <a:pPr/>
              <a:t>63</a:t>
            </a:fld>
            <a:endParaRPr lang="en-US"/>
          </a:p>
        </p:txBody>
      </p:sp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DA6D631-0658-4F25-9E15-09C5EB69B900}" type="slidenum">
              <a:rPr lang="en-US" sz="1300"/>
              <a:pPr algn="r">
                <a:buClrTx/>
                <a:buFontTx/>
                <a:buNone/>
              </a:pPr>
              <a:t>63</a:t>
            </a:fld>
            <a:endParaRPr lang="en-US" sz="1300"/>
          </a:p>
        </p:txBody>
      </p:sp>
      <p:sp>
        <p:nvSpPr>
          <p:cNvPr id="1505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8831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B6AB95-576B-4CD0-9644-5E5B3986B08D}" type="slidenum">
              <a:rPr lang="en-US"/>
              <a:pPr/>
              <a:t>64</a:t>
            </a:fld>
            <a:endParaRPr lang="en-US"/>
          </a:p>
        </p:txBody>
      </p:sp>
      <p:sp>
        <p:nvSpPr>
          <p:cNvPr id="1515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5901E8-2BE3-4C7A-9250-431457A93618}" type="slidenum">
              <a:rPr lang="en-US" sz="1300"/>
              <a:pPr algn="r">
                <a:buClrTx/>
                <a:buFontTx/>
                <a:buNone/>
              </a:pPr>
              <a:t>64</a:t>
            </a:fld>
            <a:endParaRPr lang="en-US" sz="1300"/>
          </a:p>
        </p:txBody>
      </p:sp>
      <p:sp>
        <p:nvSpPr>
          <p:cNvPr id="1515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275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91099A-833A-461D-8E79-5798A16AAAED}" type="slidenum">
              <a:rPr lang="en-US"/>
              <a:pPr/>
              <a:t>65</a:t>
            </a:fld>
            <a:endParaRPr lang="en-US"/>
          </a:p>
        </p:txBody>
      </p:sp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575BF72-C67B-4282-A572-0553EF93FDCC}" type="slidenum">
              <a:rPr lang="en-US" sz="1300"/>
              <a:pPr algn="r">
                <a:buClrTx/>
                <a:buFontTx/>
                <a:buNone/>
              </a:pPr>
              <a:t>65</a:t>
            </a:fld>
            <a:endParaRPr lang="en-US" sz="1300"/>
          </a:p>
        </p:txBody>
      </p:sp>
      <p:sp>
        <p:nvSpPr>
          <p:cNvPr id="1525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076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FDBD6C-7055-48AF-BF6D-B12B1634892B}" type="slidenum">
              <a:rPr lang="en-US"/>
              <a:pPr/>
              <a:t>66</a:t>
            </a:fld>
            <a:endParaRPr lang="en-US"/>
          </a:p>
        </p:txBody>
      </p:sp>
      <p:sp>
        <p:nvSpPr>
          <p:cNvPr id="1536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191BB4E-A78A-4691-8AEE-6D07B2B2138D}" type="slidenum">
              <a:rPr lang="en-US" sz="1300"/>
              <a:pPr algn="r">
                <a:buClrTx/>
                <a:buFontTx/>
                <a:buNone/>
              </a:pPr>
              <a:t>66</a:t>
            </a:fld>
            <a:endParaRPr lang="en-US" sz="1300"/>
          </a:p>
        </p:txBody>
      </p:sp>
      <p:sp>
        <p:nvSpPr>
          <p:cNvPr id="1536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8582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362B3C-5695-44CE-9843-6950C553437E}" type="slidenum">
              <a:rPr lang="en-US"/>
              <a:pPr/>
              <a:t>67</a:t>
            </a:fld>
            <a:endParaRPr lang="en-US"/>
          </a:p>
        </p:txBody>
      </p:sp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DF4017D-C4EB-4811-B894-270AC6780534}" type="slidenum">
              <a:rPr lang="en-US" sz="1300"/>
              <a:pPr algn="r">
                <a:buClrTx/>
                <a:buFontTx/>
                <a:buNone/>
              </a:pPr>
              <a:t>67</a:t>
            </a:fld>
            <a:endParaRPr lang="en-US" sz="1300"/>
          </a:p>
        </p:txBody>
      </p:sp>
      <p:sp>
        <p:nvSpPr>
          <p:cNvPr id="1546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Function Call Graph.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happen, what is function calls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Recursive call and returns </a:t>
            </a:r>
          </a:p>
        </p:txBody>
      </p:sp>
    </p:spTree>
    <p:extLst>
      <p:ext uri="{BB962C8B-B14F-4D97-AF65-F5344CB8AC3E}">
        <p14:creationId xmlns:p14="http://schemas.microsoft.com/office/powerpoint/2010/main" val="29463897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FD673B-1068-4199-9C17-EC1C4701856C}" type="slidenum">
              <a:rPr lang="en-US"/>
              <a:pPr/>
              <a:t>68</a:t>
            </a:fld>
            <a:endParaRPr lang="en-US"/>
          </a:p>
        </p:txBody>
      </p:sp>
      <p:sp>
        <p:nvSpPr>
          <p:cNvPr id="1556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E7794DF-6166-48F7-9638-B3228C6ABF16}" type="slidenum">
              <a:rPr lang="en-US" sz="1300"/>
              <a:pPr algn="r">
                <a:buClrTx/>
                <a:buFontTx/>
                <a:buNone/>
              </a:pPr>
              <a:t>68</a:t>
            </a:fld>
            <a:endParaRPr lang="en-US" sz="1300"/>
          </a:p>
        </p:txBody>
      </p:sp>
      <p:sp>
        <p:nvSpPr>
          <p:cNvPr id="1556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Introduce</a:t>
            </a:r>
            <a:r>
              <a:rPr lang="en-US" baseline="0" dirty="0" smtClean="0">
                <a:latin typeface="Arial" charset="0"/>
                <a:cs typeface="Arial" charset="0"/>
              </a:rPr>
              <a:t> the concept of “function call graph”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2846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4F87AE-F462-4DDD-89D9-DFAB97FD812F}" type="slidenum">
              <a:rPr lang="en-US"/>
              <a:pPr/>
              <a:t>69</a:t>
            </a:fld>
            <a:endParaRPr lang="en-US"/>
          </a:p>
        </p:txBody>
      </p:sp>
      <p:sp>
        <p:nvSpPr>
          <p:cNvPr id="1566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2741070-E89D-412B-82FE-CB7CC985B8AD}" type="slidenum">
              <a:rPr lang="en-US" sz="1300"/>
              <a:pPr algn="r">
                <a:buClrTx/>
                <a:buFontTx/>
                <a:buNone/>
              </a:pPr>
              <a:t>69</a:t>
            </a:fld>
            <a:endParaRPr lang="en-US" sz="1300"/>
          </a:p>
        </p:txBody>
      </p:sp>
      <p:sp>
        <p:nvSpPr>
          <p:cNvPr id="1566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448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5295BD-0080-48F3-A6B5-B362DEB9CD07}" type="slidenum">
              <a:rPr lang="en-US"/>
              <a:pPr/>
              <a:t>7</a:t>
            </a:fld>
            <a:endParaRPr lang="en-US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5C3ABA-04AA-456B-A192-B56625811383}" type="slidenum">
              <a:rPr lang="en-US" sz="1300"/>
              <a:pPr algn="r">
                <a:buClrTx/>
                <a:buFontTx/>
                <a:buNone/>
              </a:pPr>
              <a:t>7</a:t>
            </a:fld>
            <a:endParaRPr lang="en-US" sz="1300"/>
          </a:p>
        </p:txBody>
      </p:sp>
      <p:sp>
        <p:nvSpPr>
          <p:cNvPr id="931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402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650BF1-A131-40A1-AA29-836B75290E89}" type="slidenum">
              <a:rPr lang="en-US"/>
              <a:pPr/>
              <a:t>70</a:t>
            </a:fld>
            <a:endParaRPr lang="en-US"/>
          </a:p>
        </p:txBody>
      </p:sp>
      <p:sp>
        <p:nvSpPr>
          <p:cNvPr id="1576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C25C8E1-D303-4ABA-AA3B-B996E4E8F6CC}" type="slidenum">
              <a:rPr lang="en-US" sz="1300"/>
              <a:pPr algn="r">
                <a:buClrTx/>
                <a:buFontTx/>
                <a:buNone/>
              </a:pPr>
              <a:t>70</a:t>
            </a:fld>
            <a:endParaRPr lang="en-US" sz="1300"/>
          </a:p>
        </p:txBody>
      </p:sp>
      <p:sp>
        <p:nvSpPr>
          <p:cNvPr id="1576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562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5BA352-8041-4486-A545-7BE057B41749}" type="slidenum">
              <a:rPr lang="en-US"/>
              <a:pPr/>
              <a:t>71</a:t>
            </a:fld>
            <a:endParaRPr lang="en-US"/>
          </a:p>
        </p:txBody>
      </p:sp>
      <p:sp>
        <p:nvSpPr>
          <p:cNvPr id="1587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9051035-B845-4769-9C9D-002281C309F2}" type="slidenum">
              <a:rPr lang="en-US" sz="1300"/>
              <a:pPr algn="r">
                <a:buClrTx/>
                <a:buFontTx/>
                <a:buNone/>
              </a:pPr>
              <a:t>71</a:t>
            </a:fld>
            <a:endParaRPr lang="en-US" sz="1300"/>
          </a:p>
        </p:txBody>
      </p:sp>
      <p:sp>
        <p:nvSpPr>
          <p:cNvPr id="1587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473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222E8C-3899-43FE-8BAE-09BFA565A33F}" type="slidenum">
              <a:rPr lang="en-US"/>
              <a:pPr/>
              <a:t>72</a:t>
            </a:fld>
            <a:endParaRPr lang="en-US"/>
          </a:p>
        </p:txBody>
      </p:sp>
      <p:sp>
        <p:nvSpPr>
          <p:cNvPr id="1597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591D241-A505-483B-90F4-11B8388026F4}" type="slidenum">
              <a:rPr lang="en-US" sz="1300"/>
              <a:pPr algn="r">
                <a:buClrTx/>
                <a:buFontTx/>
                <a:buNone/>
              </a:pPr>
              <a:t>72</a:t>
            </a:fld>
            <a:endParaRPr lang="en-US" sz="1300"/>
          </a:p>
        </p:txBody>
      </p:sp>
      <p:sp>
        <p:nvSpPr>
          <p:cNvPr id="1597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83895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F932C5-96C0-43D4-8AD1-F7E194762B83}" type="slidenum">
              <a:rPr lang="en-US"/>
              <a:pPr/>
              <a:t>73</a:t>
            </a:fld>
            <a:endParaRPr lang="en-US"/>
          </a:p>
        </p:txBody>
      </p:sp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DDD819-CF64-45AA-996F-467ABA0F1C73}" type="slidenum">
              <a:rPr lang="en-US" sz="1300"/>
              <a:pPr algn="r">
                <a:buClrTx/>
                <a:buFontTx/>
                <a:buNone/>
              </a:pPr>
              <a:t>73</a:t>
            </a:fld>
            <a:endParaRPr lang="en-US" sz="1300"/>
          </a:p>
        </p:txBody>
      </p:sp>
      <p:sp>
        <p:nvSpPr>
          <p:cNvPr id="1607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What happen in each algorithms</a:t>
            </a:r>
          </a:p>
        </p:txBody>
      </p:sp>
    </p:spTree>
    <p:extLst>
      <p:ext uri="{BB962C8B-B14F-4D97-AF65-F5344CB8AC3E}">
        <p14:creationId xmlns:p14="http://schemas.microsoft.com/office/powerpoint/2010/main" val="29289157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F55A60-28CD-430C-AE42-E509A5C7546E}" type="slidenum">
              <a:rPr lang="en-US"/>
              <a:pPr/>
              <a:t>74</a:t>
            </a:fld>
            <a:endParaRPr lang="en-US"/>
          </a:p>
        </p:txBody>
      </p:sp>
      <p:sp>
        <p:nvSpPr>
          <p:cNvPr id="1617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0A5296-A456-42AF-B85D-FA3A1248B680}" type="slidenum">
              <a:rPr lang="en-US" sz="1300"/>
              <a:pPr algn="r">
                <a:buClrTx/>
                <a:buFontTx/>
                <a:buNone/>
              </a:pPr>
              <a:t>74</a:t>
            </a:fld>
            <a:endParaRPr lang="en-US" sz="1300"/>
          </a:p>
        </p:txBody>
      </p:sp>
      <p:sp>
        <p:nvSpPr>
          <p:cNvPr id="1617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8071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FBD580-A628-431F-9FE0-A37C21F54544}" type="slidenum">
              <a:rPr lang="en-US"/>
              <a:pPr/>
              <a:t>75</a:t>
            </a:fld>
            <a:endParaRPr lang="en-US"/>
          </a:p>
        </p:txBody>
      </p:sp>
      <p:sp>
        <p:nvSpPr>
          <p:cNvPr id="1628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8034FCF-FD1A-481C-A260-2A77A8F00720}" type="slidenum">
              <a:rPr lang="en-US" sz="1300"/>
              <a:pPr algn="r">
                <a:buClrTx/>
                <a:buFontTx/>
                <a:buNone/>
              </a:pPr>
              <a:t>75</a:t>
            </a:fld>
            <a:endParaRPr lang="en-US" sz="1300"/>
          </a:p>
        </p:txBody>
      </p:sp>
      <p:sp>
        <p:nvSpPr>
          <p:cNvPr id="1628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Draw</a:t>
            </a:r>
            <a:r>
              <a:rPr lang="en-US" baseline="0" dirty="0">
                <a:latin typeface="Arial" charset="0"/>
                <a:cs typeface="Arial" charset="0"/>
              </a:rPr>
              <a:t> “function call” diagram and discuss about the </a:t>
            </a:r>
            <a:r>
              <a:rPr lang="en-US" baseline="0">
                <a:latin typeface="Arial" charset="0"/>
                <a:cs typeface="Arial" charset="0"/>
              </a:rPr>
              <a:t>dynamic programming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38071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7F6829-F86F-44E3-AD34-01EDDA76C2EE}" type="slidenum">
              <a:rPr lang="en-US"/>
              <a:pPr/>
              <a:t>76</a:t>
            </a:fld>
            <a:endParaRPr lang="en-US"/>
          </a:p>
        </p:txBody>
      </p:sp>
      <p:sp>
        <p:nvSpPr>
          <p:cNvPr id="1638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59207E4-B667-4935-B7AA-F80819D0785E}" type="slidenum">
              <a:rPr lang="en-US" sz="1300"/>
              <a:pPr algn="r">
                <a:buClrTx/>
                <a:buFontTx/>
                <a:buNone/>
              </a:pPr>
              <a:t>76</a:t>
            </a:fld>
            <a:endParaRPr lang="en-US" sz="1300"/>
          </a:p>
        </p:txBody>
      </p:sp>
      <p:sp>
        <p:nvSpPr>
          <p:cNvPr id="1638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54012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A08B12-4973-415A-B482-46D57EEBAEF4}" type="slidenum">
              <a:rPr lang="en-US"/>
              <a:pPr/>
              <a:t>77</a:t>
            </a:fld>
            <a:endParaRPr lang="en-US"/>
          </a:p>
        </p:txBody>
      </p:sp>
      <p:sp>
        <p:nvSpPr>
          <p:cNvPr id="1648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33C8F4-65EB-4FEC-8259-CC9166223C0C}" type="slidenum">
              <a:rPr lang="en-US" sz="1300"/>
              <a:pPr algn="r">
                <a:buClrTx/>
                <a:buFontTx/>
                <a:buNone/>
              </a:pPr>
              <a:t>77</a:t>
            </a:fld>
            <a:endParaRPr lang="en-US" sz="1300"/>
          </a:p>
        </p:txBody>
      </p:sp>
      <p:sp>
        <p:nvSpPr>
          <p:cNvPr id="1648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4611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3959F9-19F5-4319-96F3-935C0A3E85BD}" type="slidenum">
              <a:rPr lang="en-US"/>
              <a:pPr/>
              <a:t>78</a:t>
            </a:fld>
            <a:endParaRPr lang="en-US"/>
          </a:p>
        </p:txBody>
      </p:sp>
      <p:sp>
        <p:nvSpPr>
          <p:cNvPr id="165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321DBF3-459B-4477-8FF0-6ABB6839E530}" type="slidenum">
              <a:rPr lang="en-US" sz="1300"/>
              <a:pPr algn="r">
                <a:buClrTx/>
                <a:buFontTx/>
                <a:buNone/>
              </a:pPr>
              <a:t>78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017977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2B9673-D35C-4B5D-B3B2-6159746B0DCF}" type="slidenum">
              <a:rPr lang="en-US"/>
              <a:pPr/>
              <a:t>79</a:t>
            </a:fld>
            <a:endParaRPr lang="en-US"/>
          </a:p>
        </p:txBody>
      </p:sp>
      <p:sp>
        <p:nvSpPr>
          <p:cNvPr id="1669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E1E81D2-DD8A-470C-A638-E63BC90700AE}" type="slidenum">
              <a:rPr lang="en-US" sz="1300"/>
              <a:pPr algn="r">
                <a:buClrTx/>
                <a:buFontTx/>
                <a:buNone/>
              </a:pPr>
              <a:t>79</a:t>
            </a:fld>
            <a:endParaRPr lang="en-US" sz="1300"/>
          </a:p>
        </p:txBody>
      </p:sp>
      <p:sp>
        <p:nvSpPr>
          <p:cNvPr id="1669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432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61CC35-AAA3-4660-BBF4-5595BDF9590E}" type="slidenum">
              <a:rPr lang="en-US"/>
              <a:pPr/>
              <a:t>8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28D4A3D-895E-4039-8CF9-E0BC4D87D2EA}" type="slidenum">
              <a:rPr lang="en-US" sz="1300"/>
              <a:pPr algn="r">
                <a:buClrTx/>
                <a:buFontTx/>
                <a:buNone/>
              </a:pPr>
              <a:t>8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3202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91BC4C-6D94-431F-A8A7-F65A98965228}" type="slidenum">
              <a:rPr lang="en-US"/>
              <a:pPr/>
              <a:t>80</a:t>
            </a:fld>
            <a:endParaRPr lang="en-US"/>
          </a:p>
        </p:txBody>
      </p:sp>
      <p:sp>
        <p:nvSpPr>
          <p:cNvPr id="1679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59D8D1-ED11-4AA3-9321-407AD721C4FA}" type="slidenum">
              <a:rPr lang="en-US" sz="1300"/>
              <a:pPr algn="r">
                <a:buClrTx/>
                <a:buFontTx/>
                <a:buNone/>
              </a:pPr>
              <a:t>80</a:t>
            </a:fld>
            <a:endParaRPr lang="en-US" sz="1300"/>
          </a:p>
        </p:txBody>
      </p:sp>
      <p:sp>
        <p:nvSpPr>
          <p:cNvPr id="1679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6468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83EDF9-41BB-4B6F-A3BD-A8D70A27D05C}" type="slidenum">
              <a:rPr lang="en-US"/>
              <a:pPr/>
              <a:t>81</a:t>
            </a:fld>
            <a:endParaRPr lang="en-US"/>
          </a:p>
        </p:txBody>
      </p:sp>
      <p:sp>
        <p:nvSpPr>
          <p:cNvPr id="168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025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82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101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83EDF9-41BB-4B6F-A3BD-A8D70A27D05C}" type="slidenum">
              <a:rPr lang="en-US"/>
              <a:pPr/>
              <a:t>83</a:t>
            </a:fld>
            <a:endParaRPr lang="en-US"/>
          </a:p>
        </p:txBody>
      </p:sp>
      <p:sp>
        <p:nvSpPr>
          <p:cNvPr id="168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64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2F06FC-E64A-4B87-AA1C-EE8168FE769B}" type="slidenum">
              <a:rPr lang="en-US"/>
              <a:pPr/>
              <a:t>9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BE47B1E-AC1C-4B24-AD1F-A97C900AFF8B}" type="slidenum">
              <a:rPr lang="en-US" sz="1300"/>
              <a:pPr algn="r">
                <a:buClrTx/>
                <a:buFontTx/>
                <a:buNone/>
              </a:pPr>
              <a:t>9</a:t>
            </a:fld>
            <a:endParaRPr lang="en-US" sz="1300"/>
          </a:p>
        </p:txBody>
      </p:sp>
      <p:sp>
        <p:nvSpPr>
          <p:cNvPr id="952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333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32D4691-B3B1-4F17-8763-760A0F9F52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4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A97A9FA-8411-48EC-BA56-8CE7F3FE49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9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6156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615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D505206-5F3C-4215-B7AB-8A84D2EF6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2981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438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7561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752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473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1670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800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33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5FC236E-E8F3-45E0-A446-F1A7D3F064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75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2751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8200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6156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615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2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63154E-9C77-48FB-8378-8975BA3E2D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1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0E3891-7541-4510-9C5E-4D1D897AFE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8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0417E5C-3246-4060-B4D4-B7809158A6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7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D3A645F-6E84-449E-AD37-09694038ED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0603B3-1F1B-490E-AF3F-18C1745092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A2C836-F564-4A3F-868C-D1E87EC1E2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2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71EF1A5-7F07-4C0B-B563-92DE05ADB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5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4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5DF342DD-0276-4FD1-BFF9-9051DDC97589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987425" y="533400"/>
            <a:ext cx="76231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300">
                <a:solidFill>
                  <a:srgbClr val="005000"/>
                </a:solidFill>
              </a:rPr>
              <a:t>Introduction to Programming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15616" y="3200400"/>
            <a:ext cx="70866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125"/>
              </a:spcBef>
              <a:buClrTx/>
              <a:buFontTx/>
              <a:buNone/>
            </a:pPr>
            <a:r>
              <a:rPr lang="en-US" sz="3400" dirty="0"/>
              <a:t>Lecture 8:</a:t>
            </a:r>
          </a:p>
          <a:p>
            <a:pPr algn="ctr">
              <a:spcBef>
                <a:spcPts val="2500"/>
              </a:spcBef>
              <a:buClrTx/>
              <a:buFontTx/>
              <a:buNone/>
            </a:pPr>
            <a:r>
              <a:rPr lang="en-US" sz="4000" dirty="0"/>
              <a:t>Functions </a:t>
            </a:r>
          </a:p>
          <a:p>
            <a:pPr>
              <a:spcBef>
                <a:spcPts val="2125"/>
              </a:spcBef>
              <a:buClrTx/>
              <a:buFontTx/>
              <a:buNone/>
            </a:pPr>
            <a:r>
              <a:rPr lang="en-US" sz="3400" dirty="0"/>
              <a:t>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8EAF43-76DB-49DB-84F1-C194FF2F8CA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240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 definition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991600" cy="541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&lt;output type&gt; &lt;function name&gt;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&lt;input parameters&gt;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&lt;statements&gt;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&lt;output type&gt;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Queries: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float,…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Command: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&lt;function name&gt; is an identifier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&lt;input parameters&gt;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dirty="0"/>
              <a:t>&lt;type&gt; </a:t>
            </a:r>
            <a:r>
              <a:rPr lang="en-US" sz="2000" dirty="0">
                <a:solidFill>
                  <a:srgbClr val="C00000"/>
                </a:solidFill>
              </a:rPr>
              <a:t>&lt;identifier&gt;</a:t>
            </a:r>
            <a:r>
              <a:rPr lang="en-US" sz="2000" dirty="0"/>
              <a:t>, &lt;type&gt; </a:t>
            </a:r>
            <a:r>
              <a:rPr lang="en-US" sz="2000" dirty="0">
                <a:solidFill>
                  <a:srgbClr val="C00000"/>
                </a:solidFill>
              </a:rPr>
              <a:t>&lt;identifier&gt;</a:t>
            </a:r>
            <a:r>
              <a:rPr lang="en-US" sz="2000" dirty="0"/>
              <a:t>, …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in, float f, …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 call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Command function 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&lt;function name&gt; (inputs);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Query function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3200"/>
              <a:t>	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&lt;variable&gt; = &lt;function name&gt;(inputs);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Inputs should match by function definition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Functions are called by another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Function call comes inside in a function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CF11FE-8204-4E31-BF39-C45E79BF3D5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11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29A275-68BB-469E-96F4-9696770AA35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98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Function declaration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("This is my info");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 /* </a:t>
            </a:r>
            <a:r>
              <a:rPr lang="en-US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Function call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("=============");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Function definition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("Student name is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Dennis Ritchie\n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("Student number: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9722222\n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FAEBE4B-BA86-44D2-A6C1-09E5949B2AC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800" dirty="0">
                <a:solidFill>
                  <a:srgbClr val="293A83"/>
                </a:solidFill>
              </a:rPr>
              <a:t>Function declaration is optional if program is developed in a single file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sz="24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("My name is Dennis Ritchie\n");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("My student number: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97222222\n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("--------------\n");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my_info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4E0201-E080-4D55-8CBC-322A210F898B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437540-8828-4D70-A7AF-81C985708963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Input Parameters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04800" y="1124744"/>
            <a:ext cx="8382000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Inputs of function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No input: empty parameter list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One or multiple inputs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Each input should have a type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Input parameters are split by “,”</a:t>
            </a:r>
          </a:p>
          <a:p>
            <a:pPr>
              <a:lnSpc>
                <a:spcPct val="90000"/>
              </a:lnSpc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f()</a:t>
            </a:r>
          </a:p>
          <a:p>
            <a:pPr>
              <a:lnSpc>
                <a:spcPct val="90000"/>
              </a:lnSpc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f(void)</a:t>
            </a:r>
          </a:p>
          <a:p>
            <a:pPr>
              <a:lnSpc>
                <a:spcPct val="90000"/>
              </a:lnSpc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a)</a:t>
            </a:r>
          </a:p>
          <a:p>
            <a:pPr>
              <a:lnSpc>
                <a:spcPct val="90000"/>
              </a:lnSpc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a, float b)</a:t>
            </a:r>
          </a:p>
          <a:p>
            <a:pPr>
              <a:lnSpc>
                <a:spcPct val="90000"/>
              </a:lnSpc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a, b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	//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AF72524-D9C7-4A77-A1E2-7009709EDE0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Example: print_sub function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print_sub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 a, double 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double res;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res =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("Sub of %f and %f is %f\n", a, b, res);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d1 = 10, d2 = 20;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print_sub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(56.0, 6.0); 	//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What is the output?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print_sub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(d1, d2);			//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output?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print_sub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(d1,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d2 + d2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	//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output?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324600" y="1066800"/>
            <a:ext cx="27432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تابعي كه دو عدد را بگيرد و تفاضل آنها را چاپ كند</a:t>
            </a:r>
            <a:r>
              <a:rPr lang="hi-IN" sz="2500" dirty="0">
                <a:cs typeface="Zar" pitchFamily="2" charset="-78"/>
              </a:rPr>
              <a:t>. 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How </a:t>
            </a:r>
            <a:r>
              <a:rPr lang="en-US" sz="4000" dirty="0" smtClean="0">
                <a:solidFill>
                  <a:srgbClr val="293A83"/>
                </a:solidFill>
              </a:rPr>
              <a:t>Does Function </a:t>
            </a:r>
            <a:r>
              <a:rPr lang="en-US" sz="4000" dirty="0">
                <a:solidFill>
                  <a:srgbClr val="293A83"/>
                </a:solidFill>
              </a:rPr>
              <a:t>Call </a:t>
            </a:r>
            <a:r>
              <a:rPr lang="en-US" sz="4000" dirty="0" smtClean="0">
                <a:solidFill>
                  <a:srgbClr val="293A83"/>
                </a:solidFill>
              </a:rPr>
              <a:t>Work?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Function call is implemented by “</a:t>
            </a:r>
            <a:r>
              <a:rPr lang="en-US" sz="2800" dirty="0">
                <a:solidFill>
                  <a:srgbClr val="C00000"/>
                </a:solidFill>
              </a:rPr>
              <a:t>stack</a:t>
            </a:r>
            <a:r>
              <a:rPr lang="en-US" sz="2800" dirty="0"/>
              <a:t>”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Stack is a </a:t>
            </a:r>
            <a:r>
              <a:rPr lang="en-US" sz="2800" dirty="0">
                <a:solidFill>
                  <a:srgbClr val="C00000"/>
                </a:solidFill>
              </a:rPr>
              <a:t>logical</a:t>
            </a:r>
            <a:r>
              <a:rPr lang="en-US" sz="2800" dirty="0"/>
              <a:t> part of the main memory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Variables of function and its input variables are in stack 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When a function calls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Its variables including the inputs are allocated in stack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The value of input parameters from caller function is pushed to stack of called function </a:t>
            </a:r>
          </a:p>
          <a:p>
            <a:pPr lvl="2"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 dirty="0"/>
              <a:t>They are </a:t>
            </a:r>
            <a:r>
              <a:rPr lang="en-US" sz="2400" i="1" dirty="0">
                <a:solidFill>
                  <a:srgbClr val="C00000"/>
                </a:solidFill>
              </a:rPr>
              <a:t>copied</a:t>
            </a:r>
            <a:r>
              <a:rPr lang="en-US" sz="2400" dirty="0"/>
              <a:t> in to the variables of function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When function finished, its stack is freed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2C00A41-15B2-4806-89C8-BA6B6D56E2B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17</a:t>
            </a:fld>
            <a:endParaRPr lang="en-US" sz="120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5751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B714B32-3955-480D-9220-4D13AA91E32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print_sub: What happen?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print_sub(56.0, 6.0);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 56.0 is copied the memory location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a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 6.0 is copied to memory location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b</a:t>
            </a:r>
          </a:p>
          <a:p>
            <a:pPr>
              <a:lnSpc>
                <a:spcPct val="90000"/>
              </a:lnSpc>
              <a:spcBef>
                <a:spcPts val="2000"/>
              </a:spcBef>
              <a:spcAft>
                <a:spcPts val="750"/>
              </a:spcAft>
              <a:buFont typeface="Courier New" pitchFamily="49" charset="0"/>
              <a:buChar char=" 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 = 56.0;</a:t>
            </a:r>
          </a:p>
          <a:p>
            <a:pPr>
              <a:lnSpc>
                <a:spcPct val="90000"/>
              </a:lnSpc>
              <a:spcBef>
                <a:spcPts val="2000"/>
              </a:spcBef>
              <a:spcAft>
                <a:spcPts val="750"/>
              </a:spcAft>
              <a:buFont typeface="Courier New" pitchFamily="49" charset="0"/>
              <a:buChar char=" 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= 6.0;</a:t>
            </a:r>
          </a:p>
          <a:p>
            <a:pPr>
              <a:lnSpc>
                <a:spcPct val="90000"/>
              </a:lnSpc>
              <a:spcBef>
                <a:spcPts val="2000"/>
              </a:spcBef>
              <a:spcAft>
                <a:spcPts val="750"/>
              </a:spcAft>
              <a:buFont typeface="Courier New" pitchFamily="49" charset="0"/>
              <a:buChar char=" 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double res;</a:t>
            </a:r>
          </a:p>
          <a:p>
            <a:pPr>
              <a:lnSpc>
                <a:spcPct val="90000"/>
              </a:lnSpc>
              <a:spcBef>
                <a:spcPts val="2000"/>
              </a:spcBef>
              <a:spcAft>
                <a:spcPts val="750"/>
              </a:spcAft>
              <a:buFont typeface="Courier New" pitchFamily="49" charset="0"/>
              <a:buChar char=" 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res = 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BB9DA88-CC8A-4300-9869-74F718C89A2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19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print_sub: What happen?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print_sub(d1, d2);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Value</a:t>
            </a:r>
            <a:r>
              <a:rPr lang="en-US" sz="2800"/>
              <a:t> of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d1</a:t>
            </a:r>
            <a:r>
              <a:rPr lang="en-US" sz="2800"/>
              <a:t> is copied the memory location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a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Value</a:t>
            </a:r>
            <a:r>
              <a:rPr lang="en-US" sz="2800"/>
              <a:t> of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d2</a:t>
            </a:r>
            <a:r>
              <a:rPr lang="en-US" sz="2800"/>
              <a:t> is copied to memory location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b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 = 10.1;</a:t>
            </a: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= 20.2;</a:t>
            </a: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double res;</a:t>
            </a: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res =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50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50"/>
              </a:spcBef>
              <a:buClr>
                <a:srgbClr val="CC0000"/>
              </a:buClr>
              <a:buFont typeface="Arial" charset="0"/>
              <a:buChar char=" "/>
            </a:pPr>
            <a:r>
              <a:rPr lang="en-US" sz="2800">
                <a:solidFill>
                  <a:srgbClr val="CC0000"/>
                </a:solidFill>
              </a:rPr>
              <a:t>	</a:t>
            </a:r>
            <a:r>
              <a:rPr lang="en-US" sz="3200">
                <a:solidFill>
                  <a:srgbClr val="CC0000"/>
                </a:solidFill>
              </a:rPr>
              <a:t>Call by Value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47C63A-ED7F-4F6F-82BC-CA6A5D84F2F3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Call by value 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49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496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496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496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4963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 call by value mechanism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 values are copied to the function</a:t>
            </a:r>
          </a:p>
          <a:p>
            <a:pPr lvl="4">
              <a:spcBef>
                <a:spcPts val="500"/>
              </a:spcBef>
              <a:buClrTx/>
              <a:buSzPct val="75000"/>
              <a:buFontTx/>
              <a:buNone/>
            </a:pPr>
            <a:endParaRPr lang="en-US" sz="2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If we change values in the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 copied version is changed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 original value does not affected</a:t>
            </a:r>
          </a:p>
          <a:p>
            <a:pPr lvl="4">
              <a:spcBef>
                <a:spcPts val="500"/>
              </a:spcBef>
              <a:buClrTx/>
              <a:buSzPct val="75000"/>
              <a:buFontTx/>
              <a:buNone/>
            </a:pPr>
            <a:endParaRPr lang="en-US" sz="2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Call by value inputs </a:t>
            </a:r>
            <a:r>
              <a:rPr lang="en-US" sz="3200">
                <a:solidFill>
                  <a:srgbClr val="CC0000"/>
                </a:solidFill>
              </a:rPr>
              <a:t>cannot</a:t>
            </a:r>
            <a:r>
              <a:rPr lang="en-US" sz="3200"/>
              <a:t> be used to produce output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77D2BCC-F2B2-4EE9-86D5-D369A9CFF7D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20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4E0AAB-1BDF-4CE6-947A-9E818E3D0912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add function (</a:t>
            </a:r>
            <a:r>
              <a:rPr lang="en-US" sz="4000">
                <a:solidFill>
                  <a:srgbClr val="CC0000"/>
                </a:solidFill>
              </a:rPr>
              <a:t>wrong</a:t>
            </a:r>
            <a:r>
              <a:rPr lang="en-US" sz="4000">
                <a:solidFill>
                  <a:srgbClr val="293A83"/>
                </a:solidFill>
              </a:rPr>
              <a:t> version)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void add(double a, double b, double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res = a + b;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return; 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double result = 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add(56.0, 6.7, result);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("result = %f\n", result); 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add(d1, d2, result);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("result = %f\n", result); 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315200" y="4648200"/>
            <a:ext cx="1828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result = 0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315200" y="5410200"/>
            <a:ext cx="1828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result =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E87259-D47D-41D3-8C72-0B6433A5F7A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D951AB0-C12E-4340-BEAF-5DF0ECCDB71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Producing output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What we have seen are the “Command”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Query functions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Produce output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Output </a:t>
            </a:r>
            <a:r>
              <a:rPr lang="en-US" sz="2800" dirty="0">
                <a:solidFill>
                  <a:srgbClr val="CC0000"/>
                </a:solidFill>
              </a:rPr>
              <a:t>cannot</a:t>
            </a:r>
            <a:r>
              <a:rPr lang="en-US" sz="2800" dirty="0"/>
              <a:t> be produced by the “call by value”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To produce an output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Declare output type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Generate the output by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</a:t>
            </a:r>
            <a:r>
              <a:rPr lang="en-US" sz="4000" b="1">
                <a:solidFill>
                  <a:srgbClr val="293A83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4000">
                <a:solidFill>
                  <a:srgbClr val="293A83"/>
                </a:solidFill>
              </a:rPr>
              <a:t> command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79512" y="1052736"/>
            <a:ext cx="9220200" cy="531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To generate a result by a function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return &lt;value&gt;;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Only one value can be returned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3200" dirty="0"/>
              <a:t> finishes running the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can have multiple return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Only one of them runs each time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The type of the returned value = the result type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Otherwise, cast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62EE948-381D-4696-9A2E-C36B00CE1A2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24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BEC18CE-8B0D-429B-8975-FBB6EC5B7D27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Exmaple: my_fabs (Version 1)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(double x){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res;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if(x &gt;= 0)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res = x;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res = -1 * x;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 res;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double d = -10;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("%f\n", b);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("%f\n",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(-2 * b));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086600" y="5181600"/>
            <a:ext cx="1600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CC0000"/>
                </a:solidFill>
              </a:rPr>
              <a:t> 10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7162800" y="5486400"/>
            <a:ext cx="16002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CC0000"/>
                </a:solidFill>
              </a:rPr>
              <a:t>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C5FC11E-DEAE-4C9A-A555-8DBBCEC5B60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Exmaple: my_fabs (Version 2)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(double x){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if(x &gt;= 0)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(-1 * x);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double d = -10;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(d);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("b  = %f\n", b);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my_fabs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(-2 * d);	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("b  = %f\n", b);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7CFFD9-16D5-4EFA-A399-BBCF4A803B6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Output of functions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 function can produce </a:t>
            </a:r>
            <a:r>
              <a:rPr lang="en-US" sz="3200">
                <a:solidFill>
                  <a:srgbClr val="CC0000"/>
                </a:solidFill>
              </a:rPr>
              <a:t>at most one</a:t>
            </a:r>
            <a:r>
              <a:rPr lang="en-US" sz="3200"/>
              <a:t> output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Output of functions can be dropped</a:t>
            </a:r>
          </a:p>
          <a:p>
            <a:pPr>
              <a:spcBef>
                <a:spcPts val="650"/>
              </a:spcBef>
              <a:buClrTx/>
              <a:buFontTx/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double f;</a:t>
            </a:r>
          </a:p>
          <a:p>
            <a:pPr>
              <a:spcBef>
                <a:spcPts val="60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sin(f);  //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we drop the output of sin</a:t>
            </a:r>
          </a:p>
          <a:p>
            <a:pPr>
              <a:spcBef>
                <a:spcPts val="1750"/>
              </a:spcBef>
              <a:buFont typeface="Courier New" pitchFamily="49" charset="0"/>
              <a:buChar char=" "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gcd(10, 20); </a:t>
            </a:r>
          </a:p>
          <a:p>
            <a:pPr>
              <a:spcBef>
                <a:spcPts val="650"/>
              </a:spcBef>
              <a:buFont typeface="Courier New" pitchFamily="49" charset="0"/>
              <a:buChar char=" 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		//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we drop the output of gcd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endParaRPr lang="en-US" sz="28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in functions 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Cast for input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Prototype: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void f(int a, double b);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Call: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f(10.1, 20.2);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Cast for output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Prototype: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int f(int a);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Call: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double d = f(10);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Cast in return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f(int a){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return 10.20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EF45849-979C-49D4-9DDA-0AED0939737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28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1" dur="500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Inline Functions &amp; Macro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35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call using stack has its overhead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2 approaches to reduce the overhead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3200" dirty="0"/>
              <a:t> function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To ask from compiler to compile it as inline, but no guarantee 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inline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f(float x)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Macros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#define PRINT_INT(X)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("%d\n", X)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A9F9C39-4EED-4135-8BE7-357B41C624F8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29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0BD0176-CF06-406E-890C-9630F53682D9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85201FD-0551-44D5-9E3C-9C11F2AA7C3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dirty="0">
                <a:solidFill>
                  <a:srgbClr val="293A83"/>
                </a:solidFill>
              </a:rPr>
              <a:t>Example: GCD</a:t>
            </a:r>
            <a:r>
              <a:rPr lang="en-US" sz="3600" dirty="0">
                <a:solidFill>
                  <a:srgbClr val="293A83"/>
                </a:solidFill>
                <a:cs typeface="B Nazanin" pitchFamily="2" charset="-78"/>
              </a:rPr>
              <a:t> (</a:t>
            </a:r>
            <a:r>
              <a:rPr lang="ar-SA" sz="3600" dirty="0">
                <a:solidFill>
                  <a:srgbClr val="293A83"/>
                </a:solidFill>
                <a:cs typeface="B Nazanin" pitchFamily="2" charset="-78"/>
              </a:rPr>
              <a:t>بزرگترين مقسوم عليه مشترك</a:t>
            </a:r>
            <a:r>
              <a:rPr lang="en-US" sz="3600" dirty="0">
                <a:solidFill>
                  <a:srgbClr val="293A83"/>
                </a:solidFill>
                <a:cs typeface="B Nazanin" pitchFamily="2" charset="-78"/>
              </a:rPr>
              <a:t>)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#define PRINT_INT(x)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("%d\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n",x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inline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b){ </a:t>
            </a:r>
            <a:r>
              <a:rPr lang="en-US" sz="1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/* return </a:t>
            </a:r>
            <a:r>
              <a:rPr lang="en-US" sz="16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of a and b */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temp;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while(b != 0){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temp = a % b;	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b;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endParaRPr lang="en-US" sz="7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20, j = 35, g;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g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("GCD of %d and %d = ",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, j);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PRINT_INT(g);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g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(j,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("GCD of %d and %d = ", j 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PRINT_INT(g);</a:t>
            </a:r>
          </a:p>
          <a:p>
            <a:pPr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7231FA6-A452-42F5-A886-6990B0E9A2C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4C20B4-0E3B-4D01-9BB8-FEA59686ECC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Scope of Variables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9220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Until now, Variables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Are declared in the start of functions</a:t>
            </a:r>
          </a:p>
          <a:p>
            <a:pPr lvl="1">
              <a:spcBef>
                <a:spcPts val="6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700"/>
              <a:t>Are used any where in the function </a:t>
            </a:r>
            <a:r>
              <a:rPr lang="en-US" sz="2700">
                <a:solidFill>
                  <a:srgbClr val="CC0000"/>
                </a:solidFill>
              </a:rPr>
              <a:t>after declaration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Cannot be used outside of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Cannot be used in other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C0000"/>
                </a:solidFill>
              </a:rPr>
              <a:t>Scope</a:t>
            </a:r>
            <a:r>
              <a:rPr lang="en-US" sz="3200"/>
              <a:t> of variable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 range of code that the variable can be used</a:t>
            </a:r>
          </a:p>
          <a:p>
            <a:pPr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/>
              <a:t>Variable </a:t>
            </a:r>
            <a:r>
              <a:rPr lang="en-US" sz="3000">
                <a:solidFill>
                  <a:srgbClr val="CC0000"/>
                </a:solidFill>
              </a:rPr>
              <a:t>cannot </a:t>
            </a:r>
            <a:r>
              <a:rPr lang="en-US" sz="3000"/>
              <a:t>not be used outside of its scope</a:t>
            </a:r>
          </a:p>
          <a:p>
            <a:pPr lvl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/>
              <a:t>Compile 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FEF120A-3028-448A-BFBA-6AC9C5D5B579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Scopes and </a:t>
            </a:r>
            <a:r>
              <a:rPr lang="en-US" sz="4000" dirty="0">
                <a:solidFill>
                  <a:srgbClr val="293A83"/>
                </a:solidFill>
              </a:rPr>
              <a:t>Blocks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Scopes are determined by Blocks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Start with </a:t>
            </a:r>
            <a:r>
              <a:rPr lang="en-US" sz="2800" dirty="0">
                <a:solidFill>
                  <a:srgbClr val="CC0000"/>
                </a:solidFill>
              </a:rPr>
              <a:t>{</a:t>
            </a:r>
            <a:r>
              <a:rPr lang="en-US" sz="2800" dirty="0"/>
              <a:t> and finished by </a:t>
            </a:r>
            <a:r>
              <a:rPr lang="en-US" sz="2800" dirty="0">
                <a:solidFill>
                  <a:srgbClr val="CC0000"/>
                </a:solidFill>
              </a:rPr>
              <a:t>}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Example: statements of a </a:t>
            </a:r>
            <a:r>
              <a:rPr lang="en-US" sz="2800" dirty="0">
                <a:solidFill>
                  <a:srgbClr val="CC0000"/>
                </a:solidFill>
              </a:rPr>
              <a:t>function</a:t>
            </a:r>
            <a:r>
              <a:rPr lang="en-US" sz="2800" dirty="0"/>
              <a:t>, statement of a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800" dirty="0"/>
              <a:t> or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dirty="0"/>
              <a:t>, …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Variables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Can be</a:t>
            </a:r>
            <a:r>
              <a:rPr lang="en-US" sz="2800" dirty="0"/>
              <a:t> declared in a block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Can be</a:t>
            </a:r>
            <a:r>
              <a:rPr lang="en-US" sz="2800" dirty="0"/>
              <a:t> used in the declared block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Cannot be</a:t>
            </a:r>
            <a:r>
              <a:rPr lang="en-US" sz="2800" dirty="0"/>
              <a:t> used outside the declared block</a:t>
            </a:r>
          </a:p>
          <a:p>
            <a:pPr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/>
              <a:t>The declared block is the scope of the variable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C81FA4A-F766-4F96-931F-90CA243E83E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in Blocks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int i;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for(i = 1; i &lt;= 10; i++)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 number;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printf("Enter %d-th number: ", i);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scanf("%d", &amp;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if((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% 2) == 0)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printf("Your number is even\n");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 printf("Your number is odd\n");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/*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 printf("The last number is %d\n", number);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AD40FA7-4572-466A-B337-4FB8A9AAFF7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Nested Scopes/Blocks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18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500"/>
              <a:t>Scopes can be nested</a:t>
            </a:r>
          </a:p>
          <a:p>
            <a:pPr lvl="1">
              <a:lnSpc>
                <a:spcPct val="90000"/>
              </a:lnSpc>
              <a:spcBef>
                <a:spcPts val="8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400"/>
              <a:t>Example: Nested </a:t>
            </a:r>
            <a:r>
              <a:rPr lang="en-US" sz="34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400"/>
              <a:t>, nested </a:t>
            </a:r>
            <a:r>
              <a:rPr lang="en-US" sz="3400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3400"/>
              <a:t>, …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Tx/>
              <a:buSzPct val="85000"/>
              <a:buFontTx/>
              <a:buNone/>
            </a:pPr>
            <a:endParaRPr lang="en-US" sz="1600"/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void main(){ //block 1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int i;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{ //block 2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int j;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{ //block 3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	int k;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int m;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8151E7A-0B7C-4245-BD4B-DFE3EBAD706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in Nested Blocks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All variables from outer block can be used inner blocks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Scope of outer block contains the inner block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Variables in inner block </a:t>
            </a:r>
            <a:r>
              <a:rPr lang="en-US" sz="3200">
                <a:solidFill>
                  <a:srgbClr val="CC0000"/>
                </a:solidFill>
              </a:rPr>
              <a:t>cannot</a:t>
            </a:r>
            <a:r>
              <a:rPr lang="en-US" sz="3200"/>
              <a:t> be used in outer block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Scope of the inner block does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/>
              <a:t> contains the outer block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D5BAF8E-8A3C-453E-8360-27C7A25B7EA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Variables in Nested Blocks: Example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 k;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 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= 0; i &lt; 10; i++){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/* block 1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&gt; 5){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/* block 2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 j = i;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...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while(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&gt; 10){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/* block 3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 l = i;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/*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m = j; compile error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	...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	/*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k = l; compile error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2B47A04-E3E2-4254-959C-7FFF3804E45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Same Variables in Nested Block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/>
              <a:t>If a variable in inner block has the same identifier of a variable in outer block</a:t>
            </a:r>
          </a:p>
          <a:p>
            <a:pPr lvl="1"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/>
              <a:t>The inner variable </a:t>
            </a:r>
            <a:r>
              <a:rPr lang="en-US" sz="2200" dirty="0">
                <a:solidFill>
                  <a:srgbClr val="CC0000"/>
                </a:solidFill>
              </a:rPr>
              <a:t>hides</a:t>
            </a:r>
            <a:r>
              <a:rPr lang="en-US" sz="2200" dirty="0"/>
              <a:t> the outer variable</a:t>
            </a:r>
          </a:p>
          <a:p>
            <a:pPr lvl="1"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/>
              <a:t>Changing inner variables </a:t>
            </a:r>
            <a:r>
              <a:rPr lang="en-US" sz="2200" dirty="0">
                <a:solidFill>
                  <a:srgbClr val="CC0000"/>
                </a:solidFill>
              </a:rPr>
              <a:t>does not</a:t>
            </a:r>
            <a:r>
              <a:rPr lang="en-US" sz="2200" dirty="0"/>
              <a:t> change outer variable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j = 20, </a:t>
            </a:r>
            <a:r>
              <a:rPr lang="en-US" sz="23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10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("outer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= %d, %d\n",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while(…){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100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j = 200;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("inner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= %d, %d\n",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35000"/>
              <a:buFontTx/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("outer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= %d, %d\n",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23728" y="3064892"/>
            <a:ext cx="4464496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</a:rPr>
              <a:t>Do NOT Use It!!!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CD4F61E-1A22-4E9C-8E89-F43894DB118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39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Local Variables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All variables defined in a function are the </a:t>
            </a:r>
            <a:r>
              <a:rPr lang="en-US" sz="2800" dirty="0">
                <a:solidFill>
                  <a:srgbClr val="CC0000"/>
                </a:solidFill>
              </a:rPr>
              <a:t>local variable</a:t>
            </a:r>
            <a:r>
              <a:rPr lang="en-US" sz="2800" dirty="0"/>
              <a:t> of the function</a:t>
            </a:r>
          </a:p>
          <a:p>
            <a:pPr>
              <a:lnSpc>
                <a:spcPct val="9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/>
              <a:t>Can </a:t>
            </a:r>
            <a:r>
              <a:rPr lang="en-US" sz="2600" dirty="0">
                <a:solidFill>
                  <a:srgbClr val="CC0000"/>
                </a:solidFill>
              </a:rPr>
              <a:t>ONLY</a:t>
            </a:r>
            <a:r>
              <a:rPr lang="en-US" sz="2600" dirty="0"/>
              <a:t> be used in the function, not other functions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(void){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float f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	/* These are local variables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10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; /* 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, why?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 = 0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;  /* 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, why?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5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4536F1-29C0-4777-93D3-75A80054C09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35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Until now, we learned to develop simple algorithms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Interactions, Mathematics, Decisions, and Loops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Real problems: very complex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Compressing a file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Calculator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Games, MS Word, Firefox, …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Cannot be developed at once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Divide the problem into smaller sub-problems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Solve the sub-problems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Put the solutions altogether to get the final solution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Modular </a:t>
            </a:r>
            <a:r>
              <a:rPr lang="en-US" sz="2800">
                <a:solidFill>
                  <a:srgbClr val="CC0000"/>
                </a:solidFill>
              </a:rPr>
              <a:t>programming</a:t>
            </a:r>
            <a:r>
              <a:rPr lang="en-US" sz="280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3DC105A-E6B4-4D05-96E0-A26AD020A567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Global/External Variables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0675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Global variables are defined outside of all functions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Global variables are </a:t>
            </a:r>
            <a:r>
              <a:rPr lang="en-US" sz="2800" i="1" dirty="0">
                <a:solidFill>
                  <a:srgbClr val="C00000"/>
                </a:solidFill>
              </a:rPr>
              <a:t>initialized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to </a:t>
            </a:r>
            <a:r>
              <a:rPr lang="en-US" sz="2800" dirty="0"/>
              <a:t>zero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Global variables are available to all subsequent functions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void f(){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0; // compile error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void g(){</a:t>
            </a: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; // g can use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A0AF34F-E4C9-44A4-9E3C-83A49CCB6C1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Global/External Variables: Example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float f; 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(void){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%d \n",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("f = %f \n",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f1(){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("%d",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f = 1000;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		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f1();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019800" y="4419600"/>
            <a:ext cx="25908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0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 = 1000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8BA7EE7-A0DF-48FF-9FBD-1575AB83714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6979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600">
                <a:solidFill>
                  <a:srgbClr val="293A83"/>
                </a:solidFill>
              </a:rPr>
              <a:t>Parameter Passing by Global Variables: my_fabs  (V.3)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double x;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sz="24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my_fabs(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x = (x &gt; 0) ? x : -1 * x;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double b, d = -10;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x = d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my_fabs();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b = x;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printf("b  = %f\n", b);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076056" y="2894887"/>
            <a:ext cx="3897560" cy="246439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200" dirty="0">
                <a:solidFill>
                  <a:srgbClr val="CC0000"/>
                </a:solidFill>
              </a:rPr>
              <a:t>Don’t use this method. Parameters should be passed by input parameter list.</a:t>
            </a:r>
          </a:p>
          <a:p>
            <a:pPr>
              <a:buClrTx/>
              <a:buFontTx/>
              <a:buNone/>
            </a:pPr>
            <a:endParaRPr lang="en-US" sz="2200" dirty="0">
              <a:solidFill>
                <a:srgbClr val="CC0000"/>
              </a:solidFill>
            </a:endParaRPr>
          </a:p>
          <a:p>
            <a:pPr>
              <a:buClrTx/>
              <a:buFontTx/>
              <a:buNone/>
            </a:pPr>
            <a:r>
              <a:rPr lang="en-US" sz="2200" dirty="0">
                <a:solidFill>
                  <a:srgbClr val="00B050"/>
                </a:solidFill>
              </a:rPr>
              <a:t>Global variable are used to define (large) variables that are used in many functions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9964270-626F-42AB-9331-4EE51BBDEB9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D6A4695-1FF2-4688-B91A-C1C02F674CE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Storage class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How memory is allocated for the variable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Until when the variable exists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How it is initialized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Storage classes in C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Automatic </a:t>
            </a:r>
            <a:r>
              <a:rPr lang="en-US" sz="2800" dirty="0">
                <a:cs typeface="B Nazanin" pitchFamily="2" charset="-78"/>
              </a:rPr>
              <a:t>(</a:t>
            </a:r>
            <a:r>
              <a:rPr lang="ar-SA" sz="2800" b="1" dirty="0">
                <a:cs typeface="B Nazanin" pitchFamily="2" charset="-78"/>
              </a:rPr>
              <a:t>اتوماتيك</a:t>
            </a:r>
            <a:r>
              <a:rPr lang="en-US" sz="2800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External </a:t>
            </a:r>
            <a:r>
              <a:rPr lang="en-US" sz="2800" dirty="0">
                <a:cs typeface="B Nazanin" pitchFamily="2" charset="-78"/>
              </a:rPr>
              <a:t>(</a:t>
            </a:r>
            <a:r>
              <a:rPr lang="ar-SA" sz="2800" b="1" dirty="0">
                <a:cs typeface="B Nazanin" pitchFamily="2" charset="-78"/>
              </a:rPr>
              <a:t>خارجي</a:t>
            </a:r>
            <a:r>
              <a:rPr lang="en-US" sz="2800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Static</a:t>
            </a:r>
            <a:r>
              <a:rPr lang="en-US" sz="2800" dirty="0">
                <a:cs typeface="B Nazanin" pitchFamily="2" charset="-78"/>
              </a:rPr>
              <a:t> (</a:t>
            </a:r>
            <a:r>
              <a:rPr lang="ar-SA" sz="2800" b="1" dirty="0">
                <a:cs typeface="B Nazanin" pitchFamily="2" charset="-78"/>
              </a:rPr>
              <a:t>ايستا</a:t>
            </a:r>
            <a:r>
              <a:rPr lang="en-US" sz="2800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Register</a:t>
            </a:r>
            <a:r>
              <a:rPr lang="en-US" sz="2800" dirty="0">
                <a:cs typeface="B Nazanin" pitchFamily="2" charset="-78"/>
              </a:rPr>
              <a:t> (</a:t>
            </a:r>
            <a:r>
              <a:rPr lang="ar-SA" sz="2800" b="1" dirty="0">
                <a:cs typeface="B Nazanin" pitchFamily="2" charset="-78"/>
              </a:rPr>
              <a:t>ثبات</a:t>
            </a:r>
            <a:r>
              <a:rPr lang="en-US" sz="2800" dirty="0">
                <a:cs typeface="B Nazanin" pitchFamily="2" charset="-78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3735FA5-9244-4743-A858-BFB63F7811B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Automatic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9067800" cy="634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All local variables are automatic by default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Input parameters of a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Variables defined inside a function/block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Keyword “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2800" dirty="0"/>
              <a:t>” is optional before them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Generated at the </a:t>
            </a:r>
            <a:r>
              <a:rPr lang="en-US" sz="3200" dirty="0">
                <a:solidFill>
                  <a:srgbClr val="CC0000"/>
                </a:solidFill>
              </a:rPr>
              <a:t>start of each run of the block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Destroyed at the </a:t>
            </a:r>
            <a:r>
              <a:rPr lang="en-US" sz="3200" dirty="0">
                <a:solidFill>
                  <a:srgbClr val="CC0000"/>
                </a:solidFill>
              </a:rPr>
              <a:t>end of each run of the block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Are not initialized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F90EC01-CA81-49A1-8A0E-E9ADDB2F451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External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8382000" cy="614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All global variables are external by default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Are initialized by 0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Are generated when program starts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Are destroyed when program finishes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Usage of keyword “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sz="3200" dirty="0"/>
              <a:t>”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To use global variables in other files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To use global variables before definition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To emphasize that variable is global 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dirty="0"/>
              <a:t>This usage is optional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993D96B-A0D3-471A-9596-0EA6E0F4958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Static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51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Keyword “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3200" dirty="0"/>
              <a:t>” comes before them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For local variables: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1) Generated in </a:t>
            </a:r>
            <a:r>
              <a:rPr lang="en-US" sz="3200" dirty="0">
                <a:solidFill>
                  <a:srgbClr val="CC0000"/>
                </a:solidFill>
              </a:rPr>
              <a:t>the first run of the block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2) Destroyed </a:t>
            </a:r>
            <a:r>
              <a:rPr lang="en-US" sz="3200" dirty="0">
                <a:solidFill>
                  <a:srgbClr val="CC0000"/>
                </a:solidFill>
              </a:rPr>
              <a:t>when program finishes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3) Initialized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If no value </a:t>
            </a:r>
            <a:r>
              <a:rPr lang="en-US" sz="2800" dirty="0">
                <a:latin typeface="Wingdings" pitchFamily="2" charset="2"/>
              </a:rPr>
              <a:t></a:t>
            </a:r>
            <a:r>
              <a:rPr lang="en-US" sz="2800" dirty="0"/>
              <a:t> initialized by 0</a:t>
            </a:r>
          </a:p>
          <a:p>
            <a:pPr lvl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Only initialized in the first run of the block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 lvl="1">
              <a:lnSpc>
                <a:spcPct val="90000"/>
              </a:lnSpc>
              <a:spcBef>
                <a:spcPts val="700"/>
              </a:spcBef>
              <a:buClrTx/>
              <a:buSzPct val="85000"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D350987-2FF2-43BE-BE50-98FC2F48548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Static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Keyword “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3200" dirty="0"/>
              <a:t>” comes before them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For global variables: 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1) Generated </a:t>
            </a:r>
            <a:r>
              <a:rPr lang="en-US" sz="3200" dirty="0">
                <a:solidFill>
                  <a:srgbClr val="CC0000"/>
                </a:solidFill>
              </a:rPr>
              <a:t>when program starts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2) Destroyed </a:t>
            </a:r>
            <a:r>
              <a:rPr lang="en-US" sz="3200" dirty="0">
                <a:solidFill>
                  <a:srgbClr val="CC0000"/>
                </a:solidFill>
              </a:rPr>
              <a:t>when program finishes</a:t>
            </a:r>
          </a:p>
          <a:p>
            <a:pPr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3) Always initialized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If no value </a:t>
            </a:r>
            <a:r>
              <a:rPr lang="en-US" sz="2800" dirty="0">
                <a:latin typeface="Wingdings" pitchFamily="2" charset="2"/>
              </a:rPr>
              <a:t></a:t>
            </a:r>
            <a:r>
              <a:rPr lang="en-US" sz="2800" dirty="0"/>
              <a:t> initialized by 0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i="1" dirty="0">
                <a:solidFill>
                  <a:srgbClr val="C00000"/>
                </a:solidFill>
              </a:rPr>
              <a:t>4) Is not accessible for other files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Tx/>
              <a:buSzPct val="85000"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955BC2-E910-42C2-A7E3-0C6750A3BFE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49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Register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Keyword “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en-US" sz="3200" dirty="0"/>
              <a:t>” comes before them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Can be used for local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Compiler tries to allocated the variable in registers of CPU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But does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guaranteed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Registers are very fast and small memories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Improve performance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BD26C66-0E07-45CB-BEB4-E3F1EC0F4884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Modular programming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Solving a large and complex problem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Design the overall algorithm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Some portions are </a:t>
            </a:r>
            <a:r>
              <a:rPr lang="en-US" sz="3200" dirty="0">
                <a:solidFill>
                  <a:srgbClr val="CC0000"/>
                </a:solidFill>
              </a:rPr>
              <a:t>black-box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We </a:t>
            </a:r>
            <a:r>
              <a:rPr lang="en-US" sz="2800" dirty="0" smtClean="0"/>
              <a:t>know </a:t>
            </a:r>
            <a:r>
              <a:rPr lang="en-US" sz="2800" dirty="0" smtClean="0">
                <a:solidFill>
                  <a:srgbClr val="C00000"/>
                </a:solidFill>
              </a:rPr>
              <a:t>what</a:t>
            </a:r>
            <a:r>
              <a:rPr lang="en-US" sz="2800" dirty="0" smtClean="0"/>
              <a:t> each box does</a:t>
            </a:r>
            <a:endParaRPr lang="en-US" sz="2800" dirty="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But we don't worry </a:t>
            </a:r>
            <a:r>
              <a:rPr lang="en-US" sz="2800" dirty="0">
                <a:solidFill>
                  <a:srgbClr val="C00000"/>
                </a:solidFill>
              </a:rPr>
              <a:t>how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Later, we think about the black-boxes and develop them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Black-boxes are implemented by </a:t>
            </a:r>
            <a:r>
              <a:rPr lang="en-US" sz="3200" dirty="0">
                <a:solidFill>
                  <a:srgbClr val="CC0000"/>
                </a:solidFill>
              </a:rPr>
              <a:t>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4C1384-F086-4F6A-9BB3-A9E51F78A8A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Classes, Auto: Examples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10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i2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i3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d2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d3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US" sz="3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All variables (</a:t>
            </a:r>
            <a:r>
              <a:rPr lang="en-US" sz="3000" dirty="0" err="1"/>
              <a:t>i</a:t>
            </a:r>
            <a:r>
              <a:rPr lang="en-US" sz="3000" dirty="0"/>
              <a:t>, d, i2, i3, d2, d3) are </a:t>
            </a:r>
            <a:r>
              <a:rPr lang="en-US" sz="3000" dirty="0">
                <a:solidFill>
                  <a:srgbClr val="CC0000"/>
                </a:solidFill>
              </a:rPr>
              <a:t>auto</a:t>
            </a:r>
            <a:r>
              <a:rPr lang="en-US" sz="3000" dirty="0"/>
              <a:t> variables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endParaRPr lang="en-US" sz="3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88759B5-426C-4AEC-A6A3-93F9E00DFD9B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Storage Classes, Extern: Examples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23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10, j = 20;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print(void){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%d, j = %d\n",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	//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refers the global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j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	 			// j is new variable 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print();	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1000;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j = 2000;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print();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962400" y="4171950"/>
            <a:ext cx="1828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>
                <a:solidFill>
                  <a:srgbClr val="0033CC"/>
                </a:solidFill>
              </a:rPr>
              <a:t>i = 10, j = 20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962400" y="5283200"/>
            <a:ext cx="2057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>
                <a:solidFill>
                  <a:srgbClr val="0033CC"/>
                </a:solidFill>
              </a:rPr>
              <a:t>i = 1000, j = 20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D50C82-2A9D-4C83-AF6C-27CB62CE5874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Storage Classes: Examples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void func(void){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int j;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printf("i = %d \n", 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printf("j = %d \n", 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5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20;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func();		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func();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30; 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func();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50"/>
              </a:spcBef>
              <a:buClrTx/>
              <a:buFontTx/>
              <a:buNone/>
            </a:pPr>
            <a:r>
              <a:rPr lang="en-US" sz="25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019800" y="4114800"/>
            <a:ext cx="16764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i = 0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i = 20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i = 30</a:t>
            </a:r>
          </a:p>
          <a:p>
            <a:pPr>
              <a:buClrTx/>
              <a:buFontTx/>
              <a:buNone/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C0F998A-5FC3-470C-AA07-50176FA6A6A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Storage Classes, Static: Examples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void func(void){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int j;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static int i;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printf("i = %d \n",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printf("j = %d \n",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20;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func();		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func();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/* i = 30; 	compile error, why? */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func();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7391400" y="4022725"/>
            <a:ext cx="12192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20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20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03E7DC-A7B1-420D-B063-F74AEC9686A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Storage Classes, Static: Examples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0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void func(void){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int j;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static int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i = 10;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printf("i = %d \n",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printf("j = %d \n",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20;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func();		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func();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477000" y="4495800"/>
            <a:ext cx="1143000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10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i = 20</a:t>
            </a:r>
          </a:p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2000">
                <a:solidFill>
                  <a:srgbClr val="0033CC"/>
                </a:solidFill>
              </a:rPr>
              <a:t>j = </a:t>
            </a:r>
            <a:r>
              <a:rPr lang="en-US" sz="2000">
                <a:solidFill>
                  <a:srgbClr val="0033CC"/>
                </a:solidFill>
              </a:rPr>
              <a:t>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B968771-2FA8-4116-B64F-9B48ABA353A2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Storage Classes, Register: Examples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endParaRPr lang="en-US" sz="3000"/>
          </a:p>
          <a:p>
            <a:pPr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register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 int i;</a:t>
            </a:r>
          </a:p>
          <a:p>
            <a:pPr>
              <a:spcBef>
                <a:spcPts val="575"/>
              </a:spcBef>
              <a:buClrTx/>
              <a:buFontTx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for(i = 0; i &lt; 100; i++)</a:t>
            </a:r>
          </a:p>
          <a:p>
            <a:pPr>
              <a:spcBef>
                <a:spcPts val="575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DB93CE-AB1A-4877-B4FD-D92BA64F3DD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C9EF85D-A76F-47CF-8BF4-60020CFB681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How to use functions: Example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37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An Example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 err="1"/>
              <a:t>Goldbach’s</a:t>
            </a:r>
            <a:r>
              <a:rPr lang="en-US" sz="2800" dirty="0"/>
              <a:t> Conjecture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Any even number larger than 2 can be expressed as sum of two prim numbers</a:t>
            </a:r>
          </a:p>
          <a:p>
            <a:pPr lvl="1">
              <a:spcBef>
                <a:spcPts val="250"/>
              </a:spcBef>
              <a:buClrTx/>
              <a:buSzPct val="85000"/>
              <a:buFontTx/>
              <a:buNone/>
            </a:pP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It is not proved yet!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1,000,000$ to proof ;-)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Write a program that takes a set numbers which ends by 0 and checks correctness of the conjecture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11CEF16-9BAE-4ED7-952A-B61EBE20766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Main Overall Algorithm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endParaRPr lang="en-US" sz="3000" dirty="0"/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While(number is not zero)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if(number &gt;= 2 and even)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	Check </a:t>
            </a:r>
            <a:r>
              <a:rPr lang="en-US" sz="3000" dirty="0" err="1"/>
              <a:t>Goldbach’s</a:t>
            </a:r>
            <a:r>
              <a:rPr lang="en-US" sz="3000" dirty="0"/>
              <a:t> Conjecture 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else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	Print some message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		read next number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5547698" y="4628728"/>
            <a:ext cx="3272774" cy="1008112"/>
          </a:xfrm>
          <a:prstGeom prst="wedgeRectCallout">
            <a:avLst>
              <a:gd name="adj1" fmla="val -104199"/>
              <a:gd name="adj2" fmla="val -179377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This is a module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It is a black-box in this step 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FCB1B3-BF4E-47C3-843E-168D2FB8DE6B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59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Check Goldbach’s Conjecture Algorithm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500" b="1" dirty="0"/>
              <a:t>Algorithm:</a:t>
            </a:r>
            <a:r>
              <a:rPr lang="en-US" sz="2500" dirty="0"/>
              <a:t> </a:t>
            </a:r>
            <a:r>
              <a:rPr lang="en-US" sz="2800" dirty="0" err="1"/>
              <a:t>Goldbach</a:t>
            </a:r>
            <a:r>
              <a:rPr lang="en-US" sz="2800" dirty="0"/>
              <a:t> 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b="1" dirty="0"/>
              <a:t>Input:</a:t>
            </a:r>
            <a:r>
              <a:rPr lang="en-US" sz="2500" dirty="0"/>
              <a:t> n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b="1" dirty="0"/>
              <a:t>Output:</a:t>
            </a:r>
            <a:r>
              <a:rPr lang="en-US" sz="2500" dirty="0"/>
              <a:t> 0 if conjecture is incorrect else 1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2500" dirty="0"/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for(</a:t>
            </a:r>
            <a:r>
              <a:rPr lang="en-US" sz="2500" dirty="0" err="1"/>
              <a:t>i</a:t>
            </a:r>
            <a:r>
              <a:rPr lang="en-US" sz="2500" dirty="0"/>
              <a:t> from 2 to n/2)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	j = n – </a:t>
            </a:r>
            <a:r>
              <a:rPr lang="en-US" sz="2500" dirty="0" err="1"/>
              <a:t>i</a:t>
            </a:r>
            <a:endParaRPr lang="en-US" sz="2500" dirty="0"/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	if(</a:t>
            </a:r>
            <a:r>
              <a:rPr lang="en-US" sz="2500" dirty="0" err="1">
                <a:solidFill>
                  <a:srgbClr val="CC0000"/>
                </a:solidFill>
              </a:rPr>
              <a:t>is_prime</a:t>
            </a:r>
            <a:r>
              <a:rPr lang="en-US" sz="2500" dirty="0"/>
              <a:t>(j))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		conjecture is correct 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2500" dirty="0"/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dirty="0"/>
              <a:t>	</a:t>
            </a:r>
            <a:r>
              <a:rPr lang="en-US" sz="2500" dirty="0" err="1"/>
              <a:t>i</a:t>
            </a:r>
            <a:r>
              <a:rPr lang="en-US" sz="2500" dirty="0"/>
              <a:t> = </a:t>
            </a:r>
            <a:r>
              <a:rPr lang="en-US" sz="2500" dirty="0" err="1">
                <a:solidFill>
                  <a:srgbClr val="CC0000"/>
                </a:solidFill>
              </a:rPr>
              <a:t>next_prime_number</a:t>
            </a:r>
            <a:r>
              <a:rPr lang="en-US" sz="2500" dirty="0"/>
              <a:t>(</a:t>
            </a:r>
            <a:r>
              <a:rPr lang="en-US" sz="2500" dirty="0" err="1"/>
              <a:t>i</a:t>
            </a:r>
            <a:r>
              <a:rPr lang="en-US" sz="2500" dirty="0"/>
              <a:t>)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endParaRPr lang="en-US" sz="2600" dirty="0"/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Conjecture is incorrect 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5578801" y="3861048"/>
            <a:ext cx="3272774" cy="1008112"/>
          </a:xfrm>
          <a:prstGeom prst="wedgeRectCallout">
            <a:avLst>
              <a:gd name="adj1" fmla="val -141047"/>
              <a:gd name="adj2" fmla="val -68955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This is a module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It is a black-box in this step 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580112" y="3865714"/>
            <a:ext cx="3272774" cy="1008112"/>
          </a:xfrm>
          <a:prstGeom prst="wedgeRectCallout">
            <a:avLst>
              <a:gd name="adj1" fmla="val -128494"/>
              <a:gd name="adj2" fmla="val 25693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This is a module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It is a black-box in this step 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E4AD570-0FC8-4A6E-89B0-9753CFEB0BF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240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Modular programming: Advantages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Easy to develop and understand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smtClean="0"/>
              <a:t>Reusability</a:t>
            </a:r>
            <a:endParaRPr lang="en-US" sz="3200" dirty="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Something is used frequently </a:t>
            </a:r>
          </a:p>
          <a:p>
            <a:pPr lvl="2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Mathematic: Square, Power, Sin, …</a:t>
            </a:r>
          </a:p>
          <a:p>
            <a:pPr lvl="2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Programming: Printing, Reading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Develop it </a:t>
            </a:r>
            <a:r>
              <a:rPr lang="en-US" sz="2800" dirty="0">
                <a:solidFill>
                  <a:srgbClr val="CC0000"/>
                </a:solidFill>
              </a:rPr>
              <a:t>one time</a:t>
            </a:r>
            <a:r>
              <a:rPr lang="en-US" sz="2800" dirty="0"/>
              <a:t>, use it </a:t>
            </a:r>
            <a:r>
              <a:rPr lang="en-US" sz="2800" dirty="0">
                <a:solidFill>
                  <a:srgbClr val="CC0000"/>
                </a:solidFill>
              </a:rPr>
              <a:t>many times</a:t>
            </a:r>
            <a:r>
              <a:rPr lang="en-US" sz="2800" dirty="0"/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Many peoples can work on different parts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smtClean="0"/>
              <a:t>Each </a:t>
            </a:r>
            <a:r>
              <a:rPr lang="en-US" sz="3200" dirty="0"/>
              <a:t>module can be tested and debugged separately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C5A7BC9-66BC-408B-A115-4AA8F94336F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is_prime algorithm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n-US" sz="2900" b="1" dirty="0"/>
              <a:t>Algorithm:</a:t>
            </a:r>
            <a:r>
              <a:rPr lang="en-US" sz="2900" dirty="0"/>
              <a:t> </a:t>
            </a:r>
            <a:r>
              <a:rPr lang="en-US" sz="3200" dirty="0" err="1"/>
              <a:t>is_prime</a:t>
            </a:r>
            <a:r>
              <a:rPr lang="en-US" sz="3200" dirty="0"/>
              <a:t> 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b="1" dirty="0"/>
              <a:t>Input:</a:t>
            </a:r>
            <a:r>
              <a:rPr lang="en-US" sz="2900" dirty="0"/>
              <a:t> n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b="1" dirty="0"/>
              <a:t>Output:</a:t>
            </a:r>
            <a:r>
              <a:rPr lang="en-US" sz="2900" dirty="0"/>
              <a:t> 1 if n is prime else 0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endParaRPr lang="en-US" sz="2900" dirty="0"/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dirty="0"/>
              <a:t>for(</a:t>
            </a:r>
            <a:r>
              <a:rPr lang="en-US" sz="2900" dirty="0" err="1"/>
              <a:t>i</a:t>
            </a:r>
            <a:r>
              <a:rPr lang="en-US" sz="2900" dirty="0"/>
              <a:t> from 2 to </a:t>
            </a:r>
            <a:r>
              <a:rPr lang="en-US" sz="2900" dirty="0" err="1"/>
              <a:t>sqrt</a:t>
            </a:r>
            <a:r>
              <a:rPr lang="en-US" sz="2900" dirty="0"/>
              <a:t>(n))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dirty="0"/>
              <a:t>	if(n % </a:t>
            </a:r>
            <a:r>
              <a:rPr lang="en-US" sz="2900" dirty="0" err="1"/>
              <a:t>i</a:t>
            </a:r>
            <a:r>
              <a:rPr lang="en-US" sz="2900" dirty="0"/>
              <a:t> == 0)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r>
              <a:rPr lang="en-US" sz="2900" dirty="0"/>
              <a:t>		n is not prime </a:t>
            </a:r>
          </a:p>
          <a:p>
            <a:pPr>
              <a:spcBef>
                <a:spcPts val="725"/>
              </a:spcBef>
              <a:buClrTx/>
              <a:buFontTx/>
              <a:buNone/>
            </a:pPr>
            <a:endParaRPr lang="en-US" sz="2900" dirty="0"/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dirty="0"/>
              <a:t>n is prime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9E1B765-A4F3-4899-BB25-9EF956EE9FE4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next_prime_number algorithm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500" b="1" dirty="0"/>
              <a:t>Algorithm:</a:t>
            </a:r>
            <a:r>
              <a:rPr lang="en-US" sz="2500" dirty="0"/>
              <a:t> </a:t>
            </a:r>
            <a:r>
              <a:rPr lang="en-US" sz="2800" dirty="0" err="1"/>
              <a:t>next_prime_number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b="1" dirty="0"/>
              <a:t>Input:</a:t>
            </a:r>
            <a:r>
              <a:rPr lang="en-US" sz="2500" dirty="0"/>
              <a:t> n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500" b="1" dirty="0"/>
              <a:t>Output:</a:t>
            </a:r>
            <a:r>
              <a:rPr lang="en-US" sz="2500" dirty="0"/>
              <a:t> prime number 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2500" dirty="0"/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if n is 2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output is 3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else 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do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	n = n + 2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while(</a:t>
            </a:r>
            <a:r>
              <a:rPr lang="en-US" sz="2600" dirty="0" err="1">
                <a:solidFill>
                  <a:srgbClr val="CC0000"/>
                </a:solidFill>
              </a:rPr>
              <a:t>is_prime</a:t>
            </a:r>
            <a:r>
              <a:rPr lang="en-US" sz="2600" dirty="0"/>
              <a:t>(n) == 0)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/>
              <a:t>	output is 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EC8EA42-BC11-47EB-A924-5CCDB270A1F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Putting them altogether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int is_prime(int n){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int next_prime_number(int n){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int check_Goldbach(int n){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endParaRPr lang="en-US" sz="12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525"/>
              </a:spcBef>
              <a:buClrTx/>
              <a:buFontTx/>
              <a:buNone/>
            </a:pPr>
            <a:r>
              <a:rPr lang="en-US" sz="2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A9A38DE-46FF-429D-88F9-097440FF40C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Passing input parameters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Producing output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Scope of variables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Storage Class of variables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Function usage example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FECB8D-FD9C-4704-BE43-2DC9870BC9FA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/>
              <a:t>Iteration vs. Recursion 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/>
              <a:t>Factorial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200"/>
              <a:t>n! = n x n-1 x … x 2 x 1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200"/>
              <a:t>n! = n x (n-1) !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/>
              <a:t>GCD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200"/>
              <a:t>GCD(a, b) = Euclidean Algorithm 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200"/>
              <a:t>GCD(a, b) = GCD(b, a mod b)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D95360F-B59D-4708-8051-0FCA0BBFAAB9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Original problem can be solved by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Solving a </a:t>
            </a:r>
            <a:r>
              <a:rPr lang="en-US" sz="2800">
                <a:solidFill>
                  <a:srgbClr val="CC0000"/>
                </a:solidFill>
              </a:rPr>
              <a:t>similar</a:t>
            </a:r>
            <a:r>
              <a:rPr lang="en-US" sz="2800"/>
              <a:t> but </a:t>
            </a:r>
            <a:r>
              <a:rPr lang="en-US" sz="2800">
                <a:solidFill>
                  <a:srgbClr val="CC0000"/>
                </a:solidFill>
              </a:rPr>
              <a:t>simpler</a:t>
            </a:r>
            <a:r>
              <a:rPr lang="en-US" sz="2800"/>
              <a:t> problem (recursion)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(n-1)! in factorial, GCD(b, b mod a)</a:t>
            </a:r>
          </a:p>
          <a:p>
            <a:pPr lvl="1">
              <a:spcBef>
                <a:spcPts val="325"/>
              </a:spcBef>
              <a:buClrTx/>
              <a:buSzPct val="85000"/>
              <a:buFontTx/>
              <a:buNone/>
            </a:pPr>
            <a:endParaRPr lang="en-US" sz="13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There is a simple (</a:t>
            </a:r>
            <a:r>
              <a:rPr lang="en-US" sz="3200">
                <a:solidFill>
                  <a:srgbClr val="CC0000"/>
                </a:solidFill>
              </a:rPr>
              <a:t>basic</a:t>
            </a:r>
            <a:r>
              <a:rPr lang="en-US" sz="3200"/>
              <a:t>) problem which we can solve it directly (without recursion)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Factorial: 1! = 1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GCD: b == 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C8DDF7C-A654-402A-8294-2A1B376A9300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Recursion in C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Recursive Algorithm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An algorithm uses itself to solve the problem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There is a basic problem with known solution </a:t>
            </a:r>
          </a:p>
          <a:p>
            <a:pPr lvl="1">
              <a:spcBef>
                <a:spcPts val="250"/>
              </a:spcBef>
              <a:buClrTx/>
              <a:buSzPct val="85000"/>
              <a:buFontTx/>
              <a:buNone/>
            </a:pPr>
            <a:endParaRPr lang="en-US" sz="1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Recursive Algorithms are implemented by </a:t>
            </a:r>
            <a:r>
              <a:rPr lang="en-US" sz="3200">
                <a:solidFill>
                  <a:srgbClr val="CC0000"/>
                </a:solidFill>
              </a:rPr>
              <a:t>recursive functions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Recursive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 function which calls itself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There is a condition that it does not call itself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DB8016-13A6-444F-922C-1419FAF982D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678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factorial(int n){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int res, tmp;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if(n == 1)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	/* The basic problem */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	res = 1;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	 /* recursive call */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	tmp = factorial(n - 1);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	res = n * tmp;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return res;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int i = 4;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int fac = factorial(i);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printf("%d! = %d\n", i, fac);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5148064" y="425450"/>
            <a:ext cx="3767336" cy="47923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براي محاسبه فاكتوريل</a:t>
            </a:r>
            <a:r>
              <a:rPr lang="hi-IN" sz="2500" dirty="0">
                <a:cs typeface="Zar" pitchFamily="2" charset="-78"/>
              </a:rPr>
              <a:t> 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71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71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716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716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716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716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716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716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716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0" dur="500"/>
                                        <p:tgtEl>
                                          <p:spTgt spid="716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FB37C7B-41C3-498D-8D04-4FFE83E63448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3405188" y="1066800"/>
          <a:ext cx="2005012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7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1066800"/>
                        <a:ext cx="2005012" cy="5257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D3B26E-128F-4ED2-AC90-A0602C9713A4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69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 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3429000" y="1066800"/>
          <a:ext cx="2000250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1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066800"/>
                        <a:ext cx="2000250" cy="5246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F747F8E-091F-484E-A2D1-DD9EEDE5D961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Functions in C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Functions in mathematics</a:t>
            </a:r>
          </a:p>
          <a:p>
            <a:pPr lvl="1">
              <a:spcBef>
                <a:spcPts val="7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</a:pPr>
            <a:r>
              <a:rPr lang="en-US" sz="2800" dirty="0"/>
              <a:t>z = f(</a:t>
            </a:r>
            <a:r>
              <a:rPr lang="en-US" sz="2800" dirty="0" err="1"/>
              <a:t>x,y</a:t>
            </a:r>
            <a:r>
              <a:rPr lang="en-US" sz="2800" dirty="0"/>
              <a:t>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Functions in C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Queries</a:t>
            </a:r>
            <a:r>
              <a:rPr lang="en-US" sz="2800" dirty="0"/>
              <a:t>: Return a value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sin(),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spcBef>
                <a:spcPts val="450"/>
              </a:spcBef>
              <a:buClrTx/>
              <a:buSzPct val="75000"/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Commands</a:t>
            </a:r>
            <a:r>
              <a:rPr lang="en-US" sz="2800" dirty="0"/>
              <a:t>: do some tasks, do not return any value or we don’t use the value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(...)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(...)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05F67E2-A998-4390-86FB-D7BC16E52E8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3352800" y="1066800"/>
          <a:ext cx="2000250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6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66800"/>
                        <a:ext cx="2000250" cy="5246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D2AE47F-B2BF-47E9-A902-46B759ED0C7F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3352800" y="1066800"/>
          <a:ext cx="2000250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0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66800"/>
                        <a:ext cx="2000250" cy="5246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AA709F-13E8-4C3C-92FB-640404C793BC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Function Call Graph + Stacks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3352800" y="1066800"/>
          <a:ext cx="2000250" cy="52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4" r:id="rId4" imgW="1666800" imgH="4366800" progId="">
                  <p:embed/>
                </p:oleObj>
              </mc:Choice>
              <mc:Fallback>
                <p:oleObj r:id="rId4" imgW="1666800" imgH="4366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66800"/>
                        <a:ext cx="2000250" cy="52466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ADAE993-DD3D-48C3-8124-5AA7CAC11CE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Examples 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18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500"/>
              <a:t>Recursive version of GCD?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/>
          </a:p>
          <a:p>
            <a:pPr>
              <a:spcBef>
                <a:spcPts val="218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500"/>
              <a:t>Recursive version of Fibonacci numbers</a:t>
            </a:r>
          </a:p>
          <a:p>
            <a:pPr lvl="1">
              <a:spcBef>
                <a:spcPts val="7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/>
              <a:t>Fibonacci numbers</a:t>
            </a:r>
          </a:p>
          <a:p>
            <a:pPr lvl="2">
              <a:spcBef>
                <a:spcPts val="7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3000"/>
              <a:t>1, 1, 2, 3, 5, 8, ...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/>
              <a:t>Print digits: left-to-right and right-to-left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endParaRPr lang="en-US" sz="36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F6A63B-E1AC-4658-90F5-81FB77EE4DDE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67976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GCD(int a, int b){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if(b == 0)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return a;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return GCD(b, a % b);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printf("GCD(1, 10) = %d \n", GCD(1, 10));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printf("GCD(10, 1) = %d \n", GCD(10, 1));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printf("GCD(15, 100) = %d \n", GCD(15, 100));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printf("GCD(201, 27) = %d \n", GCD(201, 27));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5796136" y="425450"/>
            <a:ext cx="3119264" cy="47923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محاسبه ب.م.م</a:t>
            </a:r>
            <a:r>
              <a:rPr lang="hi-IN" sz="2500" dirty="0">
                <a:cs typeface="Zar" pitchFamily="2" charset="-78"/>
              </a:rPr>
              <a:t> 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78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788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788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788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788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788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788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788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F4A27C-060F-47C3-8614-8C8A6C6073B3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7481888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fibo(int n){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if(n == 1)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return 1;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else if(n == 2)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return 1;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return fibo(n - 1) + fibo(n - 2);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 printf("fibo(1) = %d\n", fibo(1));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printf("fibo(3) = %d\n", fibo(3));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printf("fibo(5) = %d\n", fibo(5));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printf("fibo(8) = %d\n", fibo(8));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6096000" y="425450"/>
            <a:ext cx="28194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محاسبه جمله</a:t>
            </a:r>
            <a:r>
              <a:rPr lang="hi-IN" sz="2500" dirty="0">
                <a:cs typeface="Zar" pitchFamily="2" charset="-78"/>
              </a:rPr>
              <a:t> </a:t>
            </a:r>
            <a:r>
              <a:rPr lang="en-US" sz="2500" dirty="0">
                <a:cs typeface="B Nazanin" pitchFamily="2" charset="-78"/>
              </a:rPr>
              <a:t>n-</a:t>
            </a:r>
            <a:r>
              <a:rPr lang="ar-SA" sz="2500" dirty="0">
                <a:cs typeface="B Nazanin" pitchFamily="2" charset="-78"/>
              </a:rPr>
              <a:t>ام اعداد فيبوناچي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79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798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798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798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798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798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798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798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798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798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798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798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798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798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798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0DC2AC-6D40-49F6-9166-36F6EF60EE1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8164513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void print_digit_right_left(int n){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int digit = n % 10;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printf("%d  ", digit);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if(n &gt;= 10)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print_digit_right_left(n / 10);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printf("\n print_digit_right_left(123): ");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print_digit_right_left(123);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printf("\n print_digit_right_left(1000): ");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print_digit_right_left (1000);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 return 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6096000" y="425450"/>
            <a:ext cx="28194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چاپ ارقام از راست به چپ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80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808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808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808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808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808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808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808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808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808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017D06-1263-4EA0-AA74-C250BC08B3A6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7481888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void print_digit_left_right(int n){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if(n &gt;= 10)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print_digit_left_right(n / 10);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int digit = n % 10;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printf("%d  ", digit);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printf("\n print_digit_left_right(123): ");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print_digit_left_right(123);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printf("\n print_digit_left_right(1000): ");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    print_digit_left_right (1000);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r>
              <a:rPr lang="en-US" sz="17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6096000" y="425450"/>
            <a:ext cx="28194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چاپ ارقام از چپ به راست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81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819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819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819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819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819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Indirect recursion </a:t>
            </a: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What we have seen are direct recursion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 function calls itself directly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Indirect recursion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A function calls itself using another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Example: 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Function A calls function B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/>
              <a:t>Function B calls function A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968538F-B89D-4CFE-9186-62F76235886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78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65481F4-0805-4031-90BD-48F9FE7C82B8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79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8839200" cy="678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#include &lt;stdbool.h&gt;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bool is_even(int n);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bool is_odd(int n);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bool is_even(int n){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if(n == 0)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return true;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if(n == 1)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return false;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return is_odd(n - 1);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bool is_odd(int n){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if(n == 0)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 return false;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if(n == 1)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 return true;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else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return is_even(n - 1);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6096000" y="425450"/>
            <a:ext cx="2819400" cy="8556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cs typeface="B Nazanin" pitchFamily="2" charset="-78"/>
              </a:rPr>
              <a:t>تابع بازگشتي تعيين زوج يا فرد بودن عدد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839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839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839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839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839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839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839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839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8" dur="500"/>
                                        <p:tgtEl>
                                          <p:spTgt spid="839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1" dur="500"/>
                                        <p:tgtEl>
                                          <p:spTgt spid="839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4" dur="500"/>
                                        <p:tgtEl>
                                          <p:spTgt spid="839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4BB50FE-72A8-4CF4-B9E2-5049367D1F5D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Functions in C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57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Three steps to use functions in C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prototype (declaration)</a:t>
            </a:r>
            <a:r>
              <a:rPr lang="en-US" sz="3200" dirty="0">
                <a:cs typeface="B Nazanin" pitchFamily="2" charset="-78"/>
              </a:rPr>
              <a:t> </a:t>
            </a:r>
            <a:r>
              <a:rPr lang="en-US" sz="3200" b="1" dirty="0">
                <a:cs typeface="B Nazanin" pitchFamily="2" charset="-78"/>
              </a:rPr>
              <a:t>(</a:t>
            </a:r>
            <a:r>
              <a:rPr lang="ar-SA" sz="3200" b="1" dirty="0">
                <a:cs typeface="B Nazanin" pitchFamily="2" charset="-78"/>
              </a:rPr>
              <a:t>اعلان تابع</a:t>
            </a:r>
            <a:r>
              <a:rPr lang="en-US" sz="3200" b="1" dirty="0">
                <a:cs typeface="B Nazanin" pitchFamily="2" charset="-78"/>
              </a:rPr>
              <a:t>) (</a:t>
            </a:r>
            <a:r>
              <a:rPr lang="ar-SA" sz="3200" b="1" dirty="0">
                <a:cs typeface="B Nazanin" pitchFamily="2" charset="-78"/>
              </a:rPr>
              <a:t>معرفي الگوي تابع</a:t>
            </a:r>
            <a:r>
              <a:rPr lang="en-US" sz="3200" b="1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Introduce the function to compiler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definition</a:t>
            </a:r>
            <a:r>
              <a:rPr lang="en-US" sz="3200" dirty="0">
                <a:cs typeface="B Nazanin" pitchFamily="2" charset="-78"/>
              </a:rPr>
              <a:t> </a:t>
            </a:r>
            <a:r>
              <a:rPr lang="en-US" sz="3200" b="1" dirty="0">
                <a:cs typeface="B Nazanin" pitchFamily="2" charset="-78"/>
              </a:rPr>
              <a:t>(</a:t>
            </a:r>
            <a:r>
              <a:rPr lang="ar-SA" sz="3200" b="1" dirty="0">
                <a:cs typeface="B Nazanin" pitchFamily="2" charset="-78"/>
              </a:rPr>
              <a:t>تعريف تابع</a:t>
            </a:r>
            <a:r>
              <a:rPr lang="en-US" sz="3200" b="1" dirty="0">
                <a:cs typeface="B Nazanin" pitchFamily="2" charset="-78"/>
              </a:rPr>
              <a:t>)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What the function does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Function call</a:t>
            </a:r>
            <a:r>
              <a:rPr lang="en-US" sz="3200" dirty="0">
                <a:cs typeface="B Nazanin" pitchFamily="2" charset="-78"/>
              </a:rPr>
              <a:t> </a:t>
            </a:r>
            <a:r>
              <a:rPr lang="en-US" sz="3200" b="1" dirty="0">
                <a:cs typeface="B Nazanin" pitchFamily="2" charset="-78"/>
              </a:rPr>
              <a:t>(</a:t>
            </a:r>
            <a:r>
              <a:rPr lang="ar-SA" sz="3200" b="1" dirty="0">
                <a:cs typeface="B Nazanin" pitchFamily="2" charset="-78"/>
              </a:rPr>
              <a:t>فراخواني تابع</a:t>
            </a:r>
            <a:r>
              <a:rPr lang="en-US" sz="3200" b="1" dirty="0">
                <a:cs typeface="B Nazanin" pitchFamily="2" charset="-7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Use the function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6D4D7EA-BD10-4391-BB13-CE93647B39BB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67818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is_even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(20))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("20 is even\n");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else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("20 is odd\n");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("23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%s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is_odd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(23) ? "odd" : "even");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return 0;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4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849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849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Bugs &amp; Avoiding Them </a:t>
            </a: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Be careful about the order of input parameters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int diff(int a, int b){return a - b;}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diff(x,y) or diff(y,x)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Be careful about casting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Recursion must finish, be careful a bout basic problem in the recursive functions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/>
              <a:t> No base problem </a:t>
            </a:r>
            <a:r>
              <a:rPr lang="en-US" sz="2800">
                <a:latin typeface="Wingdings" pitchFamily="2" charset="2"/>
              </a:rPr>
              <a:t></a:t>
            </a:r>
            <a:r>
              <a:rPr lang="en-US" sz="2800"/>
              <a:t> Stack Overflow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Static variables are useful debugging 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D138DA-7989-41C3-8BA9-E2915ECF037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81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5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82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6297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Homework</a:t>
            </a: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HW 5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D138DA-7989-41C3-8BA9-E2915ECF0375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83</a:t>
            </a:fld>
            <a:endParaRPr lang="en-US" sz="120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478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ACC3679-ECC7-4752-8FD6-CC5E79C19BF8}" type="slidenum">
              <a:rPr lang="en-US" sz="1200">
                <a:ea typeface="MS PGothic" pitchFamily="34" charset="-128"/>
              </a:rPr>
              <a:pPr algn="r">
                <a:buClrTx/>
                <a:buFontTx/>
                <a:buNone/>
              </a:pPr>
              <a:t>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240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Function prototype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&lt;output type&gt; &lt;function name&gt;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&lt;input parameter types&gt;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sz="16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&lt;output type&gt;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CC0000"/>
                </a:solidFill>
              </a:rPr>
              <a:t>Queries</a:t>
            </a:r>
            <a:r>
              <a:rPr lang="en-US" sz="2400"/>
              <a:t>: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int, float,…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CC0000"/>
                </a:solidFill>
              </a:rPr>
              <a:t>Command</a:t>
            </a:r>
            <a:r>
              <a:rPr lang="en-US" sz="2400"/>
              <a:t>: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void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&lt;function name&gt; is an identifier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&lt;input parameter list&gt;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&lt;type&gt;, &lt;type&gt;, …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int, float, …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void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e0d4fcb576aec31f61f5376a2d39d0c1f63d5ba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6851</TotalTime>
  <Words>3113</Words>
  <Application>Microsoft Office PowerPoint</Application>
  <PresentationFormat>On-screen Show (4:3)</PresentationFormat>
  <Paragraphs>1187</Paragraphs>
  <Slides>83</Slides>
  <Notes>83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83</vt:i4>
      </vt:variant>
    </vt:vector>
  </HeadingPairs>
  <TitlesOfParts>
    <vt:vector size="8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567</cp:revision>
  <cp:lastPrinted>1601-01-01T00:00:00Z</cp:lastPrinted>
  <dcterms:created xsi:type="dcterms:W3CDTF">2007-10-07T13:27:00Z</dcterms:created>
  <dcterms:modified xsi:type="dcterms:W3CDTF">2018-11-19T05:40:48Z</dcterms:modified>
</cp:coreProperties>
</file>