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7" r:id="rId2"/>
    <p:sldId id="368" r:id="rId3"/>
    <p:sldId id="376" r:id="rId4"/>
    <p:sldId id="377" r:id="rId5"/>
    <p:sldId id="273" r:id="rId6"/>
    <p:sldId id="274" r:id="rId7"/>
    <p:sldId id="382" r:id="rId8"/>
    <p:sldId id="276" r:id="rId9"/>
    <p:sldId id="277" r:id="rId10"/>
    <p:sldId id="279" r:id="rId11"/>
    <p:sldId id="278" r:id="rId12"/>
    <p:sldId id="280" r:id="rId13"/>
    <p:sldId id="383" r:id="rId14"/>
    <p:sldId id="384" r:id="rId15"/>
    <p:sldId id="284" r:id="rId16"/>
    <p:sldId id="443" r:id="rId17"/>
    <p:sldId id="285" r:id="rId18"/>
    <p:sldId id="446" r:id="rId19"/>
    <p:sldId id="286" r:id="rId20"/>
    <p:sldId id="287" r:id="rId21"/>
    <p:sldId id="389" r:id="rId22"/>
    <p:sldId id="288" r:id="rId23"/>
    <p:sldId id="390" r:id="rId24"/>
    <p:sldId id="447" r:id="rId25"/>
    <p:sldId id="289" r:id="rId26"/>
    <p:sldId id="294" r:id="rId27"/>
    <p:sldId id="391" r:id="rId28"/>
    <p:sldId id="444" r:id="rId29"/>
    <p:sldId id="298" r:id="rId30"/>
    <p:sldId id="393" r:id="rId31"/>
    <p:sldId id="442" r:id="rId32"/>
    <p:sldId id="291" r:id="rId33"/>
    <p:sldId id="292" r:id="rId34"/>
    <p:sldId id="417" r:id="rId35"/>
    <p:sldId id="419" r:id="rId36"/>
    <p:sldId id="422" r:id="rId37"/>
  </p:sldIdLst>
  <p:sldSz cx="12192000" cy="6858000"/>
  <p:notesSz cx="7102475" cy="102314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2593" autoAdjust="0"/>
  </p:normalViewPr>
  <p:slideViewPr>
    <p:cSldViewPr snapToGrid="0" snapToObjects="1">
      <p:cViewPr varScale="1">
        <p:scale>
          <a:sx n="64" d="100"/>
          <a:sy n="64" d="100"/>
        </p:scale>
        <p:origin x="77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349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349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FA4DB4B4-F88A-A045-ABD5-7624204FA17F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3879"/>
            <a:ext cx="5681980" cy="402862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8091"/>
            <a:ext cx="3077739" cy="513348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18091"/>
            <a:ext cx="3077739" cy="513348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1DFC2BF-AFBC-2D4F-9C77-81B71514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78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5774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45F0F2-A68C-4D6C-83C7-25655A43559B}" type="slidenum">
              <a:rPr lang="en-US"/>
              <a:pPr/>
              <a:t>12</a:t>
            </a:fld>
            <a:endParaRPr lang="en-US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471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137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118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73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0D7EEC-0E4C-4CB8-99FF-E1DCDDDFF694}" type="slidenum">
              <a:rPr lang="en-US"/>
              <a:pPr/>
              <a:t>20</a:t>
            </a:fld>
            <a:endParaRPr lang="en-US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282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483057-5BFD-4E3C-AAB5-9166BAE2A395}" type="slidenum">
              <a:rPr lang="en-US"/>
              <a:pPr/>
              <a:t>21</a:t>
            </a:fld>
            <a:endParaRPr lang="en-US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720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483057-5BFD-4E3C-AAB5-9166BAE2A395}" type="slidenum">
              <a:rPr lang="en-US"/>
              <a:pPr/>
              <a:t>22</a:t>
            </a:fld>
            <a:endParaRPr lang="en-US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82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483057-5BFD-4E3C-AAB5-9166BAE2A395}" type="slidenum">
              <a:rPr lang="en-US"/>
              <a:pPr/>
              <a:t>23</a:t>
            </a:fld>
            <a:endParaRPr lang="en-US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47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483057-5BFD-4E3C-AAB5-9166BAE2A395}" type="slidenum">
              <a:rPr lang="en-US"/>
              <a:pPr/>
              <a:t>24</a:t>
            </a:fld>
            <a:endParaRPr lang="en-US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5898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C6E57F-65A4-4DD4-8906-AF6578A64FB2}" type="slidenum">
              <a:rPr lang="en-US"/>
              <a:pPr/>
              <a:t>25</a:t>
            </a:fld>
            <a:endParaRPr lang="en-US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014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82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8B04EB-C411-4BE9-9006-6E38C7683AC5}" type="slidenum">
              <a:rPr lang="en-US"/>
              <a:pPr/>
              <a:t>26</a:t>
            </a:fld>
            <a:endParaRPr lang="en-US"/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338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8B04EB-C411-4BE9-9006-6E38C7683AC5}" type="slidenum">
              <a:rPr lang="en-US"/>
              <a:pPr/>
              <a:t>27</a:t>
            </a:fld>
            <a:endParaRPr lang="en-US"/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242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36E8EA-D698-45F0-91E7-0B4FE51C20DA}" type="slidenum">
              <a:rPr lang="en-US"/>
              <a:pPr/>
              <a:t>32</a:t>
            </a:fld>
            <a:endParaRPr lang="en-US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41288" y="766763"/>
            <a:ext cx="6819900" cy="38369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347" y="4859934"/>
            <a:ext cx="5209782" cy="460414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31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C6E57F-65A4-4DD4-8906-AF6578A64FB2}" type="slidenum">
              <a:rPr lang="en-US"/>
              <a:pPr/>
              <a:t>33</a:t>
            </a:fld>
            <a:endParaRPr lang="en-US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944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C454F-492C-4C0C-A74B-2C04BB4152E4}" type="slidenum">
              <a:rPr lang="en-US"/>
              <a:pPr/>
              <a:t>34</a:t>
            </a:fld>
            <a:endParaRPr lang="en-US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776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C454F-492C-4C0C-A74B-2C04BB4152E4}" type="slidenum">
              <a:rPr lang="en-US"/>
              <a:pPr/>
              <a:t>35</a:t>
            </a:fld>
            <a:endParaRPr lang="en-US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9445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C454F-492C-4C0C-A74B-2C04BB4152E4}" type="slidenum">
              <a:rPr lang="en-US"/>
              <a:pPr/>
              <a:t>36</a:t>
            </a:fld>
            <a:endParaRPr lang="en-US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02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04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75BABC-8AE4-4864-9D16-4FBEEC793F13}" type="slidenum">
              <a:rPr lang="en-US"/>
              <a:pPr/>
              <a:t>5</a:t>
            </a:fld>
            <a:endParaRPr lang="en-US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SWF: Select/From/Where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35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C14D81-D799-4CF1-80FC-FA801A29DB3A}" type="slidenum">
              <a:rPr lang="en-US"/>
              <a:pPr/>
              <a:t>6</a:t>
            </a:fld>
            <a:endParaRPr lang="en-US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65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C14D81-D799-4CF1-80FC-FA801A29DB3A}" type="slidenum">
              <a:rPr lang="en-US"/>
              <a:pPr/>
              <a:t>7</a:t>
            </a:fld>
            <a:endParaRPr lang="en-US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en-US" sz="1300" dirty="0"/>
              <a:t>operation </a:t>
            </a:r>
            <a:r>
              <a:rPr lang="fa-IR" sz="1300"/>
              <a:t>:عمل</a:t>
            </a:r>
          </a:p>
          <a:p>
            <a:pPr algn="r" rt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24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94A279-2CFC-42E7-B264-814B65AE43D4}" type="slidenum">
              <a:rPr lang="en-US"/>
              <a:pPr/>
              <a:t>8</a:t>
            </a:fld>
            <a:endParaRPr lang="en-US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72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B94508-F7E1-47A8-A3D4-38299D702657}" type="slidenum">
              <a:rPr lang="en-US"/>
              <a:pPr/>
              <a:t>10</a:t>
            </a:fld>
            <a:endParaRPr lang="en-US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918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D3D508-DEE3-4B48-8B21-E612AFF5B608}" type="slidenum">
              <a:rPr lang="en-US"/>
              <a:pPr/>
              <a:t>11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64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C881-2055-454F-9740-76474EF6092D}" type="datetime1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25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771BB-EF21-475F-BC54-A43B736FE712}" type="datetime1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40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BFC56-4B5D-41E5-9C93-2A4215629546}" type="datetime1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90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48379-4FA1-4460-A7C5-4E9BEDBD7B22}" type="datetime1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pPr/>
              <a:t>‹#›</a:t>
            </a:fld>
            <a:r>
              <a:rPr lang="en-US" dirty="0" smtClean="0"/>
              <a:t>/36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630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F0B26-90E9-467B-BD54-21C9AEA1125B}" type="datetime1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8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0FB3D-DF95-45A8-B60A-B5BE6B64857E}" type="datetime1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51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F6C9-110A-4B35-ACBF-A2B6796214CC}" type="datetime1">
              <a:rPr lang="en-US" smtClean="0"/>
              <a:t>3/7/2020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31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025F9-31DF-4D3B-9830-353F6D53B579}" type="datetime1">
              <a:rPr lang="en-US" smtClean="0"/>
              <a:t>3/7/2020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pPr/>
              <a:t>‹#›</a:t>
            </a:fld>
            <a:r>
              <a:rPr lang="en-US" dirty="0" smtClean="0"/>
              <a:t> / 36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954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7C96-CB78-4CFB-AD7C-2CFD9A1DEEB3}" type="datetime1">
              <a:rPr lang="en-US" smtClean="0"/>
              <a:t>3/7/2020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1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4B577-C196-4F8D-9E60-1FFDF0378209}" type="datetime1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66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FFE1B-CC16-47DB-BAA7-CE7A7077777E}" type="datetime1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10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D126A-C140-4ECC-93DD-EE44EA91C950}" type="datetime1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3F012-ACAC-A44E-A9B3-4984D8786B24}" type="slidenum">
              <a:rPr lang="en-US" smtClean="0"/>
              <a:pPr/>
              <a:t>‹#›</a:t>
            </a:fld>
            <a:r>
              <a:rPr lang="en-US" dirty="0" smtClean="0"/>
              <a:t> / 36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380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00095"/>
            <a:ext cx="9144000" cy="2387600"/>
          </a:xfrm>
        </p:spPr>
        <p:txBody>
          <a:bodyPr>
            <a:normAutofit/>
          </a:bodyPr>
          <a:lstStyle/>
          <a:p>
            <a:r>
              <a:rPr lang="en-US" smtClean="0"/>
              <a:t>Lectures 2: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Introduction to SQL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DISTINCT: Eliminating </a:t>
            </a:r>
            <a:r>
              <a:rPr lang="en-US" dirty="0"/>
              <a:t>Duplicates</a:t>
            </a:r>
          </a:p>
        </p:txBody>
      </p:sp>
      <p:sp>
        <p:nvSpPr>
          <p:cNvPr id="150531" name="Rectangle 3"/>
          <p:cNvSpPr>
            <a:spLocks noChangeArrowheads="1"/>
          </p:cNvSpPr>
          <p:nvPr/>
        </p:nvSpPr>
        <p:spPr bwMode="auto">
          <a:xfrm>
            <a:off x="1438472" y="2133601"/>
            <a:ext cx="4631797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Category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3133834" y="3600071"/>
            <a:ext cx="9903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latin typeface="+mj-lt"/>
              </a:rPr>
              <a:t>Versus</a:t>
            </a:r>
            <a:endParaRPr lang="en-US" sz="2400" dirty="0">
              <a:latin typeface="+mj-lt"/>
            </a:endParaRPr>
          </a:p>
        </p:txBody>
      </p:sp>
      <p:sp>
        <p:nvSpPr>
          <p:cNvPr id="150533" name="Rectangle 5"/>
          <p:cNvSpPr>
            <a:spLocks noChangeArrowheads="1"/>
          </p:cNvSpPr>
          <p:nvPr/>
        </p:nvSpPr>
        <p:spPr bwMode="auto">
          <a:xfrm>
            <a:off x="2374214" y="4697209"/>
            <a:ext cx="2964123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C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ategory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graphicFrame>
        <p:nvGraphicFramePr>
          <p:cNvPr id="150567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591708"/>
              </p:ext>
            </p:extLst>
          </p:nvPr>
        </p:nvGraphicFramePr>
        <p:xfrm>
          <a:off x="7772400" y="4163808"/>
          <a:ext cx="1981200" cy="2286000"/>
        </p:xfrm>
        <a:graphic>
          <a:graphicData uri="http://schemas.openxmlformats.org/drawingml/2006/table">
            <a:tbl>
              <a:tblPr/>
              <a:tblGrid>
                <a:gridCol w="1981200"/>
              </a:tblGrid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0582" name="Group 54"/>
          <p:cNvGraphicFramePr>
            <a:graphicFrameLocks noGrp="1"/>
          </p:cNvGraphicFramePr>
          <p:nvPr/>
        </p:nvGraphicFramePr>
        <p:xfrm>
          <a:off x="7772400" y="1905000"/>
          <a:ext cx="1981200" cy="1828800"/>
        </p:xfrm>
        <a:graphic>
          <a:graphicData uri="http://schemas.openxmlformats.org/drawingml/2006/table">
            <a:tbl>
              <a:tblPr/>
              <a:tblGrid>
                <a:gridCol w="1981200"/>
              </a:tblGrid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0583" name="AutoShape 55"/>
          <p:cNvSpPr>
            <a:spLocks noChangeArrowheads="1"/>
          </p:cNvSpPr>
          <p:nvPr/>
        </p:nvSpPr>
        <p:spPr bwMode="auto">
          <a:xfrm>
            <a:off x="6657005" y="2343280"/>
            <a:ext cx="544287" cy="411637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31528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2  &gt;  Other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4" name="AutoShape 55"/>
          <p:cNvSpPr>
            <a:spLocks noChangeArrowheads="1"/>
          </p:cNvSpPr>
          <p:nvPr/>
        </p:nvSpPr>
        <p:spPr bwMode="auto">
          <a:xfrm>
            <a:off x="6653508" y="4906888"/>
            <a:ext cx="544287" cy="411637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graphicFrame>
        <p:nvGraphicFramePr>
          <p:cNvPr id="1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488845"/>
              </p:ext>
            </p:extLst>
          </p:nvPr>
        </p:nvGraphicFramePr>
        <p:xfrm>
          <a:off x="9007957" y="661412"/>
          <a:ext cx="3184043" cy="953795"/>
        </p:xfrm>
        <a:graphic>
          <a:graphicData uri="http://schemas.openxmlformats.org/drawingml/2006/table">
            <a:tbl>
              <a:tblPr/>
              <a:tblGrid>
                <a:gridCol w="855925"/>
                <a:gridCol w="650503"/>
                <a:gridCol w="787452"/>
                <a:gridCol w="890163"/>
              </a:tblGrid>
              <a:tr h="1907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marL="46700" marR="46700" marT="23350" marB="2335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marL="46700" marR="46700" marT="23350" marB="233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marL="46700" marR="46700" marT="23350" marB="233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marL="46700" marR="46700" marT="23350" marB="233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07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marL="46700" marR="46700" marT="23350" marB="2335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marL="46700" marR="46700" marT="23350" marB="233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marL="46700" marR="46700" marT="23350" marB="233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marL="46700" marR="46700" marT="23350" marB="233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07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marL="46700" marR="46700" marT="23350" marB="2335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marL="46700" marR="46700" marT="23350" marB="233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marL="46700" marR="46700" marT="23350" marB="233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marL="46700" marR="46700" marT="23350" marB="233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07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marL="46700" marR="46700" marT="23350" marB="2335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marL="46700" marR="46700" marT="23350" marB="233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marL="46700" marR="46700" marT="23350" marB="233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marL="46700" marR="46700" marT="23350" marB="233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07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marL="46700" marR="46700" marT="23350" marB="2335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marL="46700" marR="46700" marT="23350" marB="233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marL="46700" marR="46700" marT="23350" marB="233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marL="46700" marR="46700" marT="23350" marB="233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8893658" y="405157"/>
            <a:ext cx="947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Product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pPr/>
              <a:t>10</a:t>
            </a:fld>
            <a:r>
              <a:rPr lang="en-US" smtClean="0"/>
              <a:t> / 36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5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5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50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50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1" grpId="0" animBg="1"/>
      <p:bldP spid="150532" grpId="0"/>
      <p:bldP spid="15058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LIKE: Simple String Pattern Matching</a:t>
            </a:r>
            <a:endParaRPr lang="en-US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36810" y="3711071"/>
            <a:ext cx="6318380" cy="2286000"/>
          </a:xfrm>
        </p:spPr>
        <p:txBody>
          <a:bodyPr/>
          <a:lstStyle/>
          <a:p>
            <a:pPr marL="609600" indent="-609600"/>
            <a:r>
              <a:rPr lang="en-US" dirty="0"/>
              <a:t>s </a:t>
            </a:r>
            <a:r>
              <a:rPr lang="en-US" b="1" dirty="0"/>
              <a:t>LIKE</a:t>
            </a:r>
            <a:r>
              <a:rPr lang="en-US" dirty="0"/>
              <a:t> p:  pattern matching on strings</a:t>
            </a:r>
          </a:p>
          <a:p>
            <a:pPr marL="609600" indent="-609600"/>
            <a:r>
              <a:rPr lang="en-US" dirty="0"/>
              <a:t>p may contain two special symbols:</a:t>
            </a:r>
          </a:p>
          <a:p>
            <a:pPr marL="990600" lvl="1" indent="-533400"/>
            <a:r>
              <a:rPr lang="en-US" dirty="0"/>
              <a:t>%  = any sequence of characters</a:t>
            </a:r>
          </a:p>
          <a:p>
            <a:pPr marL="990600" lvl="1" indent="-533400"/>
            <a:r>
              <a:rPr lang="en-US" dirty="0"/>
              <a:t>_   = any single character</a:t>
            </a:r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3470989" y="2103438"/>
            <a:ext cx="5250022" cy="10895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*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Products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b="1" dirty="0">
                <a:latin typeface="Menlo" charset="0"/>
                <a:ea typeface="Menlo" charset="0"/>
                <a:cs typeface="Menlo" charset="0"/>
              </a:rPr>
              <a:t>LIKE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‘%gizmo%’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1528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2  &gt;  Other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pPr/>
              <a:t>11</a:t>
            </a:fld>
            <a:r>
              <a:rPr lang="en-US" smtClean="0"/>
              <a:t>/36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/>
          <a:lstStyle/>
          <a:p>
            <a:r>
              <a:rPr lang="en-US" dirty="0" smtClean="0"/>
              <a:t>ORDER BY: Sorting </a:t>
            </a:r>
            <a:r>
              <a:rPr lang="en-US" dirty="0"/>
              <a:t>the Results</a:t>
            </a:r>
          </a:p>
        </p:txBody>
      </p:sp>
      <p:sp>
        <p:nvSpPr>
          <p:cNvPr id="115715" name="Rectangle 3"/>
          <p:cNvSpPr>
            <a:spLocks noChangeArrowheads="1"/>
          </p:cNvSpPr>
          <p:nvPr/>
        </p:nvSpPr>
        <p:spPr bwMode="auto">
          <a:xfrm>
            <a:off x="1968498" y="1186346"/>
            <a:ext cx="6433621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Price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anufacturer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Product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Category=‘</a:t>
            </a:r>
            <a:r>
              <a:rPr lang="en-US" sz="2400" dirty="0">
                <a:latin typeface="Times New Roman" charset="0"/>
              </a:rPr>
              <a:t>Gadgets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’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Price &lt;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50</a:t>
            </a:r>
          </a:p>
          <a:p>
            <a:pPr eaLnBrk="0" hangingPunct="0"/>
            <a:r>
              <a:rPr lang="en-US" sz="2400" dirty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ORDER BY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P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rice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1528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2  &gt;  Other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20034" y="2822197"/>
            <a:ext cx="2690342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  <a:cs typeface="Calibri (Light Headings)"/>
              </a:rPr>
              <a:t>Ties </a:t>
            </a:r>
            <a:r>
              <a:rPr lang="en-US" sz="2000" dirty="0">
                <a:latin typeface="+mj-lt"/>
                <a:cs typeface="Calibri (Light Headings)"/>
              </a:rPr>
              <a:t>are broken by the second attribute on the ORDER BY list, etc.</a:t>
            </a:r>
          </a:p>
          <a:p>
            <a:endParaRPr lang="en-US" sz="20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51898" y="2859354"/>
            <a:ext cx="2690342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dirty="0">
                <a:latin typeface="+mj-lt"/>
              </a:rPr>
              <a:t>Ordering is ascending, unless you specify the DESC keyword.</a:t>
            </a:r>
          </a:p>
          <a:p>
            <a:endParaRPr lang="en-US" sz="2000" dirty="0">
              <a:latin typeface="+mj-lt"/>
            </a:endParaRPr>
          </a:p>
        </p:txBody>
      </p:sp>
      <p:graphicFrame>
        <p:nvGraphicFramePr>
          <p:cNvPr id="12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704290"/>
              </p:ext>
            </p:extLst>
          </p:nvPr>
        </p:nvGraphicFramePr>
        <p:xfrm>
          <a:off x="277680" y="4145636"/>
          <a:ext cx="5818320" cy="2632530"/>
        </p:xfrm>
        <a:graphic>
          <a:graphicData uri="http://schemas.openxmlformats.org/drawingml/2006/table">
            <a:tbl>
              <a:tblPr/>
              <a:tblGrid>
                <a:gridCol w="1564064"/>
                <a:gridCol w="1188689"/>
                <a:gridCol w="1438939"/>
                <a:gridCol w="1626628"/>
              </a:tblGrid>
              <a:tr h="4387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7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7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7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7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7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195260"/>
              </p:ext>
            </p:extLst>
          </p:nvPr>
        </p:nvGraphicFramePr>
        <p:xfrm>
          <a:off x="7946103" y="4651302"/>
          <a:ext cx="4072194" cy="1514240"/>
        </p:xfrm>
        <a:graphic>
          <a:graphicData uri="http://schemas.openxmlformats.org/drawingml/2006/table">
            <a:tbl>
              <a:tblPr/>
              <a:tblGrid>
                <a:gridCol w="1454354"/>
                <a:gridCol w="1105309"/>
                <a:gridCol w="1512531"/>
              </a:tblGrid>
              <a:tr h="3785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5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5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5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AutoShape 55"/>
          <p:cNvSpPr>
            <a:spLocks noChangeArrowheads="1"/>
          </p:cNvSpPr>
          <p:nvPr/>
        </p:nvSpPr>
        <p:spPr bwMode="auto">
          <a:xfrm>
            <a:off x="6809012" y="5399457"/>
            <a:ext cx="544287" cy="411637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pPr/>
              <a:t>12</a:t>
            </a:fld>
            <a:r>
              <a:rPr lang="en-US" smtClean="0"/>
              <a:t> / 36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Multi-table queries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664631"/>
            <a:ext cx="6454588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Foreign key constraints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Joins: basics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Joins: SQL semantics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ACTIVITY: Multi-table queries</a:t>
            </a:r>
            <a:endParaRPr lang="en-US" dirty="0">
              <a:latin typeface="+mj-l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pPr/>
              <a:t>14</a:t>
            </a:fld>
            <a:r>
              <a:rPr lang="en-US" smtClean="0"/>
              <a:t>/36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61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Foreign Key constraints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265298" y="4260685"/>
            <a:ext cx="253089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/>
            <a:r>
              <a:rPr lang="en-US" dirty="0" err="1">
                <a:latin typeface="+mj-lt"/>
              </a:rPr>
              <a:t>s</a:t>
            </a:r>
            <a:r>
              <a:rPr lang="en-US" dirty="0" err="1" smtClean="0">
                <a:latin typeface="+mj-lt"/>
              </a:rPr>
              <a:t>tudent_id</a:t>
            </a:r>
            <a:r>
              <a:rPr lang="en-US" dirty="0" smtClean="0">
                <a:latin typeface="+mj-lt"/>
              </a:rPr>
              <a:t> alone is not a key- what is?</a:t>
            </a:r>
            <a:endParaRPr lang="en-US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428730"/>
              </p:ext>
            </p:extLst>
          </p:nvPr>
        </p:nvGraphicFramePr>
        <p:xfrm>
          <a:off x="2743201" y="4765322"/>
          <a:ext cx="202940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4972"/>
                <a:gridCol w="799464"/>
                <a:gridCol w="614972"/>
              </a:tblGrid>
              <a:tr h="35272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 smtClean="0"/>
                        <a:t>sid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n</a:t>
                      </a:r>
                      <a:r>
                        <a:rPr lang="en-US" sz="1800" b="1" dirty="0" smtClean="0"/>
                        <a:t>ame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 smtClean="0"/>
                        <a:t>gpa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8609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101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Bob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3.2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609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123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Mary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3.8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036288"/>
              </p:ext>
            </p:extLst>
          </p:nvPr>
        </p:nvGraphicFramePr>
        <p:xfrm>
          <a:off x="6088767" y="4765323"/>
          <a:ext cx="3000148" cy="11115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4282"/>
                <a:gridCol w="581582"/>
                <a:gridCol w="984284"/>
              </a:tblGrid>
              <a:tr h="38000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 smtClean="0"/>
                        <a:t>student_id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cid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grade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7143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123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564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7143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123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537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A+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667001" y="4395990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Students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01678" y="4395990"/>
            <a:ext cx="97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Enrolled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72920" y="6149632"/>
            <a:ext cx="9431694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We say that </a:t>
            </a:r>
            <a:r>
              <a:rPr lang="en-US" sz="2800" dirty="0" err="1">
                <a:latin typeface="+mj-lt"/>
              </a:rPr>
              <a:t>s</a:t>
            </a:r>
            <a:r>
              <a:rPr lang="en-US" sz="2800" dirty="0" err="1" smtClean="0">
                <a:latin typeface="+mj-lt"/>
              </a:rPr>
              <a:t>tudent_id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is a </a:t>
            </a:r>
            <a:r>
              <a:rPr lang="en-US" sz="2800" b="1" u="sng" dirty="0">
                <a:latin typeface="+mj-lt"/>
              </a:rPr>
              <a:t>foreign key</a:t>
            </a:r>
            <a:r>
              <a:rPr lang="en-US" sz="2800" dirty="0">
                <a:latin typeface="+mj-lt"/>
              </a:rPr>
              <a:t> that refers to Students</a:t>
            </a:r>
          </a:p>
        </p:txBody>
      </p:sp>
      <p:cxnSp>
        <p:nvCxnSpPr>
          <p:cNvPr id="11" name="Straight Arrow Connector 10"/>
          <p:cNvCxnSpPr>
            <a:endCxn id="10" idx="1"/>
          </p:cNvCxnSpPr>
          <p:nvPr/>
        </p:nvCxnSpPr>
        <p:spPr>
          <a:xfrm flipV="1">
            <a:off x="4772609" y="5321086"/>
            <a:ext cx="1316158" cy="3671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772609" y="5688193"/>
            <a:ext cx="13161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29011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Foreign Keys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9" name="Rectangle 35"/>
          <p:cNvSpPr>
            <a:spLocks noChangeArrowheads="1"/>
          </p:cNvSpPr>
          <p:nvPr/>
        </p:nvSpPr>
        <p:spPr bwMode="auto">
          <a:xfrm>
            <a:off x="2055830" y="2083217"/>
            <a:ext cx="8865488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string,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name: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float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Enrolled(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string, 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grade: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838200" y="1604865"/>
            <a:ext cx="8427098" cy="4399001"/>
          </a:xfrm>
        </p:spPr>
        <p:txBody>
          <a:bodyPr>
            <a:normAutofit/>
          </a:bodyPr>
          <a:lstStyle/>
          <a:p>
            <a:r>
              <a:rPr lang="en-US" dirty="0" smtClean="0"/>
              <a:t>Suppose we have the following schema: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And we want to impose the following constraint:</a:t>
            </a:r>
          </a:p>
          <a:p>
            <a:pPr lvl="1"/>
            <a:r>
              <a:rPr lang="en-US" u="sng" dirty="0" smtClean="0"/>
              <a:t>‘Only bona fide students may enroll in courses’</a:t>
            </a:r>
            <a:r>
              <a:rPr lang="en-US" dirty="0" smtClean="0"/>
              <a:t> i.e. a student must appear in the Students table to enroll in a class</a:t>
            </a: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pPr/>
              <a:t>15</a:t>
            </a:fld>
            <a:r>
              <a:rPr lang="en-US" smtClean="0"/>
              <a:t>/36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069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/>
      <p:bldP spid="13" grpId="0"/>
      <p:bldP spid="14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GPA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425" y="2253456"/>
            <a:ext cx="3105150" cy="349567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pPr/>
              <a:t>16</a:t>
            </a:fld>
            <a:r>
              <a:rPr lang="en-US" smtClean="0"/>
              <a:t>/36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2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Foreign Keys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9011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Foreign Keys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451138" y="1413588"/>
            <a:ext cx="9005222" cy="36009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string,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string,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float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Enrolled(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string,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grade: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 eaLnBrk="0" hangingPunct="0"/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CREATE TABLE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Enrolled(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	 CHAR(20)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	 CHAR(20)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grade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 	 CHAR(10)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PRIMARY KEY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),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FOREIGN KEY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) </a:t>
            </a:r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REFERENCES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800899"/>
              </p:ext>
            </p:extLst>
          </p:nvPr>
        </p:nvGraphicFramePr>
        <p:xfrm>
          <a:off x="5393923" y="5756313"/>
          <a:ext cx="2329972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6052"/>
                <a:gridCol w="917868"/>
                <a:gridCol w="70605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 smtClean="0"/>
                        <a:t>sid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n</a:t>
                      </a:r>
                      <a:r>
                        <a:rPr lang="en-US" sz="1800" b="1" dirty="0" smtClean="0"/>
                        <a:t>ame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 smtClean="0"/>
                        <a:t>gpa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8129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101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Bob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3.2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129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123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Mary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3.8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180280"/>
              </p:ext>
            </p:extLst>
          </p:nvPr>
        </p:nvGraphicFramePr>
        <p:xfrm>
          <a:off x="8702559" y="5671146"/>
          <a:ext cx="3444485" cy="11305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6705"/>
                <a:gridCol w="667719"/>
                <a:gridCol w="1130061"/>
              </a:tblGrid>
              <a:tr h="28129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 smtClean="0"/>
                        <a:t>student_id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cid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grade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8238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123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564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8238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123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537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A+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363049" y="5429624"/>
            <a:ext cx="1181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Students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666826" y="5369521"/>
            <a:ext cx="111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Enrolled</a:t>
            </a:r>
          </a:p>
        </p:txBody>
      </p:sp>
      <p:cxnSp>
        <p:nvCxnSpPr>
          <p:cNvPr id="21" name="Straight Arrow Connector 20"/>
          <p:cNvCxnSpPr>
            <a:endCxn id="18" idx="1"/>
          </p:cNvCxnSpPr>
          <p:nvPr/>
        </p:nvCxnSpPr>
        <p:spPr>
          <a:xfrm flipV="1">
            <a:off x="7731337" y="6236414"/>
            <a:ext cx="971222" cy="4850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7723895" y="6691191"/>
            <a:ext cx="942931" cy="302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pPr/>
              <a:t>17</a:t>
            </a:fld>
            <a:r>
              <a:rPr lang="en-US" smtClean="0"/>
              <a:t>/36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621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Foreign Keys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9011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Foreign Keys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253" y="1883229"/>
            <a:ext cx="7214880" cy="21084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400" y="4184196"/>
            <a:ext cx="4263118" cy="212753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014902" y="4412026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CD"/>
                </a:solidFill>
              </a:rPr>
              <a:t>CREATE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CD"/>
                </a:solidFill>
              </a:rPr>
              <a:t>TABLE</a:t>
            </a:r>
            <a:r>
              <a:rPr lang="en-US" dirty="0">
                <a:solidFill>
                  <a:srgbClr val="000000"/>
                </a:solidFill>
              </a:rPr>
              <a:t> Orders (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    </a:t>
            </a:r>
            <a:r>
              <a:rPr lang="en-US" dirty="0" err="1">
                <a:solidFill>
                  <a:srgbClr val="000000"/>
                </a:solidFill>
              </a:rPr>
              <a:t>OrderID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int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CD"/>
                </a:solidFill>
              </a:rPr>
              <a:t>NOT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CD"/>
                </a:solidFill>
              </a:rPr>
              <a:t>NULL</a:t>
            </a:r>
            <a:r>
              <a:rPr lang="en-US" dirty="0">
                <a:solidFill>
                  <a:srgbClr val="000000"/>
                </a:solidFill>
              </a:rPr>
              <a:t>,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    </a:t>
            </a:r>
            <a:r>
              <a:rPr lang="en-US" dirty="0" err="1">
                <a:solidFill>
                  <a:srgbClr val="000000"/>
                </a:solidFill>
              </a:rPr>
              <a:t>OrderNumber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int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CD"/>
                </a:solidFill>
              </a:rPr>
              <a:t>NOT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CD"/>
                </a:solidFill>
              </a:rPr>
              <a:t>NULL</a:t>
            </a:r>
            <a:r>
              <a:rPr lang="en-US" dirty="0">
                <a:solidFill>
                  <a:srgbClr val="000000"/>
                </a:solidFill>
              </a:rPr>
              <a:t>,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    </a:t>
            </a:r>
            <a:r>
              <a:rPr lang="en-US" dirty="0" err="1">
                <a:solidFill>
                  <a:srgbClr val="000000"/>
                </a:solidFill>
              </a:rPr>
              <a:t>PersonID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int</a:t>
            </a:r>
            <a:r>
              <a:rPr lang="en-US" dirty="0">
                <a:solidFill>
                  <a:srgbClr val="000000"/>
                </a:solidFill>
              </a:rPr>
              <a:t>,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    </a:t>
            </a:r>
            <a:r>
              <a:rPr lang="en-US" dirty="0">
                <a:solidFill>
                  <a:srgbClr val="0000CD"/>
                </a:solidFill>
              </a:rPr>
              <a:t>PRIMARY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CD"/>
                </a:solidFill>
              </a:rPr>
              <a:t>KEY</a:t>
            </a:r>
            <a:r>
              <a:rPr lang="en-US" dirty="0">
                <a:solidFill>
                  <a:srgbClr val="000000"/>
                </a:solidFill>
              </a:rPr>
              <a:t> (</a:t>
            </a:r>
            <a:r>
              <a:rPr lang="en-US" dirty="0" err="1">
                <a:solidFill>
                  <a:srgbClr val="000000"/>
                </a:solidFill>
              </a:rPr>
              <a:t>OrderID</a:t>
            </a:r>
            <a:r>
              <a:rPr lang="en-US" dirty="0">
                <a:solidFill>
                  <a:srgbClr val="000000"/>
                </a:solidFill>
              </a:rPr>
              <a:t>),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    </a:t>
            </a:r>
            <a:r>
              <a:rPr lang="en-US" dirty="0">
                <a:solidFill>
                  <a:srgbClr val="0000CD"/>
                </a:solidFill>
              </a:rPr>
              <a:t>FOREIGN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CD"/>
                </a:solidFill>
              </a:rPr>
              <a:t>KEY</a:t>
            </a:r>
            <a:r>
              <a:rPr lang="en-US" dirty="0">
                <a:solidFill>
                  <a:srgbClr val="000000"/>
                </a:solidFill>
              </a:rPr>
              <a:t> (</a:t>
            </a:r>
            <a:r>
              <a:rPr lang="en-US" dirty="0" err="1">
                <a:solidFill>
                  <a:srgbClr val="000000"/>
                </a:solidFill>
              </a:rPr>
              <a:t>PersonID</a:t>
            </a:r>
            <a:r>
              <a:rPr lang="en-US" dirty="0">
                <a:solidFill>
                  <a:srgbClr val="000000"/>
                </a:solidFill>
              </a:rPr>
              <a:t>) </a:t>
            </a:r>
            <a:r>
              <a:rPr lang="en-US" dirty="0">
                <a:solidFill>
                  <a:srgbClr val="0000CD"/>
                </a:solidFill>
              </a:rPr>
              <a:t>REFERENCES</a:t>
            </a:r>
            <a:r>
              <a:rPr lang="en-US" dirty="0">
                <a:solidFill>
                  <a:srgbClr val="000000"/>
                </a:solidFill>
              </a:rPr>
              <a:t> Persons(</a:t>
            </a:r>
            <a:r>
              <a:rPr lang="en-US" dirty="0" err="1">
                <a:solidFill>
                  <a:srgbClr val="000000"/>
                </a:solidFill>
              </a:rPr>
              <a:t>PersonID</a:t>
            </a:r>
            <a:r>
              <a:rPr lang="en-US" dirty="0">
                <a:solidFill>
                  <a:srgbClr val="000000"/>
                </a:solidFill>
              </a:rPr>
              <a:t>)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);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014902" y="4413151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CD"/>
                </a:solidFill>
              </a:rPr>
              <a:t>CREATE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CD"/>
                </a:solidFill>
              </a:rPr>
              <a:t>TABLE</a:t>
            </a:r>
            <a:r>
              <a:rPr lang="en-US" dirty="0">
                <a:solidFill>
                  <a:srgbClr val="000000"/>
                </a:solidFill>
              </a:rPr>
              <a:t> Orders (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    </a:t>
            </a:r>
            <a:r>
              <a:rPr lang="en-US" dirty="0" err="1">
                <a:solidFill>
                  <a:srgbClr val="000000"/>
                </a:solidFill>
              </a:rPr>
              <a:t>OrderID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int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CD"/>
                </a:solidFill>
              </a:rPr>
              <a:t>NOT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CD"/>
                </a:solidFill>
              </a:rPr>
              <a:t>NULL</a:t>
            </a:r>
            <a:r>
              <a:rPr lang="en-US" dirty="0">
                <a:solidFill>
                  <a:srgbClr val="000000"/>
                </a:solidFill>
              </a:rPr>
              <a:t>,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    </a:t>
            </a:r>
            <a:r>
              <a:rPr lang="en-US" dirty="0" err="1">
                <a:solidFill>
                  <a:srgbClr val="000000"/>
                </a:solidFill>
              </a:rPr>
              <a:t>OrderNumber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int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CD"/>
                </a:solidFill>
              </a:rPr>
              <a:t>NOT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CD"/>
                </a:solidFill>
              </a:rPr>
              <a:t>NULL</a:t>
            </a:r>
            <a:r>
              <a:rPr lang="en-US" dirty="0">
                <a:solidFill>
                  <a:srgbClr val="000000"/>
                </a:solidFill>
              </a:rPr>
              <a:t>,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    </a:t>
            </a:r>
            <a:r>
              <a:rPr lang="en-US" dirty="0" err="1">
                <a:solidFill>
                  <a:srgbClr val="000000"/>
                </a:solidFill>
              </a:rPr>
              <a:t>PersonID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int</a:t>
            </a:r>
            <a:r>
              <a:rPr lang="en-US" dirty="0">
                <a:solidFill>
                  <a:srgbClr val="000000"/>
                </a:solidFill>
              </a:rPr>
              <a:t>,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    </a:t>
            </a:r>
            <a:r>
              <a:rPr lang="en-US" dirty="0">
                <a:solidFill>
                  <a:srgbClr val="0000CD"/>
                </a:solidFill>
              </a:rPr>
              <a:t>PRIMARY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CD"/>
                </a:solidFill>
              </a:rPr>
              <a:t>KEY</a:t>
            </a:r>
            <a:r>
              <a:rPr lang="en-US" dirty="0">
                <a:solidFill>
                  <a:srgbClr val="000000"/>
                </a:solidFill>
              </a:rPr>
              <a:t> (</a:t>
            </a:r>
            <a:r>
              <a:rPr lang="en-US" dirty="0" err="1">
                <a:solidFill>
                  <a:srgbClr val="000000"/>
                </a:solidFill>
              </a:rPr>
              <a:t>OrderID</a:t>
            </a:r>
            <a:r>
              <a:rPr lang="en-US" dirty="0">
                <a:solidFill>
                  <a:srgbClr val="000000"/>
                </a:solidFill>
              </a:rPr>
              <a:t>),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    </a:t>
            </a:r>
            <a:r>
              <a:rPr lang="en-US" dirty="0">
                <a:solidFill>
                  <a:srgbClr val="0000CD"/>
                </a:solidFill>
              </a:rPr>
              <a:t>CONSTRAINT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FK_PersonOrder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CD"/>
                </a:solidFill>
              </a:rPr>
              <a:t>FOREIGN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CD"/>
                </a:solidFill>
              </a:rPr>
              <a:t>KEY</a:t>
            </a:r>
            <a:r>
              <a:rPr lang="en-US" dirty="0">
                <a:solidFill>
                  <a:srgbClr val="000000"/>
                </a:solidFill>
              </a:rPr>
              <a:t> (</a:t>
            </a:r>
            <a:r>
              <a:rPr lang="en-US" dirty="0" err="1">
                <a:solidFill>
                  <a:srgbClr val="000000"/>
                </a:solidFill>
              </a:rPr>
              <a:t>PersonID</a:t>
            </a:r>
            <a:r>
              <a:rPr lang="en-US" dirty="0">
                <a:solidFill>
                  <a:srgbClr val="000000"/>
                </a:solidFill>
              </a:rPr>
              <a:t>)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    </a:t>
            </a:r>
            <a:r>
              <a:rPr lang="en-US" dirty="0">
                <a:solidFill>
                  <a:srgbClr val="0000CD"/>
                </a:solidFill>
              </a:rPr>
              <a:t>REFERENCES</a:t>
            </a:r>
            <a:r>
              <a:rPr lang="en-US" dirty="0">
                <a:solidFill>
                  <a:srgbClr val="000000"/>
                </a:solidFill>
              </a:rPr>
              <a:t> Persons(</a:t>
            </a:r>
            <a:r>
              <a:rPr lang="en-US" dirty="0" err="1">
                <a:solidFill>
                  <a:srgbClr val="000000"/>
                </a:solidFill>
              </a:rPr>
              <a:t>PersonID</a:t>
            </a:r>
            <a:r>
              <a:rPr lang="en-US" dirty="0">
                <a:solidFill>
                  <a:srgbClr val="000000"/>
                </a:solidFill>
              </a:rPr>
              <a:t>)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);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703570" y="441202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ALTER TABLE Orders</a:t>
            </a:r>
            <a:br>
              <a:rPr lang="en-US" dirty="0" smtClean="0"/>
            </a:br>
            <a:r>
              <a:rPr lang="en-US" dirty="0" smtClean="0"/>
              <a:t>ADD FOREIGN KEY (</a:t>
            </a:r>
            <a:r>
              <a:rPr lang="en-US" dirty="0" err="1" smtClean="0"/>
              <a:t>PersonID</a:t>
            </a:r>
            <a:r>
              <a:rPr lang="en-US" dirty="0" smtClean="0"/>
              <a:t>) REFERENCES Persons(</a:t>
            </a:r>
            <a:r>
              <a:rPr lang="en-US" dirty="0" err="1" smtClean="0"/>
              <a:t>PersonID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703570" y="570735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CD"/>
                </a:solidFill>
              </a:rPr>
              <a:t>ALTER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CD"/>
                </a:solidFill>
              </a:rPr>
              <a:t>TABLE</a:t>
            </a:r>
            <a:r>
              <a:rPr lang="en-US" dirty="0">
                <a:solidFill>
                  <a:srgbClr val="000000"/>
                </a:solidFill>
              </a:rPr>
              <a:t> Orders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CD"/>
                </a:solidFill>
              </a:rPr>
              <a:t>ADD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CD"/>
                </a:solidFill>
              </a:rPr>
              <a:t>CONSTRAINT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FK_PersonOrder</a:t>
            </a: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CD"/>
                </a:solidFill>
              </a:rPr>
              <a:t>FOREIGN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CD"/>
                </a:solidFill>
              </a:rPr>
              <a:t>KEY</a:t>
            </a:r>
            <a:r>
              <a:rPr lang="en-US" dirty="0">
                <a:solidFill>
                  <a:srgbClr val="000000"/>
                </a:solidFill>
              </a:rPr>
              <a:t> (</a:t>
            </a:r>
            <a:r>
              <a:rPr lang="en-US" dirty="0" err="1">
                <a:solidFill>
                  <a:srgbClr val="000000"/>
                </a:solidFill>
              </a:rPr>
              <a:t>PersonID</a:t>
            </a:r>
            <a:r>
              <a:rPr lang="en-US" dirty="0">
                <a:solidFill>
                  <a:srgbClr val="000000"/>
                </a:solidFill>
              </a:rPr>
              <a:t>) </a:t>
            </a:r>
            <a:r>
              <a:rPr lang="en-US" dirty="0">
                <a:solidFill>
                  <a:srgbClr val="0000CD"/>
                </a:solidFill>
              </a:rPr>
              <a:t>REFERENCES</a:t>
            </a:r>
            <a:r>
              <a:rPr lang="en-US" dirty="0">
                <a:solidFill>
                  <a:srgbClr val="000000"/>
                </a:solidFill>
              </a:rPr>
              <a:t> Persons(</a:t>
            </a:r>
            <a:r>
              <a:rPr lang="en-US" dirty="0" err="1">
                <a:solidFill>
                  <a:srgbClr val="000000"/>
                </a:solidFill>
              </a:rPr>
              <a:t>PersonID</a:t>
            </a:r>
            <a:r>
              <a:rPr lang="en-US" dirty="0">
                <a:solidFill>
                  <a:srgbClr val="000000"/>
                </a:solidFill>
              </a:rPr>
              <a:t>);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392238" y="403449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CD"/>
                </a:solidFill>
              </a:rPr>
              <a:t>ALTER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CD"/>
                </a:solidFill>
              </a:rPr>
              <a:t>TABLE</a:t>
            </a:r>
            <a:r>
              <a:rPr lang="en-US" dirty="0">
                <a:solidFill>
                  <a:srgbClr val="000000"/>
                </a:solidFill>
              </a:rPr>
              <a:t> Orders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CD"/>
                </a:solidFill>
              </a:rPr>
              <a:t>DROP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CD"/>
                </a:solidFill>
              </a:rPr>
              <a:t>FOREIGN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CD"/>
                </a:solidFill>
              </a:rPr>
              <a:t>KEY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FK_PersonOrder</a:t>
            </a:r>
            <a:r>
              <a:rPr lang="en-US" dirty="0">
                <a:solidFill>
                  <a:srgbClr val="000000"/>
                </a:solidFill>
              </a:rPr>
              <a:t>;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pPr/>
              <a:t>18</a:t>
            </a:fld>
            <a:r>
              <a:rPr lang="en-US" smtClean="0"/>
              <a:t>/36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728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9" presetClass="exit" presetSubtype="0" ac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49" presetClass="exit" presetSubtype="0" ac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11" grpId="0"/>
      <p:bldP spid="11" grpId="1"/>
      <p:bldP spid="12" grpId="0"/>
      <p:bldP spid="12" grpId="1"/>
      <p:bldP spid="13" grpId="0"/>
      <p:bldP spid="13" grpId="1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Foreign Keys and update operations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02714" y="4813041"/>
            <a:ext cx="3630094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+mj-lt"/>
              </a:rPr>
              <a:t>DBA chooses (syntax in the book)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9011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Foreign Keys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5" name="Rectangle 35"/>
          <p:cNvSpPr>
            <a:spLocks noChangeArrowheads="1"/>
          </p:cNvSpPr>
          <p:nvPr/>
        </p:nvSpPr>
        <p:spPr bwMode="auto">
          <a:xfrm>
            <a:off x="1853756" y="1690688"/>
            <a:ext cx="8865488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string,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name: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float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Enrolled(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string, 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grade: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838200" y="3116425"/>
            <a:ext cx="10515600" cy="4572098"/>
          </a:xfrm>
        </p:spPr>
        <p:txBody>
          <a:bodyPr>
            <a:normAutofit/>
          </a:bodyPr>
          <a:lstStyle/>
          <a:p>
            <a:r>
              <a:rPr lang="en-US" dirty="0" smtClean="0"/>
              <a:t>What </a:t>
            </a:r>
            <a:r>
              <a:rPr lang="en-US" dirty="0"/>
              <a:t>if we insert a tuple into Enrolled, but no corresponding </a:t>
            </a:r>
            <a:r>
              <a:rPr lang="en-US" dirty="0" smtClean="0"/>
              <a:t>student?</a:t>
            </a:r>
          </a:p>
          <a:p>
            <a:pPr lvl="1"/>
            <a:r>
              <a:rPr lang="en-US" dirty="0" smtClean="0"/>
              <a:t>INSERT is rejected (foreign keys are </a:t>
            </a:r>
            <a:r>
              <a:rPr lang="en-US" u="sng" dirty="0" smtClean="0"/>
              <a:t>constraints</a:t>
            </a:r>
            <a:r>
              <a:rPr lang="en-US" dirty="0" smtClean="0"/>
              <a:t>)!</a:t>
            </a:r>
          </a:p>
          <a:p>
            <a:endParaRPr lang="en-US" dirty="0"/>
          </a:p>
          <a:p>
            <a:r>
              <a:rPr lang="en-US" dirty="0" smtClean="0"/>
              <a:t>What </a:t>
            </a:r>
            <a:r>
              <a:rPr lang="en-US" dirty="0"/>
              <a:t>if we delete a student</a:t>
            </a:r>
            <a:r>
              <a:rPr lang="en-US" dirty="0" smtClean="0"/>
              <a:t>?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Disallow the delete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Remove all of the courses for that student</a:t>
            </a:r>
          </a:p>
          <a:p>
            <a:pPr marL="800100" lvl="1" indent="-342900">
              <a:buAutoNum type="arabicPeriod"/>
            </a:pPr>
            <a:r>
              <a:rPr lang="en-US" i="1" dirty="0" smtClean="0"/>
              <a:t>SQL allows a third via NULL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pPr/>
              <a:t>19</a:t>
            </a:fld>
            <a:r>
              <a:rPr lang="en-US" smtClean="0"/>
              <a:t>/36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153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73150"/>
            <a:ext cx="10515600" cy="13255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SQL introduction &amp; schema definitions</a:t>
            </a:r>
            <a:b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23109"/>
            <a:ext cx="10515600" cy="3775711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  <a:p>
            <a:pPr lvl="1"/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C00000"/>
                </a:solidFill>
              </a:rPr>
              <a:t>Today’s Lecture</a:t>
            </a:r>
            <a:endParaRPr lang="en-US" sz="3600" dirty="0" smtClean="0">
              <a:solidFill>
                <a:srgbClr val="C00000"/>
              </a:solidFill>
              <a:latin typeface="+mj-lt"/>
            </a:endParaRPr>
          </a:p>
          <a:p>
            <a:pPr marL="514350" indent="-514350">
              <a:buFont typeface="+mj-lt"/>
              <a:buAutoNum type="arabicPeriod" startAt="2"/>
            </a:pPr>
            <a:r>
              <a:rPr lang="en-US" sz="3200" dirty="0" smtClean="0">
                <a:latin typeface="+mj-lt"/>
              </a:rPr>
              <a:t>Basic single-table queries</a:t>
            </a:r>
          </a:p>
          <a:p>
            <a:pPr lvl="1"/>
            <a:r>
              <a:rPr lang="en-US" sz="2800" dirty="0" smtClean="0">
                <a:latin typeface="+mj-lt"/>
              </a:rPr>
              <a:t>ACTIVITY: Single-table queries!</a:t>
            </a:r>
          </a:p>
          <a:p>
            <a:pPr lvl="1"/>
            <a:endParaRPr lang="en-US" sz="2800" dirty="0">
              <a:latin typeface="+mj-lt"/>
            </a:endParaRPr>
          </a:p>
          <a:p>
            <a:pPr marL="514350" indent="-514350">
              <a:buFont typeface="+mj-lt"/>
              <a:buAutoNum type="arabicPeriod" startAt="2"/>
            </a:pPr>
            <a:r>
              <a:rPr lang="en-US" sz="3200" dirty="0" smtClean="0">
                <a:latin typeface="+mj-lt"/>
              </a:rPr>
              <a:t>Multi-table queries</a:t>
            </a:r>
          </a:p>
          <a:p>
            <a:pPr lvl="1"/>
            <a:r>
              <a:rPr lang="en-US" sz="2800" dirty="0" smtClean="0">
                <a:latin typeface="+mj-lt"/>
              </a:rPr>
              <a:t>ACTIVITY: Multi-table queries!</a:t>
            </a:r>
          </a:p>
          <a:p>
            <a:pPr marL="457200" lvl="1" indent="0">
              <a:buNone/>
            </a:pPr>
            <a:endParaRPr lang="en-US" dirty="0">
              <a:latin typeface="+mj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pPr/>
              <a:t>2</a:t>
            </a:fld>
            <a:r>
              <a:rPr lang="en-US" smtClean="0"/>
              <a:t>/36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51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Keys and Foreign Keys</a:t>
            </a:r>
          </a:p>
        </p:txBody>
      </p:sp>
      <p:graphicFrame>
        <p:nvGraphicFramePr>
          <p:cNvPr id="153702" name="Group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388110"/>
              </p:ext>
            </p:extLst>
          </p:nvPr>
        </p:nvGraphicFramePr>
        <p:xfrm>
          <a:off x="1828800" y="4495800"/>
          <a:ext cx="6400799" cy="1860550"/>
        </p:xfrm>
        <a:graphic>
          <a:graphicData uri="http://schemas.openxmlformats.org/drawingml/2006/table">
            <a:tbl>
              <a:tblPr/>
              <a:tblGrid>
                <a:gridCol w="1702340"/>
                <a:gridCol w="1225685"/>
                <a:gridCol w="1770434"/>
                <a:gridCol w="1702340"/>
              </a:tblGrid>
              <a:tr h="3721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1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1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1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1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3636" name="Text Box 36"/>
          <p:cNvSpPr txBox="1">
            <a:spLocks noChangeArrowheads="1"/>
          </p:cNvSpPr>
          <p:nvPr/>
        </p:nvSpPr>
        <p:spPr bwMode="auto">
          <a:xfrm>
            <a:off x="1828800" y="3962401"/>
            <a:ext cx="11649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153662" name="Text Box 62"/>
          <p:cNvSpPr txBox="1">
            <a:spLocks noChangeArrowheads="1"/>
          </p:cNvSpPr>
          <p:nvPr/>
        </p:nvSpPr>
        <p:spPr bwMode="auto">
          <a:xfrm>
            <a:off x="1905001" y="1594052"/>
            <a:ext cx="1368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Company</a:t>
            </a:r>
          </a:p>
        </p:txBody>
      </p:sp>
      <p:graphicFrame>
        <p:nvGraphicFramePr>
          <p:cNvPr id="153706" name="Group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067324"/>
              </p:ext>
            </p:extLst>
          </p:nvPr>
        </p:nvGraphicFramePr>
        <p:xfrm>
          <a:off x="1828800" y="2124277"/>
          <a:ext cx="3909527" cy="1463040"/>
        </p:xfrm>
        <a:graphic>
          <a:graphicData uri="http://schemas.openxmlformats.org/drawingml/2006/table">
            <a:tbl>
              <a:tblPr/>
              <a:tblGrid>
                <a:gridCol w="1437326"/>
                <a:gridCol w="1264847"/>
                <a:gridCol w="1207354"/>
              </a:tblGrid>
              <a:tr h="299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StockPrice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Country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9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USA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9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Japan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9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Japan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128588" y="1975628"/>
            <a:ext cx="2438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+mj-lt"/>
              </a:rPr>
              <a:t>What is a foreign </a:t>
            </a:r>
            <a:r>
              <a:rPr lang="en-US" sz="3000" dirty="0" smtClean="0">
                <a:latin typeface="+mj-lt"/>
              </a:rPr>
              <a:t>key vs. a key </a:t>
            </a:r>
            <a:r>
              <a:rPr lang="en-US" sz="3000" dirty="0">
                <a:latin typeface="+mj-lt"/>
              </a:rPr>
              <a:t>here?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29011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Foreign Keys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pPr/>
              <a:t>20</a:t>
            </a:fld>
            <a:r>
              <a:rPr lang="en-US" smtClean="0"/>
              <a:t> / 36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116739" name="Rectangle 3"/>
          <p:cNvSpPr>
            <a:spLocks noChangeArrowheads="1"/>
          </p:cNvSpPr>
          <p:nvPr/>
        </p:nvSpPr>
        <p:spPr bwMode="auto">
          <a:xfrm>
            <a:off x="4953000" y="2571750"/>
            <a:ext cx="2375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1781888" y="2861524"/>
            <a:ext cx="7191375" cy="896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/>
            <a:r>
              <a:rPr lang="en-US" sz="2400" i="1" dirty="0" smtClean="0"/>
              <a:t>Ex: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Find </a:t>
            </a:r>
            <a:r>
              <a:rPr lang="en-US" sz="2400" dirty="0"/>
              <a:t>all products under $200 manufactured in Japan;</a:t>
            </a:r>
            <a:br>
              <a:rPr lang="en-US" sz="2400" dirty="0"/>
            </a:br>
            <a:r>
              <a:rPr lang="en-US" sz="2400" dirty="0"/>
              <a:t>return their names and prices. </a:t>
            </a: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1919226" y="4006756"/>
            <a:ext cx="4493538" cy="16312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Price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Company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Manufacturer = 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eaLnBrk="0" hangingPunct="0"/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	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Country=‘Japan’</a:t>
            </a:r>
            <a:b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     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Price &lt;= 200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28729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6" name="Rectangle 35"/>
          <p:cNvSpPr>
            <a:spLocks noChangeArrowheads="1"/>
          </p:cNvSpPr>
          <p:nvPr/>
        </p:nvSpPr>
        <p:spPr bwMode="auto">
          <a:xfrm>
            <a:off x="1699797" y="1678109"/>
            <a:ext cx="7355558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Price, Category, Manufacturer)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tockPrice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Country)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29036" y="2372589"/>
            <a:ext cx="2617038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i="1" dirty="0" smtClean="0"/>
              <a:t>Note: we will often omit attribute types in schema definitions for brevity, but assume attributes are always atomic types</a:t>
            </a:r>
            <a:endParaRPr lang="en-US" i="1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417570" y="2000250"/>
            <a:ext cx="2777490" cy="37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pPr/>
              <a:t>21</a:t>
            </a:fld>
            <a:r>
              <a:rPr lang="en-US" smtClean="0"/>
              <a:t> / 36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28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1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1" grpId="0" animBg="1"/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Joins</a:t>
            </a:r>
          </a:p>
        </p:txBody>
      </p:sp>
      <p:sp>
        <p:nvSpPr>
          <p:cNvPr id="116739" name="Rectangle 3"/>
          <p:cNvSpPr>
            <a:spLocks noChangeArrowheads="1"/>
          </p:cNvSpPr>
          <p:nvPr/>
        </p:nvSpPr>
        <p:spPr bwMode="auto">
          <a:xfrm>
            <a:off x="4953000" y="2571750"/>
            <a:ext cx="2375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1780222" y="2861524"/>
            <a:ext cx="7191375" cy="896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/>
            <a:r>
              <a:rPr lang="en-US" sz="2400" i="1" dirty="0" smtClean="0"/>
              <a:t>Ex: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Find </a:t>
            </a:r>
            <a:r>
              <a:rPr lang="en-US" sz="2400" dirty="0"/>
              <a:t>all products under $200 manufactured in Japan;</a:t>
            </a:r>
            <a:br>
              <a:rPr lang="en-US" sz="2400" dirty="0"/>
            </a:br>
            <a:r>
              <a:rPr lang="en-US" sz="2400" dirty="0"/>
              <a:t>return their names and prices. </a:t>
            </a: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1914832" y="4006756"/>
            <a:ext cx="4493538" cy="16312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Price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Company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Manufacturer = 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eaLnBrk="0" hangingPunct="0"/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	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Country=‘Japan’</a:t>
            </a:r>
            <a:b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     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Price &lt;= 200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28729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2929812" y="4634421"/>
            <a:ext cx="3340359" cy="331352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813254" y="4037534"/>
            <a:ext cx="3796947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 </a:t>
            </a:r>
            <a:r>
              <a:rPr lang="en-US" sz="2400" b="1" u="sng" dirty="0" smtClean="0">
                <a:latin typeface="+mj-lt"/>
              </a:rPr>
              <a:t>join</a:t>
            </a:r>
            <a:r>
              <a:rPr lang="en-US" sz="2400" dirty="0" smtClean="0">
                <a:latin typeface="+mj-lt"/>
              </a:rPr>
              <a:t> between tables returns all unique combinations of their tuples </a:t>
            </a:r>
            <a:r>
              <a:rPr lang="en-US" sz="2400" b="1" dirty="0" smtClean="0">
                <a:latin typeface="+mj-lt"/>
              </a:rPr>
              <a:t>which meet some specified join condition</a:t>
            </a:r>
            <a:endParaRPr lang="en-US" sz="2400" dirty="0">
              <a:latin typeface="+mj-lt"/>
            </a:endParaRPr>
          </a:p>
        </p:txBody>
      </p:sp>
      <p:sp>
        <p:nvSpPr>
          <p:cNvPr id="16" name="Rectangle 35"/>
          <p:cNvSpPr>
            <a:spLocks noChangeArrowheads="1"/>
          </p:cNvSpPr>
          <p:nvPr/>
        </p:nvSpPr>
        <p:spPr bwMode="auto">
          <a:xfrm>
            <a:off x="1698131" y="1678109"/>
            <a:ext cx="7355558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Price, Category, Manufacturer)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tockPrice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Country)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pPr/>
              <a:t>22</a:t>
            </a:fld>
            <a:r>
              <a:rPr lang="en-US" smtClean="0"/>
              <a:t> / 36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28729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371600" y="2192669"/>
            <a:ext cx="9224010" cy="2758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 Unicode MS" panose="020B0604020202020204" pitchFamily="34" charset="-128"/>
              </a:rPr>
              <a:t>SELECT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	column-names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 Unicode MS" panose="020B0604020202020204" pitchFamily="34" charset="-128"/>
              </a:rPr>
              <a:t>FROM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	table-name1  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 Unicode MS" panose="020B0604020202020204" pitchFamily="34" charset="-128"/>
              </a:rPr>
              <a:t>JOIN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 		table-name2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 Unicode MS" panose="020B0604020202020204" pitchFamily="34" charset="-128"/>
              </a:rPr>
              <a:t>ON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column-name1 = column-name2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 Unicode MS" panose="020B0604020202020204" pitchFamily="34" charset="-128"/>
              </a:rPr>
              <a:t>WHERE	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condition;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8207872" y="4619148"/>
            <a:ext cx="1381688" cy="138168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Table1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9131798" y="4619148"/>
            <a:ext cx="1381688" cy="138168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Table2</a:t>
            </a:r>
            <a:endParaRPr lang="en-US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pPr/>
              <a:t>23</a:t>
            </a:fld>
            <a:r>
              <a:rPr lang="en-US" smtClean="0"/>
              <a:t> / 36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636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Joins</a:t>
            </a:r>
          </a:p>
        </p:txBody>
      </p:sp>
      <p:sp>
        <p:nvSpPr>
          <p:cNvPr id="116739" name="Rectangle 3"/>
          <p:cNvSpPr>
            <a:spLocks noChangeArrowheads="1"/>
          </p:cNvSpPr>
          <p:nvPr/>
        </p:nvSpPr>
        <p:spPr bwMode="auto">
          <a:xfrm>
            <a:off x="4953000" y="2571750"/>
            <a:ext cx="2375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578245" y="3003672"/>
            <a:ext cx="7191375" cy="488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/>
            <a:r>
              <a:rPr lang="en-US" sz="2400" dirty="0" smtClean="0"/>
              <a:t>Several equivalent ways to write a basic join in SQL:</a:t>
            </a:r>
            <a:endParaRPr lang="en-US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28729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6701789" y="4027884"/>
            <a:ext cx="5025391" cy="1477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Price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Product</a:t>
            </a:r>
          </a:p>
          <a:p>
            <a:pPr eaLnBrk="0" hangingPunct="0"/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JOIN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Company 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ON 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Manufacturer = </a:t>
            </a:r>
            <a:r>
              <a:rPr lang="en-US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eaLnBrk="0" hangingPunct="0"/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	 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     AND </a:t>
            </a:r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Country=‘Japan’</a:t>
            </a:r>
            <a:b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 Price </a:t>
            </a:r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&lt;= 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200</a:t>
            </a:r>
            <a:endParaRPr lang="en-US" dirty="0">
              <a:solidFill>
                <a:schemeClr val="tx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49886" y="5784980"/>
            <a:ext cx="222112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A few more later on…</a:t>
            </a:r>
            <a:endParaRPr lang="en-US" dirty="0">
              <a:latin typeface="+mj-lt"/>
            </a:endParaRPr>
          </a:p>
        </p:txBody>
      </p:sp>
      <p:sp>
        <p:nvSpPr>
          <p:cNvPr id="14" name="Rectangle 35"/>
          <p:cNvSpPr>
            <a:spLocks noChangeArrowheads="1"/>
          </p:cNvSpPr>
          <p:nvPr/>
        </p:nvSpPr>
        <p:spPr bwMode="auto">
          <a:xfrm>
            <a:off x="1698131" y="1678109"/>
            <a:ext cx="7355558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Price, Category, Manufacturer)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tockPrice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Country)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1914832" y="4006756"/>
            <a:ext cx="4493538" cy="16312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Price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Company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Manufacturer = 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eaLnBrk="0" hangingPunct="0"/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	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Country=‘Japan’</a:t>
            </a:r>
            <a:b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     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Price &lt;= 200</a:t>
            </a: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6807817" y="340667"/>
            <a:ext cx="5326380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 Unicode MS" panose="020B0604020202020204" pitchFamily="34" charset="-128"/>
              </a:rPr>
              <a:t>SELECT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	column-names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 Unicode MS" panose="020B0604020202020204" pitchFamily="34" charset="-128"/>
              </a:rPr>
              <a:t>FROM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	table-name1  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 Unicode MS" panose="020B0604020202020204" pitchFamily="34" charset="-128"/>
              </a:rPr>
              <a:t>JOIN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 	table-name2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 Unicode MS" panose="020B0604020202020204" pitchFamily="34" charset="-128"/>
              </a:rPr>
              <a:t>ON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column-name1 = column-name2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 Unicode MS" panose="020B0604020202020204" pitchFamily="34" charset="-128"/>
              </a:rPr>
              <a:t>WHERE	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condition;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pPr/>
              <a:t>24</a:t>
            </a:fld>
            <a:r>
              <a:rPr lang="en-US" smtClean="0"/>
              <a:t> / 36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344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" grpId="0" animBg="1"/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04800"/>
            <a:ext cx="8229600" cy="1143000"/>
          </a:xfrm>
        </p:spPr>
        <p:txBody>
          <a:bodyPr/>
          <a:lstStyle/>
          <a:p>
            <a:r>
              <a:rPr lang="en-US" dirty="0"/>
              <a:t>Joins</a:t>
            </a:r>
          </a:p>
        </p:txBody>
      </p:sp>
      <p:graphicFrame>
        <p:nvGraphicFramePr>
          <p:cNvPr id="156742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123850"/>
              </p:ext>
            </p:extLst>
          </p:nvPr>
        </p:nvGraphicFramePr>
        <p:xfrm>
          <a:off x="1524000" y="1708151"/>
          <a:ext cx="5029200" cy="2456793"/>
        </p:xfrm>
        <a:graphic>
          <a:graphicData uri="http://schemas.openxmlformats.org/drawingml/2006/table">
            <a:tbl>
              <a:tblPr/>
              <a:tblGrid>
                <a:gridCol w="1600200"/>
                <a:gridCol w="762000"/>
                <a:gridCol w="1524000"/>
                <a:gridCol w="1143000"/>
              </a:tblGrid>
              <a:tr h="3788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GWorks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GWorks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89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6708" name="Text Box 36"/>
          <p:cNvSpPr txBox="1">
            <a:spLocks noChangeArrowheads="1"/>
          </p:cNvSpPr>
          <p:nvPr/>
        </p:nvSpPr>
        <p:spPr bwMode="auto">
          <a:xfrm>
            <a:off x="1524000" y="1244478"/>
            <a:ext cx="11649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156709" name="Text Box 37"/>
          <p:cNvSpPr txBox="1">
            <a:spLocks noChangeArrowheads="1"/>
          </p:cNvSpPr>
          <p:nvPr/>
        </p:nvSpPr>
        <p:spPr bwMode="auto">
          <a:xfrm>
            <a:off x="9347067" y="1489841"/>
            <a:ext cx="13644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Company</a:t>
            </a:r>
          </a:p>
        </p:txBody>
      </p:sp>
      <p:graphicFrame>
        <p:nvGraphicFramePr>
          <p:cNvPr id="156743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395204"/>
              </p:ext>
            </p:extLst>
          </p:nvPr>
        </p:nvGraphicFramePr>
        <p:xfrm>
          <a:off x="6858000" y="1936751"/>
          <a:ext cx="3810000" cy="1845129"/>
        </p:xfrm>
        <a:graphic>
          <a:graphicData uri="http://schemas.openxmlformats.org/drawingml/2006/table">
            <a:tbl>
              <a:tblPr/>
              <a:tblGrid>
                <a:gridCol w="1371600"/>
                <a:gridCol w="914400"/>
                <a:gridCol w="1524000"/>
              </a:tblGrid>
              <a:tr h="4408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Stock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Country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626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GWorks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USA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626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Japan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626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Japan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6785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573037"/>
              </p:ext>
            </p:extLst>
          </p:nvPr>
        </p:nvGraphicFramePr>
        <p:xfrm>
          <a:off x="6858000" y="5441950"/>
          <a:ext cx="3810000" cy="914400"/>
        </p:xfrm>
        <a:graphic>
          <a:graphicData uri="http://schemas.openxmlformats.org/drawingml/2006/table">
            <a:tbl>
              <a:tblPr/>
              <a:tblGrid>
                <a:gridCol w="2171700"/>
                <a:gridCol w="1638300"/>
              </a:tblGrid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6786" name="AutoShape 114"/>
          <p:cNvSpPr>
            <a:spLocks noChangeArrowheads="1"/>
          </p:cNvSpPr>
          <p:nvPr/>
        </p:nvSpPr>
        <p:spPr bwMode="auto">
          <a:xfrm>
            <a:off x="8559282" y="4146550"/>
            <a:ext cx="366960" cy="458629"/>
          </a:xfrm>
          <a:prstGeom prst="down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20" name="Elbow Connector 19"/>
          <p:cNvCxnSpPr/>
          <p:nvPr/>
        </p:nvCxnSpPr>
        <p:spPr>
          <a:xfrm rot="16200000" flipH="1">
            <a:off x="6515100" y="2279650"/>
            <a:ext cx="381000" cy="3048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6553200" y="2622550"/>
            <a:ext cx="304800" cy="1524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flipV="1">
            <a:off x="6553200" y="3155950"/>
            <a:ext cx="304800" cy="1524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 flipV="1">
            <a:off x="6553200" y="3536950"/>
            <a:ext cx="304800" cy="1524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3124200" y="2095018"/>
            <a:ext cx="838200" cy="1441932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9525000" y="2774950"/>
            <a:ext cx="838200" cy="11430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8780" y="-22510"/>
              <a:ext cx="28729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1524000" y="4725134"/>
            <a:ext cx="4493538" cy="16312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Price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Company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Manufacturer = 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eaLnBrk="0" hangingPunct="0"/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	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Country=‘Japan’</a:t>
            </a:r>
            <a:b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     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Price &lt;= 200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pPr/>
              <a:t>25</a:t>
            </a:fld>
            <a:r>
              <a:rPr lang="en-US" smtClean="0"/>
              <a:t> / 36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56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56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786" grpId="0" animBg="1"/>
      <p:bldP spid="30" grpId="0" animBg="1"/>
      <p:bldP spid="3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Variable Ambiguity in Multi-Table</a:t>
            </a:r>
            <a:endParaRPr lang="en-US" dirty="0"/>
          </a:p>
        </p:txBody>
      </p:sp>
      <p:sp>
        <p:nvSpPr>
          <p:cNvPr id="161796" name="Rectangle 4"/>
          <p:cNvSpPr>
            <a:spLocks noChangeArrowheads="1"/>
          </p:cNvSpPr>
          <p:nvPr/>
        </p:nvSpPr>
        <p:spPr bwMode="auto">
          <a:xfrm>
            <a:off x="2680685" y="3959736"/>
            <a:ext cx="4153701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	 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address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	 Person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Company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         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worksfor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endParaRPr lang="en-US" sz="2000" dirty="0">
              <a:solidFill>
                <a:schemeClr val="tx2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3156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Semantics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2590799" y="1900375"/>
            <a:ext cx="5288865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Person(</a:t>
            </a:r>
            <a:r>
              <a:rPr lang="en-US" sz="20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address,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worksfor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b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address)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70641" y="3682737"/>
            <a:ext cx="3167779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Which “address” does this refer to</a:t>
            </a:r>
            <a:r>
              <a:rPr lang="en-US" sz="2400" b="1" dirty="0" smtClean="0">
                <a:latin typeface="+mj-lt"/>
              </a:rPr>
              <a:t>?</a:t>
            </a:r>
          </a:p>
          <a:p>
            <a:endParaRPr lang="en-US" sz="2400" b="1" dirty="0">
              <a:latin typeface="+mj-lt"/>
            </a:endParaRPr>
          </a:p>
          <a:p>
            <a:r>
              <a:rPr lang="en-US" sz="2400" b="1" dirty="0" smtClean="0">
                <a:latin typeface="+mj-lt"/>
              </a:rPr>
              <a:t>Which “</a:t>
            </a:r>
            <a:r>
              <a:rPr lang="en-US" sz="2400" b="1" dirty="0" err="1" smtClean="0">
                <a:latin typeface="+mj-lt"/>
              </a:rPr>
              <a:t>name”s</a:t>
            </a:r>
            <a:r>
              <a:rPr lang="en-US" sz="2400" b="1" dirty="0" smtClean="0">
                <a:latin typeface="+mj-lt"/>
              </a:rPr>
              <a:t>??</a:t>
            </a:r>
            <a:endParaRPr lang="en-US" sz="2400" b="1" dirty="0"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pPr/>
              <a:t>26</a:t>
            </a:fld>
            <a:r>
              <a:rPr lang="en-US" smtClean="0"/>
              <a:t> / 36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6" grpId="0" animBg="1"/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3156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Semantics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2590799" y="1900375"/>
            <a:ext cx="5288865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Person(</a:t>
            </a:r>
            <a:r>
              <a:rPr lang="en-US" sz="20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address,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worksfor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b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address)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590799" y="3275513"/>
            <a:ext cx="5990935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	Person.name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Person.address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	Person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Company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        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Person.worksfor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Company.name</a:t>
            </a:r>
            <a:endParaRPr lang="en-US" sz="2000" dirty="0">
              <a:solidFill>
                <a:schemeClr val="tx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590799" y="4650651"/>
            <a:ext cx="4565673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	p.name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p.address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	Person p, Company c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        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p.worksfor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c.name</a:t>
            </a:r>
            <a:endParaRPr lang="en-US" sz="2000" dirty="0">
              <a:solidFill>
                <a:schemeClr val="tx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Left Brace 1"/>
          <p:cNvSpPr/>
          <p:nvPr/>
        </p:nvSpPr>
        <p:spPr>
          <a:xfrm>
            <a:off x="2146041" y="3116424"/>
            <a:ext cx="233265" cy="280851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73225" y="3853543"/>
            <a:ext cx="1772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Both equivalent ways to resolve </a:t>
            </a:r>
            <a:r>
              <a:rPr lang="en-US" smtClean="0">
                <a:latin typeface="+mj-lt"/>
              </a:rPr>
              <a:t>variable ambiguity</a:t>
            </a:r>
            <a:endParaRPr lang="en-US">
              <a:latin typeface="+mj-lt"/>
            </a:endParaRP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Tuple Variable Ambiguity in Multi-Table</a:t>
            </a:r>
            <a:endParaRPr lang="en-US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7802102" y="5942902"/>
            <a:ext cx="4360195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		name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, address</a:t>
            </a:r>
            <a:br>
              <a:rPr lang="en-US" sz="1600" dirty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FROM      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	Person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, Company</a:t>
            </a:r>
            <a:br>
              <a:rPr lang="en-US" sz="1600" dirty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WHERE   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               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worksfor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pPr/>
              <a:t>27</a:t>
            </a:fld>
            <a:r>
              <a:rPr lang="en-US" smtClean="0"/>
              <a:t> / 36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233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2" grpId="0" animBg="1"/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the </a:t>
            </a:r>
            <a:r>
              <a:rPr lang="en-US" b="1" i="1" dirty="0" smtClean="0"/>
              <a:t>semantics</a:t>
            </a:r>
            <a:r>
              <a:rPr lang="en-US" dirty="0" smtClean="0"/>
              <a:t> of a join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8780" y="-22510"/>
              <a:ext cx="3156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semantics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875105" y="1888246"/>
            <a:ext cx="4478695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Recall: Cross product (A X B) is the set of all unique tuples in A,B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Ex: {</a:t>
            </a:r>
            <a:r>
              <a:rPr lang="en-US" dirty="0" err="1" smtClean="0">
                <a:latin typeface="+mj-lt"/>
              </a:rPr>
              <a:t>a,b,c</a:t>
            </a:r>
            <a:r>
              <a:rPr lang="en-US" dirty="0" smtClean="0">
                <a:latin typeface="+mj-lt"/>
              </a:rPr>
              <a:t>} X {1,2} </a:t>
            </a:r>
          </a:p>
          <a:p>
            <a:r>
              <a:rPr lang="en-US" dirty="0">
                <a:latin typeface="+mj-lt"/>
              </a:rPr>
              <a:t>	</a:t>
            </a:r>
            <a:r>
              <a:rPr lang="en-US" dirty="0" smtClean="0">
                <a:latin typeface="+mj-lt"/>
              </a:rPr>
              <a:t>= {(a,1), (a,2), (b,1), (b,2), (c,1), (c,2)}</a:t>
            </a:r>
            <a:endParaRPr lang="en-US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923731" y="1991625"/>
                <a:ext cx="6979298" cy="1692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800" dirty="0" smtClean="0"/>
                  <a:t>Take </a:t>
                </a:r>
                <a:r>
                  <a:rPr lang="en-US" sz="2800" b="1" dirty="0" smtClean="0"/>
                  <a:t>cross product</a:t>
                </a:r>
                <a:r>
                  <a:rPr lang="en-US" sz="2800" dirty="0"/>
                  <a:t>:</a:t>
                </a:r>
                <a:endParaRPr lang="en-US" sz="2800" b="0" i="1" dirty="0" smtClean="0">
                  <a:latin typeface="Cambria Math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𝑋</m:t>
                      </m:r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𝑅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𝑆</m:t>
                      </m:r>
                    </m:oMath>
                  </m:oMathPara>
                </a14:m>
                <a:endParaRPr lang="en-US" sz="2000" b="0" dirty="0" smtClean="0">
                  <a:ea typeface="Cambria Math" charset="0"/>
                  <a:cs typeface="Cambria Math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US" sz="2800" b="0" dirty="0" smtClean="0">
                  <a:ea typeface="Cambria Math" charset="0"/>
                  <a:cs typeface="Cambria Math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US" sz="2800" b="0" dirty="0" smtClean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731" y="1991625"/>
                <a:ext cx="6979298" cy="1692771"/>
              </a:xfrm>
              <a:prstGeom prst="rect">
                <a:avLst/>
              </a:prstGeom>
              <a:blipFill rotWithShape="0">
                <a:blip r:embed="rId2"/>
                <a:stretch>
                  <a:fillRect l="-1836" t="-3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pPr/>
              <a:t>28</a:t>
            </a:fld>
            <a:r>
              <a:rPr lang="en-US" smtClean="0"/>
              <a:t> / 36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96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of SQL semantics</a:t>
            </a:r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648901" y="1443866"/>
            <a:ext cx="2895600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R.A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R, S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R.A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S.B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261093"/>
              </p:ext>
            </p:extLst>
          </p:nvPr>
        </p:nvGraphicFramePr>
        <p:xfrm>
          <a:off x="974813" y="2590773"/>
          <a:ext cx="609600" cy="15544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241535"/>
              </p:ext>
            </p:extLst>
          </p:nvPr>
        </p:nvGraphicFramePr>
        <p:xfrm>
          <a:off x="974813" y="4511013"/>
          <a:ext cx="997268" cy="20726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463868"/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909331"/>
              </p:ext>
            </p:extLst>
          </p:nvPr>
        </p:nvGraphicFramePr>
        <p:xfrm>
          <a:off x="4283532" y="2972853"/>
          <a:ext cx="1447800" cy="36271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533400"/>
                <a:gridCol w="457200"/>
                <a:gridCol w="457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Right Arrow 9"/>
          <p:cNvSpPr/>
          <p:nvPr/>
        </p:nvSpPr>
        <p:spPr bwMode="auto">
          <a:xfrm>
            <a:off x="2783744" y="4358167"/>
            <a:ext cx="956042" cy="496555"/>
          </a:xfrm>
          <a:prstGeom prst="rightArrow">
            <a:avLst/>
          </a:prstGeom>
          <a:solidFill>
            <a:srgbClr val="FF000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20586" y="3314256"/>
            <a:ext cx="121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Cross Product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063523"/>
              </p:ext>
            </p:extLst>
          </p:nvPr>
        </p:nvGraphicFramePr>
        <p:xfrm>
          <a:off x="8033661" y="4801870"/>
          <a:ext cx="1447800" cy="15544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533400"/>
                <a:gridCol w="457200"/>
                <a:gridCol w="457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Right Arrow 15"/>
          <p:cNvSpPr/>
          <p:nvPr/>
        </p:nvSpPr>
        <p:spPr bwMode="auto">
          <a:xfrm>
            <a:off x="7041414" y="1849845"/>
            <a:ext cx="1021646" cy="458859"/>
          </a:xfrm>
          <a:prstGeom prst="rightArrow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726105"/>
              </p:ext>
            </p:extLst>
          </p:nvPr>
        </p:nvGraphicFramePr>
        <p:xfrm>
          <a:off x="8559973" y="1460152"/>
          <a:ext cx="533400" cy="15544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ight Brace 6"/>
          <p:cNvSpPr/>
          <p:nvPr/>
        </p:nvSpPr>
        <p:spPr>
          <a:xfrm>
            <a:off x="1889213" y="2436195"/>
            <a:ext cx="576944" cy="4340500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 bwMode="auto">
          <a:xfrm rot="16200000">
            <a:off x="8508990" y="3591539"/>
            <a:ext cx="625778" cy="481649"/>
          </a:xfrm>
          <a:prstGeom prst="rightArrow">
            <a:avLst/>
          </a:prstGeom>
          <a:solidFill>
            <a:srgbClr val="FF000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093374" y="3416864"/>
            <a:ext cx="15620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Apply </a:t>
            </a:r>
            <a:r>
              <a:rPr lang="en-US" sz="2400" dirty="0" smtClean="0">
                <a:latin typeface="+mj-lt"/>
              </a:rPr>
              <a:t>Projection</a:t>
            </a:r>
            <a:endParaRPr lang="en-US" sz="2400" dirty="0"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8780" y="-22510"/>
              <a:ext cx="3156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semantics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3" name="Right Arrow 22"/>
          <p:cNvSpPr/>
          <p:nvPr/>
        </p:nvSpPr>
        <p:spPr bwMode="auto">
          <a:xfrm>
            <a:off x="6489229" y="5328730"/>
            <a:ext cx="956042" cy="496555"/>
          </a:xfrm>
          <a:prstGeom prst="rightArrow">
            <a:avLst/>
          </a:prstGeom>
          <a:solidFill>
            <a:srgbClr val="FF000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81068" y="3900801"/>
            <a:ext cx="1761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Apply Selections / Conditions</a:t>
            </a:r>
            <a:endParaRPr lang="en-US" sz="2400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70103" y="1381851"/>
            <a:ext cx="1562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latin typeface="+mj-lt"/>
              </a:rPr>
              <a:t>Output</a:t>
            </a:r>
            <a:endParaRPr lang="en-US" sz="2400" i="1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6952" y="2174585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38306" y="4214270"/>
            <a:ext cx="354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70C0"/>
                </a:solidFill>
              </a:rPr>
              <a:t>S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pPr/>
              <a:t>29</a:t>
            </a:fld>
            <a:r>
              <a:rPr lang="en-US" smtClean="0"/>
              <a:t> / 36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5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16" grpId="0" animBg="1"/>
      <p:bldP spid="7" grpId="0" animBg="1"/>
      <p:bldP spid="20" grpId="0" animBg="1"/>
      <p:bldP spid="21" grpId="0"/>
      <p:bldP spid="23" grpId="0" animBg="1"/>
      <p:bldP spid="24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Single-table queries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7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the </a:t>
            </a:r>
            <a:r>
              <a:rPr lang="en-US" b="1" i="1" dirty="0" smtClean="0"/>
              <a:t>semantics</a:t>
            </a:r>
            <a:r>
              <a:rPr lang="en-US" dirty="0" smtClean="0"/>
              <a:t> of a join</a:t>
            </a:r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8808730" y="675025"/>
            <a:ext cx="2895600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R.A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R, S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R.A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S.B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8780" y="-22510"/>
              <a:ext cx="3156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semantics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875105" y="1888246"/>
            <a:ext cx="4478695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Recall: Cross product (A X B) is the set of all unique tuples in A,B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Ex: {</a:t>
            </a:r>
            <a:r>
              <a:rPr lang="en-US" dirty="0" err="1" smtClean="0">
                <a:latin typeface="+mj-lt"/>
              </a:rPr>
              <a:t>a,b,c</a:t>
            </a:r>
            <a:r>
              <a:rPr lang="en-US" dirty="0" smtClean="0">
                <a:latin typeface="+mj-lt"/>
              </a:rPr>
              <a:t>} X {1,2} </a:t>
            </a:r>
          </a:p>
          <a:p>
            <a:r>
              <a:rPr lang="en-US" dirty="0">
                <a:latin typeface="+mj-lt"/>
              </a:rPr>
              <a:t>	</a:t>
            </a:r>
            <a:r>
              <a:rPr lang="en-US" dirty="0" smtClean="0">
                <a:latin typeface="+mj-lt"/>
              </a:rPr>
              <a:t>= {(a,1), (a,2), (b,1), (b,2), (c,1), (c,2)}</a:t>
            </a:r>
            <a:endParaRPr lang="en-US" dirty="0"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75105" y="3693743"/>
            <a:ext cx="150781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= Filtering!</a:t>
            </a:r>
            <a:endParaRPr lang="en-US" sz="2400" dirty="0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75105" y="4793117"/>
            <a:ext cx="3541892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= Returning only </a:t>
            </a:r>
            <a:r>
              <a:rPr lang="en-US" sz="2000" i="1" dirty="0" smtClean="0">
                <a:latin typeface="+mj-lt"/>
              </a:rPr>
              <a:t>some</a:t>
            </a:r>
            <a:r>
              <a:rPr lang="en-US" sz="2000" dirty="0" smtClean="0">
                <a:latin typeface="+mj-lt"/>
              </a:rPr>
              <a:t> attributes</a:t>
            </a:r>
            <a:endParaRPr lang="en-US" sz="2000" dirty="0"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921575" y="6013589"/>
            <a:ext cx="6348850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+mj-lt"/>
              </a:rPr>
              <a:t>Remembering this order is critical to understanding the output of certain queries (see later on…)</a:t>
            </a:r>
            <a:endParaRPr lang="en-US" sz="20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923731" y="1991625"/>
                <a:ext cx="6979298" cy="3600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800" dirty="0" smtClean="0"/>
                  <a:t>Take </a:t>
                </a:r>
                <a:r>
                  <a:rPr lang="en-US" sz="2800" b="1" dirty="0" smtClean="0"/>
                  <a:t>cross product</a:t>
                </a:r>
                <a:r>
                  <a:rPr lang="en-US" sz="2800" dirty="0"/>
                  <a:t>:</a:t>
                </a:r>
                <a:endParaRPr lang="en-US" sz="2800" b="0" i="1" dirty="0" smtClean="0">
                  <a:latin typeface="Cambria Math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𝑋</m:t>
                      </m:r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𝑅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𝑆</m:t>
                      </m:r>
                    </m:oMath>
                  </m:oMathPara>
                </a14:m>
                <a:endParaRPr lang="en-US" sz="2000" b="0" dirty="0" smtClean="0">
                  <a:ea typeface="Cambria Math" charset="0"/>
                  <a:cs typeface="Cambria Math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US" sz="2800" b="0" dirty="0" smtClean="0">
                  <a:ea typeface="Cambria Math" charset="0"/>
                  <a:cs typeface="Cambria Math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US" sz="2800" b="0" dirty="0" smtClean="0">
                  <a:ea typeface="Cambria Math" charset="0"/>
                  <a:cs typeface="Cambria Math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800" b="0" dirty="0" smtClean="0">
                    <a:ea typeface="Cambria Math" charset="0"/>
                    <a:cs typeface="Cambria Math" charset="0"/>
                  </a:rPr>
                  <a:t>Apply </a:t>
                </a:r>
                <a:r>
                  <a:rPr lang="en-US" sz="2800" b="1" dirty="0" smtClean="0">
                    <a:ea typeface="Cambria Math" charset="0"/>
                    <a:cs typeface="Cambria Math" charset="0"/>
                  </a:rPr>
                  <a:t>selections / conditions</a:t>
                </a:r>
                <a:r>
                  <a:rPr lang="en-US" sz="2800" b="0" dirty="0" smtClean="0">
                    <a:ea typeface="Cambria Math" charset="0"/>
                    <a:cs typeface="Cambria Math" charset="0"/>
                  </a:rPr>
                  <a:t>:</a:t>
                </a:r>
                <a:endParaRPr lang="en-US" sz="2800" b="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𝑌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𝐵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}</m:t>
                      </m:r>
                    </m:oMath>
                  </m:oMathPara>
                </a14:m>
                <a:endParaRPr lang="en-US" sz="2000" b="0" dirty="0" smtClean="0">
                  <a:ea typeface="Cambria Math" charset="0"/>
                  <a:cs typeface="Cambria Math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US" sz="2800" b="0" dirty="0" smtClean="0">
                  <a:ea typeface="Cambria Math" charset="0"/>
                  <a:cs typeface="Cambria Math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800" b="0" dirty="0" smtClean="0">
                    <a:ea typeface="Cambria Math" charset="0"/>
                    <a:cs typeface="Cambria Math" charset="0"/>
                  </a:rPr>
                  <a:t>Apply </a:t>
                </a:r>
                <a:r>
                  <a:rPr lang="en-US" sz="2800" b="1" dirty="0" smtClean="0">
                    <a:ea typeface="Cambria Math" charset="0"/>
                    <a:cs typeface="Cambria Math" charset="0"/>
                  </a:rPr>
                  <a:t>projections</a:t>
                </a:r>
                <a:r>
                  <a:rPr lang="en-US" sz="2800" b="0" dirty="0" smtClean="0">
                    <a:ea typeface="Cambria Math" charset="0"/>
                    <a:cs typeface="Cambria Math" charset="0"/>
                  </a:rPr>
                  <a:t> to get final output:</a:t>
                </a:r>
                <a:endParaRPr lang="en-US" sz="2800" b="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𝑍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=(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𝑓𝑜𝑟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𝑌</m:t>
                      </m:r>
                    </m:oMath>
                  </m:oMathPara>
                </a14:m>
                <a:endParaRPr lang="en-US" sz="2000" b="0" dirty="0" smtClean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731" y="1991625"/>
                <a:ext cx="6979298" cy="3600986"/>
              </a:xfrm>
              <a:prstGeom prst="rect">
                <a:avLst/>
              </a:prstGeom>
              <a:blipFill rotWithShape="0">
                <a:blip r:embed="rId2"/>
                <a:stretch>
                  <a:fillRect l="-1836" t="-1864" b="-8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pPr/>
              <a:t>30</a:t>
            </a:fld>
            <a:r>
              <a:rPr lang="en-US" smtClean="0"/>
              <a:t> / 36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85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 we say “semantics” not “execution order”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preceding slides show </a:t>
            </a:r>
            <a:r>
              <a:rPr lang="en-US" i="1" dirty="0" smtClean="0"/>
              <a:t>what a join means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Not actually how the DBMS executes it under the covers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3156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semantics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pPr/>
              <a:t>31</a:t>
            </a:fld>
            <a:r>
              <a:rPr lang="en-US" smtClean="0"/>
              <a:t>/36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06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Subtlety about Joins</a:t>
            </a:r>
          </a:p>
        </p:txBody>
      </p:sp>
      <p:sp>
        <p:nvSpPr>
          <p:cNvPr id="233475" name="Rectangle 3"/>
          <p:cNvSpPr>
            <a:spLocks noChangeArrowheads="1"/>
          </p:cNvSpPr>
          <p:nvPr/>
        </p:nvSpPr>
        <p:spPr bwMode="auto">
          <a:xfrm>
            <a:off x="4953000" y="2760008"/>
            <a:ext cx="2375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233476" name="Rectangle 4"/>
          <p:cNvSpPr>
            <a:spLocks noChangeArrowheads="1"/>
          </p:cNvSpPr>
          <p:nvPr/>
        </p:nvSpPr>
        <p:spPr bwMode="auto">
          <a:xfrm>
            <a:off x="1244981" y="2546185"/>
            <a:ext cx="6573819" cy="967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/>
            <a:r>
              <a:rPr lang="en-US" sz="2400" dirty="0" smtClean="0"/>
              <a:t>Find </a:t>
            </a:r>
            <a:r>
              <a:rPr lang="en-US" sz="2400" dirty="0"/>
              <a:t>all countries that manufacture some product in the ‘Gadgets’ category.</a:t>
            </a:r>
          </a:p>
        </p:txBody>
      </p:sp>
      <p:sp>
        <p:nvSpPr>
          <p:cNvPr id="233477" name="Rectangle 5"/>
          <p:cNvSpPr>
            <a:spLocks noChangeArrowheads="1"/>
          </p:cNvSpPr>
          <p:nvPr/>
        </p:nvSpPr>
        <p:spPr bwMode="auto">
          <a:xfrm>
            <a:off x="838200" y="3391542"/>
            <a:ext cx="7725192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Country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Company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Manufacturer=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AND Category=‘Gadgets’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22705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3156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semantics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8" name="Rectangle 35"/>
          <p:cNvSpPr>
            <a:spLocks noChangeArrowheads="1"/>
          </p:cNvSpPr>
          <p:nvPr/>
        </p:nvSpPr>
        <p:spPr bwMode="auto">
          <a:xfrm>
            <a:off x="854112" y="1457933"/>
            <a:ext cx="7355558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Price, Category, Manufacturer)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tockPrice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Country)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graphicFrame>
        <p:nvGraphicFramePr>
          <p:cNvPr id="19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423105"/>
              </p:ext>
            </p:extLst>
          </p:nvPr>
        </p:nvGraphicFramePr>
        <p:xfrm>
          <a:off x="3962399" y="5178875"/>
          <a:ext cx="4423612" cy="1676400"/>
        </p:xfrm>
        <a:graphic>
          <a:graphicData uri="http://schemas.openxmlformats.org/drawingml/2006/table">
            <a:tbl>
              <a:tblPr/>
              <a:tblGrid>
                <a:gridCol w="1407513"/>
                <a:gridCol w="670244"/>
                <a:gridCol w="1340489"/>
                <a:gridCol w="1005366"/>
              </a:tblGrid>
              <a:tr h="2280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0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GWorks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0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GWorks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0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0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" name="Text Box 36"/>
          <p:cNvSpPr txBox="1">
            <a:spLocks noChangeArrowheads="1"/>
          </p:cNvSpPr>
          <p:nvPr/>
        </p:nvSpPr>
        <p:spPr bwMode="auto">
          <a:xfrm>
            <a:off x="3862233" y="4813021"/>
            <a:ext cx="83856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21" name="Text Box 37"/>
          <p:cNvSpPr txBox="1">
            <a:spLocks noChangeArrowheads="1"/>
          </p:cNvSpPr>
          <p:nvPr/>
        </p:nvSpPr>
        <p:spPr bwMode="auto">
          <a:xfrm>
            <a:off x="9447858" y="5129855"/>
            <a:ext cx="96795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</a:rPr>
              <a:t>Company</a:t>
            </a:r>
          </a:p>
        </p:txBody>
      </p:sp>
      <p:graphicFrame>
        <p:nvGraphicFramePr>
          <p:cNvPr id="22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571617"/>
              </p:ext>
            </p:extLst>
          </p:nvPr>
        </p:nvGraphicFramePr>
        <p:xfrm>
          <a:off x="9447858" y="5468409"/>
          <a:ext cx="2744142" cy="1374834"/>
        </p:xfrm>
        <a:graphic>
          <a:graphicData uri="http://schemas.openxmlformats.org/drawingml/2006/table">
            <a:tbl>
              <a:tblPr/>
              <a:tblGrid>
                <a:gridCol w="987891"/>
                <a:gridCol w="658594"/>
                <a:gridCol w="1097657"/>
              </a:tblGrid>
              <a:tr h="3378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Stock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Country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56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GWorks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USA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56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Japan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56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Japan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pPr/>
              <a:t>32</a:t>
            </a:fld>
            <a:r>
              <a:rPr lang="en-US" smtClean="0"/>
              <a:t> / 36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34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3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3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04800"/>
            <a:ext cx="8229600" cy="1143000"/>
          </a:xfrm>
        </p:spPr>
        <p:txBody>
          <a:bodyPr/>
          <a:lstStyle/>
          <a:p>
            <a:r>
              <a:rPr lang="en-US" dirty="0" smtClean="0"/>
              <a:t>A subtlety about Joins</a:t>
            </a:r>
            <a:endParaRPr lang="en-US" dirty="0"/>
          </a:p>
        </p:txBody>
      </p:sp>
      <p:graphicFrame>
        <p:nvGraphicFramePr>
          <p:cNvPr id="156742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849240"/>
              </p:ext>
            </p:extLst>
          </p:nvPr>
        </p:nvGraphicFramePr>
        <p:xfrm>
          <a:off x="1819835" y="1911884"/>
          <a:ext cx="4285129" cy="2055375"/>
        </p:xfrm>
        <a:graphic>
          <a:graphicData uri="http://schemas.openxmlformats.org/drawingml/2006/table">
            <a:tbl>
              <a:tblPr/>
              <a:tblGrid>
                <a:gridCol w="1363450"/>
                <a:gridCol w="649262"/>
                <a:gridCol w="1298524"/>
                <a:gridCol w="973893"/>
              </a:tblGrid>
              <a:tr h="3135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2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GWorks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3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GWorks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3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0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6708" name="Text Box 36"/>
          <p:cNvSpPr txBox="1">
            <a:spLocks noChangeArrowheads="1"/>
          </p:cNvSpPr>
          <p:nvPr/>
        </p:nvSpPr>
        <p:spPr bwMode="auto">
          <a:xfrm>
            <a:off x="1819835" y="1424627"/>
            <a:ext cx="11649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156709" name="Text Box 37"/>
          <p:cNvSpPr txBox="1">
            <a:spLocks noChangeArrowheads="1"/>
          </p:cNvSpPr>
          <p:nvPr/>
        </p:nvSpPr>
        <p:spPr bwMode="auto">
          <a:xfrm>
            <a:off x="7112774" y="1450219"/>
            <a:ext cx="13644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Company</a:t>
            </a:r>
          </a:p>
        </p:txBody>
      </p:sp>
      <p:graphicFrame>
        <p:nvGraphicFramePr>
          <p:cNvPr id="156743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101723"/>
              </p:ext>
            </p:extLst>
          </p:nvPr>
        </p:nvGraphicFramePr>
        <p:xfrm>
          <a:off x="7124700" y="1933400"/>
          <a:ext cx="2705100" cy="1364178"/>
        </p:xfrm>
        <a:graphic>
          <a:graphicData uri="http://schemas.openxmlformats.org/drawingml/2006/table">
            <a:tbl>
              <a:tblPr/>
              <a:tblGrid>
                <a:gridCol w="973836"/>
                <a:gridCol w="649224"/>
                <a:gridCol w="1082040"/>
              </a:tblGrid>
              <a:tr h="3268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Stock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Country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29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GWorks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USA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29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Japan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29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Japan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6785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787583"/>
              </p:ext>
            </p:extLst>
          </p:nvPr>
        </p:nvGraphicFramePr>
        <p:xfrm>
          <a:off x="7391400" y="4421326"/>
          <a:ext cx="2171700" cy="1371600"/>
        </p:xfrm>
        <a:graphic>
          <a:graphicData uri="http://schemas.openxmlformats.org/drawingml/2006/table">
            <a:tbl>
              <a:tblPr/>
              <a:tblGrid>
                <a:gridCol w="2171700"/>
              </a:tblGrid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Country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?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?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6786" name="AutoShape 114"/>
          <p:cNvSpPr>
            <a:spLocks noChangeArrowheads="1"/>
          </p:cNvSpPr>
          <p:nvPr/>
        </p:nvSpPr>
        <p:spPr bwMode="auto">
          <a:xfrm>
            <a:off x="8293770" y="3630137"/>
            <a:ext cx="366960" cy="458629"/>
          </a:xfrm>
          <a:prstGeom prst="down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21" name="Elbow Connector 20"/>
          <p:cNvCxnSpPr/>
          <p:nvPr/>
        </p:nvCxnSpPr>
        <p:spPr>
          <a:xfrm flipV="1">
            <a:off x="6096000" y="2414763"/>
            <a:ext cx="1028700" cy="417173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flipV="1">
            <a:off x="6096000" y="2784677"/>
            <a:ext cx="1028700" cy="425255"/>
          </a:xfrm>
          <a:prstGeom prst="bentConnector3">
            <a:avLst>
              <a:gd name="adj1" fmla="val 63595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 flipV="1">
            <a:off x="6096000" y="3122422"/>
            <a:ext cx="1028700" cy="567123"/>
          </a:xfrm>
          <a:prstGeom prst="bentConnector3">
            <a:avLst>
              <a:gd name="adj1" fmla="val 86601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03"/>
          <p:cNvSpPr>
            <a:spLocks noChangeArrowheads="1"/>
          </p:cNvSpPr>
          <p:nvPr/>
        </p:nvSpPr>
        <p:spPr bwMode="auto">
          <a:xfrm>
            <a:off x="1869518" y="4421326"/>
            <a:ext cx="4185761" cy="132343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Country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Company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Manufacturer=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endParaRPr lang="en-US" sz="2000" dirty="0">
              <a:solidFill>
                <a:schemeClr val="tx2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 AND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Category=‘Gadgets’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05000" y="5943600"/>
            <a:ext cx="4114800" cy="72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400" dirty="0"/>
              <a:t>What is the problem ?</a:t>
            </a:r>
          </a:p>
          <a:p>
            <a:pPr algn="ctr">
              <a:lnSpc>
                <a:spcPct val="85000"/>
              </a:lnSpc>
            </a:pPr>
            <a:r>
              <a:rPr lang="en-US" sz="2400" dirty="0"/>
              <a:t> What’s the solution ?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3829722" y="2269533"/>
            <a:ext cx="1290918" cy="797859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6096000" y="2414762"/>
            <a:ext cx="10287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3" name="Rectangle 2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0" y="-23998"/>
            <a:ext cx="12192000" cy="307777"/>
            <a:chOff x="0" y="-22510"/>
            <a:chExt cx="12192000" cy="307777"/>
          </a:xfrm>
        </p:grpSpPr>
        <p:sp>
          <p:nvSpPr>
            <p:cNvPr id="29" name="Rectangle 2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88780" y="-22510"/>
              <a:ext cx="3156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semantics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pPr/>
              <a:t>33</a:t>
            </a:fld>
            <a:r>
              <a:rPr lang="en-US" smtClean="0"/>
              <a:t> / 36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6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6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78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3606432" y="1935869"/>
            <a:ext cx="483337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R.A=S.A OR R.A=T.A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Unintuitive Query</a:t>
            </a:r>
          </a:p>
        </p:txBody>
      </p:sp>
      <p:sp>
        <p:nvSpPr>
          <p:cNvPr id="124938" name="Rectangle 10"/>
          <p:cNvSpPr>
            <a:spLocks noChangeArrowheads="1"/>
          </p:cNvSpPr>
          <p:nvPr/>
        </p:nvSpPr>
        <p:spPr bwMode="auto">
          <a:xfrm>
            <a:off x="4437063" y="3655425"/>
            <a:ext cx="31721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What does it </a:t>
            </a:r>
            <a:r>
              <a:rPr lang="en-US" sz="2400" dirty="0" smtClean="0">
                <a:latin typeface="+mj-lt"/>
              </a:rPr>
              <a:t>compute?</a:t>
            </a:r>
            <a:endParaRPr lang="en-US" sz="2400" dirty="0">
              <a:latin typeface="+mj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-33945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pPr/>
              <a:t>34</a:t>
            </a:fld>
            <a:r>
              <a:rPr lang="en-US" smtClean="0"/>
              <a:t> / 36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116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3606432" y="1935869"/>
            <a:ext cx="483337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R.A=S.A OR R.A=T.A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Unintuitive Query</a:t>
            </a:r>
          </a:p>
        </p:txBody>
      </p:sp>
      <p:sp>
        <p:nvSpPr>
          <p:cNvPr id="124935" name="Rectangle 7"/>
          <p:cNvSpPr>
            <a:spLocks noChangeArrowheads="1"/>
          </p:cNvSpPr>
          <p:nvPr/>
        </p:nvSpPr>
        <p:spPr bwMode="auto">
          <a:xfrm>
            <a:off x="1841362" y="5517826"/>
            <a:ext cx="302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Computes R </a:t>
            </a:r>
            <a:r>
              <a:rPr lang="en-US" sz="2400" dirty="0">
                <a:latin typeface="Symbol" charset="2"/>
              </a:rPr>
              <a:t>Ç</a:t>
            </a:r>
            <a:r>
              <a:rPr lang="en-US" sz="2400" dirty="0"/>
              <a:t> (S </a:t>
            </a:r>
            <a:r>
              <a:rPr lang="en-US" sz="2400" dirty="0">
                <a:latin typeface="Symbol" charset="2"/>
              </a:rPr>
              <a:t>È</a:t>
            </a:r>
            <a:r>
              <a:rPr lang="en-US" sz="2400" dirty="0"/>
              <a:t> T)</a:t>
            </a:r>
          </a:p>
        </p:txBody>
      </p:sp>
      <p:sp>
        <p:nvSpPr>
          <p:cNvPr id="124936" name="Rectangle 8"/>
          <p:cNvSpPr>
            <a:spLocks noChangeArrowheads="1"/>
          </p:cNvSpPr>
          <p:nvPr/>
        </p:nvSpPr>
        <p:spPr bwMode="auto">
          <a:xfrm>
            <a:off x="7629402" y="4729648"/>
            <a:ext cx="2359240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400" dirty="0"/>
              <a:t>But what if S = </a:t>
            </a:r>
            <a:r>
              <a:rPr lang="en-US" sz="2400" dirty="0" smtClean="0">
                <a:latin typeface="Symbol" charset="2"/>
              </a:rPr>
              <a:t>f</a:t>
            </a:r>
            <a:r>
              <a:rPr lang="en-US" sz="2400" dirty="0" smtClean="0"/>
              <a:t>?</a:t>
            </a:r>
            <a:endParaRPr lang="en-US" sz="2400" dirty="0"/>
          </a:p>
        </p:txBody>
      </p:sp>
      <p:sp>
        <p:nvSpPr>
          <p:cNvPr id="14" name="Oval 13"/>
          <p:cNvSpPr/>
          <p:nvPr/>
        </p:nvSpPr>
        <p:spPr>
          <a:xfrm>
            <a:off x="4870312" y="3636168"/>
            <a:ext cx="1381688" cy="138168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endParaRPr lang="en-US" baseline="-25000" dirty="0"/>
          </a:p>
        </p:txBody>
      </p:sp>
      <p:sp>
        <p:nvSpPr>
          <p:cNvPr id="15" name="Oval 14"/>
          <p:cNvSpPr/>
          <p:nvPr/>
        </p:nvSpPr>
        <p:spPr>
          <a:xfrm>
            <a:off x="5794238" y="3636168"/>
            <a:ext cx="1381688" cy="138168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endParaRPr lang="en-US" baseline="-25000" dirty="0"/>
          </a:p>
        </p:txBody>
      </p:sp>
      <p:sp>
        <p:nvSpPr>
          <p:cNvPr id="17" name="Oval 16"/>
          <p:cNvSpPr/>
          <p:nvPr/>
        </p:nvSpPr>
        <p:spPr>
          <a:xfrm>
            <a:off x="5332275" y="4382617"/>
            <a:ext cx="1381688" cy="138168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baseline="-25000" dirty="0"/>
          </a:p>
        </p:txBody>
      </p:sp>
      <p:cxnSp>
        <p:nvCxnSpPr>
          <p:cNvPr id="4" name="Straight Arrow Connector 3"/>
          <p:cNvCxnSpPr>
            <a:stCxn id="124935" idx="0"/>
          </p:cNvCxnSpPr>
          <p:nvPr/>
        </p:nvCxnSpPr>
        <p:spPr>
          <a:xfrm flipV="1">
            <a:off x="3355837" y="5017856"/>
            <a:ext cx="1967951" cy="4999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629402" y="5517826"/>
            <a:ext cx="2858668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Go back to the semantics!</a:t>
            </a:r>
          </a:p>
        </p:txBody>
      </p:sp>
      <p:sp>
        <p:nvSpPr>
          <p:cNvPr id="3" name="Freeform 2"/>
          <p:cNvSpPr/>
          <p:nvPr/>
        </p:nvSpPr>
        <p:spPr>
          <a:xfrm>
            <a:off x="5333847" y="4385342"/>
            <a:ext cx="1373561" cy="637476"/>
          </a:xfrm>
          <a:custGeom>
            <a:avLst/>
            <a:gdLst>
              <a:gd name="connsiteX0" fmla="*/ 3008 w 1373561"/>
              <a:gd name="connsiteY0" fmla="*/ 589795 h 637476"/>
              <a:gd name="connsiteX1" fmla="*/ 230955 w 1373561"/>
              <a:gd name="connsiteY1" fmla="*/ 166456 h 637476"/>
              <a:gd name="connsiteX2" fmla="*/ 719413 w 1373561"/>
              <a:gd name="connsiteY2" fmla="*/ 15 h 637476"/>
              <a:gd name="connsiteX3" fmla="*/ 1146361 w 1373561"/>
              <a:gd name="connsiteY3" fmla="*/ 173692 h 637476"/>
              <a:gd name="connsiteX4" fmla="*/ 1367072 w 1373561"/>
              <a:gd name="connsiteY4" fmla="*/ 535521 h 637476"/>
              <a:gd name="connsiteX5" fmla="*/ 1294708 w 1373561"/>
              <a:gd name="connsiteY5" fmla="*/ 611505 h 637476"/>
              <a:gd name="connsiteX6" fmla="*/ 1088470 w 1373561"/>
              <a:gd name="connsiteY6" fmla="*/ 636833 h 637476"/>
              <a:gd name="connsiteX7" fmla="*/ 932887 w 1373561"/>
              <a:gd name="connsiteY7" fmla="*/ 589795 h 637476"/>
              <a:gd name="connsiteX8" fmla="*/ 726649 w 1373561"/>
              <a:gd name="connsiteY8" fmla="*/ 484865 h 637476"/>
              <a:gd name="connsiteX9" fmla="*/ 690467 w 1373561"/>
              <a:gd name="connsiteY9" fmla="*/ 445064 h 637476"/>
              <a:gd name="connsiteX10" fmla="*/ 679613 w 1373561"/>
              <a:gd name="connsiteY10" fmla="*/ 445064 h 637476"/>
              <a:gd name="connsiteX11" fmla="*/ 661522 w 1373561"/>
              <a:gd name="connsiteY11" fmla="*/ 463155 h 637476"/>
              <a:gd name="connsiteX12" fmla="*/ 520412 w 1373561"/>
              <a:gd name="connsiteY12" fmla="*/ 564467 h 637476"/>
              <a:gd name="connsiteX13" fmla="*/ 317792 w 1373561"/>
              <a:gd name="connsiteY13" fmla="*/ 622359 h 637476"/>
              <a:gd name="connsiteX14" fmla="*/ 115172 w 1373561"/>
              <a:gd name="connsiteY14" fmla="*/ 622359 h 637476"/>
              <a:gd name="connsiteX15" fmla="*/ 3008 w 1373561"/>
              <a:gd name="connsiteY15" fmla="*/ 589795 h 637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73561" h="637476">
                <a:moveTo>
                  <a:pt x="3008" y="589795"/>
                </a:moveTo>
                <a:cubicBezTo>
                  <a:pt x="22305" y="513811"/>
                  <a:pt x="111554" y="264753"/>
                  <a:pt x="230955" y="166456"/>
                </a:cubicBezTo>
                <a:cubicBezTo>
                  <a:pt x="350356" y="68159"/>
                  <a:pt x="566845" y="-1191"/>
                  <a:pt x="719413" y="15"/>
                </a:cubicBezTo>
                <a:cubicBezTo>
                  <a:pt x="871981" y="1221"/>
                  <a:pt x="1038418" y="84441"/>
                  <a:pt x="1146361" y="173692"/>
                </a:cubicBezTo>
                <a:cubicBezTo>
                  <a:pt x="1254304" y="262943"/>
                  <a:pt x="1342348" y="462552"/>
                  <a:pt x="1367072" y="535521"/>
                </a:cubicBezTo>
                <a:cubicBezTo>
                  <a:pt x="1391797" y="608490"/>
                  <a:pt x="1341142" y="594620"/>
                  <a:pt x="1294708" y="611505"/>
                </a:cubicBezTo>
                <a:cubicBezTo>
                  <a:pt x="1248274" y="628390"/>
                  <a:pt x="1148773" y="640451"/>
                  <a:pt x="1088470" y="636833"/>
                </a:cubicBezTo>
                <a:cubicBezTo>
                  <a:pt x="1028167" y="633215"/>
                  <a:pt x="993190" y="615123"/>
                  <a:pt x="932887" y="589795"/>
                </a:cubicBezTo>
                <a:cubicBezTo>
                  <a:pt x="872584" y="564467"/>
                  <a:pt x="767052" y="508987"/>
                  <a:pt x="726649" y="484865"/>
                </a:cubicBezTo>
                <a:cubicBezTo>
                  <a:pt x="686246" y="460743"/>
                  <a:pt x="698306" y="451697"/>
                  <a:pt x="690467" y="445064"/>
                </a:cubicBezTo>
                <a:cubicBezTo>
                  <a:pt x="682628" y="438431"/>
                  <a:pt x="684437" y="442049"/>
                  <a:pt x="679613" y="445064"/>
                </a:cubicBezTo>
                <a:cubicBezTo>
                  <a:pt x="674789" y="448079"/>
                  <a:pt x="688056" y="443254"/>
                  <a:pt x="661522" y="463155"/>
                </a:cubicBezTo>
                <a:cubicBezTo>
                  <a:pt x="634989" y="483055"/>
                  <a:pt x="577700" y="537933"/>
                  <a:pt x="520412" y="564467"/>
                </a:cubicBezTo>
                <a:cubicBezTo>
                  <a:pt x="463124" y="591001"/>
                  <a:pt x="385332" y="612710"/>
                  <a:pt x="317792" y="622359"/>
                </a:cubicBezTo>
                <a:cubicBezTo>
                  <a:pt x="250252" y="632008"/>
                  <a:pt x="168842" y="627183"/>
                  <a:pt x="115172" y="622359"/>
                </a:cubicBezTo>
                <a:cubicBezTo>
                  <a:pt x="61502" y="617535"/>
                  <a:pt x="-16289" y="665779"/>
                  <a:pt x="3008" y="58979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60000"/>
            </a:schemeClr>
          </a:solidFill>
          <a:ln>
            <a:solidFill>
              <a:srgbClr val="ED7D3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pPr/>
              <a:t>35</a:t>
            </a:fld>
            <a:r>
              <a:rPr lang="en-US" smtClean="0"/>
              <a:t> / 36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80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4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5" grpId="0"/>
      <p:bldP spid="124936" grpId="0" animBg="1"/>
      <p:bldP spid="1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3606432" y="1935869"/>
            <a:ext cx="483337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R.A=S.A OR R.A=T.A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Unintuitive Query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838200" y="3381379"/>
            <a:ext cx="10782300" cy="20796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Recall the semantics</a:t>
            </a:r>
            <a:r>
              <a:rPr lang="en-US" b="1" dirty="0" smtClean="0"/>
              <a:t>!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Take </a:t>
            </a:r>
            <a:r>
              <a:rPr lang="en-US" sz="2000" u="sng" dirty="0" smtClean="0"/>
              <a:t>cross-product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Apply </a:t>
            </a:r>
            <a:r>
              <a:rPr lang="en-US" sz="2000" u="sng" dirty="0" smtClean="0"/>
              <a:t>selections</a:t>
            </a:r>
            <a:r>
              <a:rPr lang="en-US" sz="2000" dirty="0" smtClean="0"/>
              <a:t> / </a:t>
            </a:r>
            <a:r>
              <a:rPr lang="en-US" sz="2000" u="sng" dirty="0" smtClean="0"/>
              <a:t>conditions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Apply </a:t>
            </a:r>
            <a:r>
              <a:rPr lang="en-US" sz="2000" u="sng" dirty="0" smtClean="0"/>
              <a:t>projection</a:t>
            </a:r>
            <a:endParaRPr lang="en-US" u="sng" dirty="0" smtClean="0"/>
          </a:p>
          <a:p>
            <a:r>
              <a:rPr lang="en-US" dirty="0" smtClean="0"/>
              <a:t>If S = {}, then the cross product of R, S, T = {}, and the query result = {}!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81779" y="5758715"/>
            <a:ext cx="7682680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Must consider semantics here.  </a:t>
            </a:r>
          </a:p>
          <a:p>
            <a:pPr algn="ctr"/>
            <a:r>
              <a:rPr lang="en-US" sz="2400" dirty="0" smtClean="0">
                <a:latin typeface="+mj-lt"/>
              </a:rPr>
              <a:t>Are there more explicit way to do set operations like this?</a:t>
            </a:r>
            <a:endParaRPr lang="en-US" sz="2400" dirty="0">
              <a:latin typeface="+mj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pPr/>
              <a:t>36</a:t>
            </a:fld>
            <a:r>
              <a:rPr lang="en-US" smtClean="0"/>
              <a:t> / 36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40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3666255"/>
            <a:ext cx="6454588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The SFW query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Other useful operators: LIKE, DISTINCT, ORDER BY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ACTIVITY: Single-table queries</a:t>
            </a:r>
            <a:endParaRPr lang="en-US" dirty="0">
              <a:latin typeface="+mj-l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pPr/>
              <a:t>4</a:t>
            </a:fld>
            <a:r>
              <a:rPr lang="en-US" smtClean="0"/>
              <a:t>/36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6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Query</a:t>
            </a:r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896218" y="1572308"/>
            <a:ext cx="9184245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endParaRPr lang="en-US" dirty="0"/>
          </a:p>
          <a:p>
            <a:pPr marL="457200" indent="-457200" eaLnBrk="0" hangingPunct="0">
              <a:buFont typeface="Arial" charset="0"/>
              <a:buChar char="•"/>
            </a:pPr>
            <a:r>
              <a:rPr lang="en-US" sz="2800" dirty="0"/>
              <a:t>Basic </a:t>
            </a:r>
            <a:r>
              <a:rPr lang="en-US" sz="2800" dirty="0" smtClean="0"/>
              <a:t>form </a:t>
            </a:r>
            <a:r>
              <a:rPr lang="en-US" sz="2800" dirty="0"/>
              <a:t>(there are many many more bells and whistles)</a:t>
            </a:r>
          </a:p>
          <a:p>
            <a:pPr eaLnBrk="0" hangingPunct="0"/>
            <a:endParaRPr lang="en-US" sz="2800" dirty="0"/>
          </a:p>
          <a:p>
            <a:pPr eaLnBrk="0" hangingPunct="0"/>
            <a:endParaRPr lang="en-US" dirty="0"/>
          </a:p>
          <a:p>
            <a:pPr eaLnBrk="0" hangingPunct="0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37063" y="4928421"/>
            <a:ext cx="4343400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Call </a:t>
            </a:r>
            <a:r>
              <a:rPr lang="en-US" sz="2800" dirty="0" smtClean="0">
                <a:latin typeface="+mj-lt"/>
              </a:rPr>
              <a:t>this a </a:t>
            </a:r>
            <a:r>
              <a:rPr lang="en-US" sz="2800" b="1" u="sng" dirty="0">
                <a:latin typeface="+mj-lt"/>
              </a:rPr>
              <a:t>SFW</a:t>
            </a:r>
            <a:r>
              <a:rPr lang="en-US" sz="2800" dirty="0">
                <a:latin typeface="+mj-lt"/>
              </a:rPr>
              <a:t> query.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323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2  &gt;  SFW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Rectangle 35"/>
          <p:cNvSpPr>
            <a:spLocks noChangeArrowheads="1"/>
          </p:cNvSpPr>
          <p:nvPr/>
        </p:nvSpPr>
        <p:spPr bwMode="auto">
          <a:xfrm>
            <a:off x="2149926" y="2957303"/>
            <a:ext cx="6676828" cy="138499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&lt;attributes&gt;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800" dirty="0">
                <a:latin typeface="Menlo" charset="0"/>
                <a:ea typeface="Menlo" charset="0"/>
                <a:cs typeface="Menlo" charset="0"/>
              </a:rPr>
            </a:b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&lt;one or more relations&gt;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800" dirty="0">
                <a:latin typeface="Menlo" charset="0"/>
                <a:ea typeface="Menlo" charset="0"/>
                <a:cs typeface="Menlo" charset="0"/>
              </a:rPr>
            </a:b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&lt;conditions&gt;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pPr/>
              <a:t>5</a:t>
            </a:fld>
            <a:r>
              <a:rPr lang="en-US" smtClean="0"/>
              <a:t> / 36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SQL </a:t>
            </a:r>
            <a:r>
              <a:rPr lang="en-US" dirty="0" smtClean="0"/>
              <a:t>Query: Selection</a:t>
            </a:r>
            <a:endParaRPr lang="en-US" dirty="0"/>
          </a:p>
        </p:txBody>
      </p:sp>
      <p:graphicFrame>
        <p:nvGraphicFramePr>
          <p:cNvPr id="14438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800854"/>
              </p:ext>
            </p:extLst>
          </p:nvPr>
        </p:nvGraphicFramePr>
        <p:xfrm>
          <a:off x="4433598" y="1685315"/>
          <a:ext cx="6234404" cy="1828800"/>
        </p:xfrm>
        <a:graphic>
          <a:graphicData uri="http://schemas.openxmlformats.org/drawingml/2006/table">
            <a:tbl>
              <a:tblPr/>
              <a:tblGrid>
                <a:gridCol w="1675914"/>
                <a:gridCol w="1273695"/>
                <a:gridCol w="1541842"/>
                <a:gridCol w="1742953"/>
              </a:tblGrid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4421" name="AutoShape 37"/>
          <p:cNvSpPr>
            <a:spLocks noChangeArrowheads="1"/>
          </p:cNvSpPr>
          <p:nvPr/>
        </p:nvSpPr>
        <p:spPr bwMode="auto">
          <a:xfrm>
            <a:off x="7246000" y="3769659"/>
            <a:ext cx="609600" cy="1384995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4454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037469"/>
              </p:ext>
            </p:extLst>
          </p:nvPr>
        </p:nvGraphicFramePr>
        <p:xfrm>
          <a:off x="4433600" y="5410198"/>
          <a:ext cx="6234403" cy="1097280"/>
        </p:xfrm>
        <a:graphic>
          <a:graphicData uri="http://schemas.openxmlformats.org/drawingml/2006/table">
            <a:tbl>
              <a:tblPr/>
              <a:tblGrid>
                <a:gridCol w="1668620"/>
                <a:gridCol w="1268964"/>
                <a:gridCol w="1558212"/>
                <a:gridCol w="1738607"/>
              </a:tblGrid>
              <a:tr h="30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7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323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2  &gt;  SFW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1891398" y="3954324"/>
            <a:ext cx="4339650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*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Category = ‘Gadgets’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0152" y="2130897"/>
            <a:ext cx="3407648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+mj-lt"/>
              </a:rPr>
              <a:t>Selection</a:t>
            </a:r>
            <a:r>
              <a:rPr lang="en-US" sz="2400" dirty="0" smtClean="0">
                <a:latin typeface="+mj-lt"/>
              </a:rPr>
              <a:t> is the operation of filtering a relation’s tuples on some condition</a:t>
            </a:r>
            <a:endParaRPr lang="en-US" sz="2400" dirty="0"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pPr/>
              <a:t>6</a:t>
            </a:fld>
            <a:r>
              <a:rPr lang="en-US" smtClean="0"/>
              <a:t> / 36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4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SQL </a:t>
            </a:r>
            <a:r>
              <a:rPr lang="en-US" dirty="0" smtClean="0"/>
              <a:t>Query: Projection</a:t>
            </a:r>
            <a:endParaRPr lang="en-US" dirty="0"/>
          </a:p>
        </p:txBody>
      </p:sp>
      <p:graphicFrame>
        <p:nvGraphicFramePr>
          <p:cNvPr id="14438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713416"/>
              </p:ext>
            </p:extLst>
          </p:nvPr>
        </p:nvGraphicFramePr>
        <p:xfrm>
          <a:off x="4433598" y="1685315"/>
          <a:ext cx="6234404" cy="1828800"/>
        </p:xfrm>
        <a:graphic>
          <a:graphicData uri="http://schemas.openxmlformats.org/drawingml/2006/table">
            <a:tbl>
              <a:tblPr/>
              <a:tblGrid>
                <a:gridCol w="1675914"/>
                <a:gridCol w="1273695"/>
                <a:gridCol w="1541842"/>
                <a:gridCol w="1742953"/>
              </a:tblGrid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4421" name="AutoShape 37"/>
          <p:cNvSpPr>
            <a:spLocks noChangeArrowheads="1"/>
          </p:cNvSpPr>
          <p:nvPr/>
        </p:nvSpPr>
        <p:spPr bwMode="auto">
          <a:xfrm>
            <a:off x="7246000" y="3769659"/>
            <a:ext cx="609600" cy="1384995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4454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287895"/>
              </p:ext>
            </p:extLst>
          </p:nvPr>
        </p:nvGraphicFramePr>
        <p:xfrm>
          <a:off x="5212704" y="5410198"/>
          <a:ext cx="4676191" cy="1097280"/>
        </p:xfrm>
        <a:graphic>
          <a:graphicData uri="http://schemas.openxmlformats.org/drawingml/2006/table">
            <a:tbl>
              <a:tblPr/>
              <a:tblGrid>
                <a:gridCol w="1668620"/>
                <a:gridCol w="1268964"/>
                <a:gridCol w="1738607"/>
              </a:tblGrid>
              <a:tr h="30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7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323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2  &gt;  SFW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1350316" y="3954324"/>
            <a:ext cx="5262979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, Price, Manufacturer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C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ategory = ‘Gadgets’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0152" y="1853010"/>
            <a:ext cx="3407648" cy="19389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+mj-lt"/>
              </a:rPr>
              <a:t>Projection</a:t>
            </a:r>
            <a:r>
              <a:rPr lang="en-US" sz="2400" b="1" dirty="0" smtClean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is the operation of producing an output table with tuples that have a subset of their prior attributes</a:t>
            </a:r>
            <a:endParaRPr lang="en-US" sz="24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19298" y="1310627"/>
            <a:ext cx="1019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7030A0"/>
                </a:solidFill>
              </a:rPr>
              <a:t>Product</a:t>
            </a: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pPr/>
              <a:t>7</a:t>
            </a:fld>
            <a:r>
              <a:rPr lang="en-US" smtClean="0"/>
              <a:t> / 36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5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4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21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Notation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2323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2  &gt;  SFW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4" name="AutoShape 37"/>
          <p:cNvSpPr>
            <a:spLocks noChangeArrowheads="1"/>
          </p:cNvSpPr>
          <p:nvPr/>
        </p:nvSpPr>
        <p:spPr bwMode="auto">
          <a:xfrm>
            <a:off x="6733884" y="3171143"/>
            <a:ext cx="609600" cy="1384995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35"/>
          <p:cNvSpPr>
            <a:spLocks noChangeArrowheads="1"/>
          </p:cNvSpPr>
          <p:nvPr/>
        </p:nvSpPr>
        <p:spPr bwMode="auto">
          <a:xfrm>
            <a:off x="838200" y="3355808"/>
            <a:ext cx="5262979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, Price, Manufacturer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C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ategory = ‘Gadgets’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6" name="Rectangle 35"/>
          <p:cNvSpPr>
            <a:spLocks noChangeArrowheads="1"/>
          </p:cNvSpPr>
          <p:nvPr/>
        </p:nvSpPr>
        <p:spPr bwMode="auto">
          <a:xfrm>
            <a:off x="3556783" y="2314478"/>
            <a:ext cx="6963802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Price, Category, </a:t>
            </a:r>
            <a:r>
              <a:rPr lang="en-US" sz="20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Manfacturer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" name="Rectangle 35"/>
          <p:cNvSpPr>
            <a:spLocks noChangeArrowheads="1"/>
          </p:cNvSpPr>
          <p:nvPr/>
        </p:nvSpPr>
        <p:spPr bwMode="auto">
          <a:xfrm>
            <a:off x="4286529" y="4748645"/>
            <a:ext cx="5504309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Answer(PName, Price</a:t>
            </a:r>
            <a:r>
              <a:rPr lang="en-US" sz="2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Manfacturer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04717" y="2323710"/>
            <a:ext cx="1861407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+mj-lt"/>
              </a:rPr>
              <a:t>Input schema</a:t>
            </a:r>
            <a:endParaRPr lang="en-US" sz="240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04717" y="4790762"/>
            <a:ext cx="208903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Output schema</a:t>
            </a:r>
            <a:endParaRPr lang="en-US" sz="2400" dirty="0"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pPr/>
              <a:t>8</a:t>
            </a:fld>
            <a:r>
              <a:rPr lang="en-US" smtClean="0"/>
              <a:t> / 36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Details</a:t>
            </a:r>
            <a:endParaRPr lang="en-US" dirty="0"/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SQL </a:t>
            </a:r>
            <a:r>
              <a:rPr lang="en-US" b="1" dirty="0" smtClean="0"/>
              <a:t>commands</a:t>
            </a:r>
            <a:r>
              <a:rPr lang="en-US" dirty="0" smtClean="0"/>
              <a:t> are case </a:t>
            </a:r>
            <a:r>
              <a:rPr lang="en-US" dirty="0"/>
              <a:t>insensitive: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Same: </a:t>
            </a:r>
            <a:r>
              <a:rPr lang="en-US" dirty="0" smtClean="0"/>
              <a:t>SELECT,  Select,  </a:t>
            </a:r>
            <a:r>
              <a:rPr lang="en-US" dirty="0"/>
              <a:t>select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Same: </a:t>
            </a:r>
            <a:r>
              <a:rPr lang="en-US" dirty="0" smtClean="0"/>
              <a:t>Product,   product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dirty="0" smtClean="0"/>
          </a:p>
          <a:p>
            <a:r>
              <a:rPr lang="en-US" b="1" dirty="0" smtClean="0"/>
              <a:t>Values</a:t>
            </a:r>
            <a:r>
              <a:rPr lang="en-US" dirty="0" smtClean="0"/>
              <a:t> are </a:t>
            </a:r>
            <a:r>
              <a:rPr lang="en-US" b="1" dirty="0" smtClean="0"/>
              <a:t>not:</a:t>
            </a:r>
            <a:endParaRPr lang="en-US" b="1" dirty="0"/>
          </a:p>
          <a:p>
            <a:pPr lvl="1">
              <a:lnSpc>
                <a:spcPct val="90000"/>
              </a:lnSpc>
            </a:pPr>
            <a:r>
              <a:rPr lang="en-US" u="sng" dirty="0"/>
              <a:t>Different:</a:t>
            </a:r>
            <a:r>
              <a:rPr lang="en-US" dirty="0"/>
              <a:t> ‘Seattle</a:t>
            </a:r>
            <a:r>
              <a:rPr lang="en-US" dirty="0" smtClean="0"/>
              <a:t>’,  </a:t>
            </a:r>
            <a:r>
              <a:rPr lang="en-US" dirty="0"/>
              <a:t>‘</a:t>
            </a:r>
            <a:r>
              <a:rPr lang="en-US" dirty="0" err="1"/>
              <a:t>seattle</a:t>
            </a:r>
            <a:r>
              <a:rPr lang="en-US" dirty="0"/>
              <a:t>’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Use single quotes for constants: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‘</a:t>
            </a:r>
            <a:r>
              <a:rPr lang="en-US" dirty="0" err="1"/>
              <a:t>abc</a:t>
            </a:r>
            <a:r>
              <a:rPr lang="en-US" dirty="0"/>
              <a:t>’  - yes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“</a:t>
            </a:r>
            <a:r>
              <a:rPr lang="en-US" dirty="0" err="1"/>
              <a:t>abc</a:t>
            </a:r>
            <a:r>
              <a:rPr lang="en-US" dirty="0"/>
              <a:t>” - no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2323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2  &gt;  SFW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pPr/>
              <a:t>9</a:t>
            </a:fld>
            <a:r>
              <a:rPr lang="en-US" smtClean="0"/>
              <a:t>/36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4777</TotalTime>
  <Words>1913</Words>
  <Application>Microsoft Office PowerPoint</Application>
  <PresentationFormat>Widescreen</PresentationFormat>
  <Paragraphs>704</Paragraphs>
  <Slides>36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Arial Unicode MS</vt:lpstr>
      <vt:lpstr>Arial</vt:lpstr>
      <vt:lpstr>Calibri</vt:lpstr>
      <vt:lpstr>Calibri (Light Headings)</vt:lpstr>
      <vt:lpstr>Calibri Light</vt:lpstr>
      <vt:lpstr>Cambria Math</vt:lpstr>
      <vt:lpstr>Menlo</vt:lpstr>
      <vt:lpstr>Symbol</vt:lpstr>
      <vt:lpstr>Times New Roman</vt:lpstr>
      <vt:lpstr>Office Theme</vt:lpstr>
      <vt:lpstr>Lectures 2: Introduction to SQL</vt:lpstr>
      <vt:lpstr>SQL introduction &amp; schema definitions </vt:lpstr>
      <vt:lpstr>2. Single-table queries</vt:lpstr>
      <vt:lpstr>What you will learn about in this section</vt:lpstr>
      <vt:lpstr>SQL Query</vt:lpstr>
      <vt:lpstr>Simple SQL Query: Selection</vt:lpstr>
      <vt:lpstr>Simple SQL Query: Projection</vt:lpstr>
      <vt:lpstr>Notation</vt:lpstr>
      <vt:lpstr>A Few Details</vt:lpstr>
      <vt:lpstr>DISTINCT: Eliminating Duplicates</vt:lpstr>
      <vt:lpstr>LIKE: Simple String Pattern Matching</vt:lpstr>
      <vt:lpstr>ORDER BY: Sorting the Results</vt:lpstr>
      <vt:lpstr>3. Multi-table queries</vt:lpstr>
      <vt:lpstr>What you will learn about in this section</vt:lpstr>
      <vt:lpstr>Foreign Key constraints</vt:lpstr>
      <vt:lpstr>GPA</vt:lpstr>
      <vt:lpstr>Declaring Foreign Keys</vt:lpstr>
      <vt:lpstr>Declaring Foreign Keys</vt:lpstr>
      <vt:lpstr>Foreign Keys and update operations</vt:lpstr>
      <vt:lpstr>Keys and Foreign Keys</vt:lpstr>
      <vt:lpstr>Joins</vt:lpstr>
      <vt:lpstr>Joins</vt:lpstr>
      <vt:lpstr>Joins</vt:lpstr>
      <vt:lpstr>Joins</vt:lpstr>
      <vt:lpstr>Joins</vt:lpstr>
      <vt:lpstr>Tuple Variable Ambiguity in Multi-Table</vt:lpstr>
      <vt:lpstr>Tuple Variable Ambiguity in Multi-Table</vt:lpstr>
      <vt:lpstr>Note the semantics of a join</vt:lpstr>
      <vt:lpstr>An example of SQL semantics</vt:lpstr>
      <vt:lpstr>Note the semantics of a join</vt:lpstr>
      <vt:lpstr>Note: we say “semantics” not “execution order”</vt:lpstr>
      <vt:lpstr>A Subtlety about Joins</vt:lpstr>
      <vt:lpstr>A subtlety about Joins</vt:lpstr>
      <vt:lpstr>An Unintuitive Query</vt:lpstr>
      <vt:lpstr>An Unintuitive Query</vt:lpstr>
      <vt:lpstr>An Unintuitive Query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Lectures 2&amp;3: Introduction to SQL</dc:title>
  <dc:creator>Alex Ratner</dc:creator>
  <cp:lastModifiedBy>ذوقی</cp:lastModifiedBy>
  <cp:revision>360</cp:revision>
  <cp:lastPrinted>2020-03-07T06:29:41Z</cp:lastPrinted>
  <dcterms:created xsi:type="dcterms:W3CDTF">2015-09-12T15:05:51Z</dcterms:created>
  <dcterms:modified xsi:type="dcterms:W3CDTF">2020-03-07T06:35:27Z</dcterms:modified>
</cp:coreProperties>
</file>